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9" r:id="rId2"/>
    <p:sldId id="352" r:id="rId3"/>
    <p:sldId id="351" r:id="rId4"/>
    <p:sldId id="353" r:id="rId5"/>
    <p:sldId id="348" r:id="rId6"/>
    <p:sldId id="355" r:id="rId7"/>
    <p:sldId id="362" r:id="rId8"/>
    <p:sldId id="360" r:id="rId9"/>
    <p:sldId id="366" r:id="rId10"/>
    <p:sldId id="359" r:id="rId11"/>
    <p:sldId id="361" r:id="rId12"/>
    <p:sldId id="358" r:id="rId13"/>
    <p:sldId id="364" r:id="rId14"/>
    <p:sldId id="264" r:id="rId15"/>
    <p:sldId id="334" r:id="rId16"/>
    <p:sldId id="356" r:id="rId17"/>
    <p:sldId id="336" r:id="rId18"/>
    <p:sldId id="344" r:id="rId19"/>
    <p:sldId id="365" r:id="rId20"/>
    <p:sldId id="345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4660"/>
  </p:normalViewPr>
  <p:slideViewPr>
    <p:cSldViewPr>
      <p:cViewPr>
        <p:scale>
          <a:sx n="90" d="100"/>
          <a:sy n="90" d="100"/>
        </p:scale>
        <p:origin x="-72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767</c:v>
                </c:pt>
                <c:pt idx="1">
                  <c:v>764</c:v>
                </c:pt>
                <c:pt idx="2">
                  <c:v>764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59</c:v>
                </c:pt>
                <c:pt idx="1">
                  <c:v>62</c:v>
                </c:pt>
                <c:pt idx="2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67968"/>
        <c:axId val="34131904"/>
      </c:barChart>
      <c:catAx>
        <c:axId val="3406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131904"/>
        <c:crosses val="autoZero"/>
        <c:auto val="1"/>
        <c:lblAlgn val="ctr"/>
        <c:lblOffset val="100"/>
        <c:noMultiLvlLbl val="0"/>
      </c:catAx>
      <c:valAx>
        <c:axId val="3413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067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</c:v>
                </c:pt>
                <c:pt idx="1">
                  <c:v>24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22400"/>
        <c:axId val="34134208"/>
      </c:barChart>
      <c:catAx>
        <c:axId val="3402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134208"/>
        <c:crosses val="autoZero"/>
        <c:auto val="1"/>
        <c:lblAlgn val="ctr"/>
        <c:lblOffset val="100"/>
        <c:noMultiLvlLbl val="0"/>
      </c:catAx>
      <c:valAx>
        <c:axId val="3413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022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396637920259971E-2"/>
          <c:y val="3.8873056455696268E-2"/>
          <c:w val="0.74128296462942134"/>
          <c:h val="0.81876245894468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595</c:v>
                </c:pt>
                <c:pt idx="1">
                  <c:v>613</c:v>
                </c:pt>
                <c:pt idx="2">
                  <c:v>521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56</c:v>
                </c:pt>
                <c:pt idx="1">
                  <c:v>60</c:v>
                </c:pt>
                <c:pt idx="2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70016"/>
        <c:axId val="40780928"/>
      </c:barChart>
      <c:catAx>
        <c:axId val="3407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780928"/>
        <c:crosses val="autoZero"/>
        <c:auto val="1"/>
        <c:lblAlgn val="ctr"/>
        <c:lblOffset val="100"/>
        <c:noMultiLvlLbl val="0"/>
      </c:catAx>
      <c:valAx>
        <c:axId val="40780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070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</c:v>
                </c:pt>
                <c:pt idx="1">
                  <c:v>71</c:v>
                </c:pt>
                <c:pt idx="2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72928"/>
        <c:axId val="40786688"/>
      </c:barChart>
      <c:catAx>
        <c:axId val="4057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786688"/>
        <c:crosses val="autoZero"/>
        <c:auto val="1"/>
        <c:lblAlgn val="ctr"/>
        <c:lblOffset val="100"/>
        <c:noMultiLvlLbl val="0"/>
      </c:catAx>
      <c:valAx>
        <c:axId val="4078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572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3C4D-7DAF-44CE-B0DF-C6962AFAD455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21E9F-4C15-467A-9A9D-3DFC5D0FE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7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FF7B61-F713-4598-A826-F6ED141DF4D4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8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2448825" cy="2164761"/>
          </a:xfrm>
          <a:prstGeom prst="rect">
            <a:avLst/>
          </a:prstGeom>
        </p:spPr>
      </p:pic>
      <p:sp>
        <p:nvSpPr>
          <p:cNvPr id="4098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624119" y="1385476"/>
            <a:ext cx="8174038" cy="466944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o-RO" sz="4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Коммунитарный</a:t>
            </a:r>
            <a:r>
              <a:rPr lang="ru-RU" altLang="ro-RO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центр психического здоровья Комрат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o-RO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КЦПЗ</a:t>
            </a:r>
            <a:endParaRPr lang="en-US" altLang="ro-RO" sz="4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Footer Placeholder 6"/>
          <p:cNvSpPr txBox="1">
            <a:spLocks/>
          </p:cNvSpPr>
          <p:nvPr/>
        </p:nvSpPr>
        <p:spPr bwMode="auto">
          <a:xfrm>
            <a:off x="136757" y="6054924"/>
            <a:ext cx="91487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o-RO" altLang="ro-RO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altLang="ro-RO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o-RO" altLang="ro-RO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7400" y="5330641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Чебанова</a:t>
            </a:r>
            <a:r>
              <a:rPr lang="ru-RU" b="1" dirty="0" smtClean="0"/>
              <a:t> Л.Л.</a:t>
            </a:r>
            <a:endParaRPr lang="en-US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057400" y="325706"/>
            <a:ext cx="541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o-RO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Психическое здоровье общества!</a:t>
            </a:r>
            <a:endParaRPr lang="en-US" altLang="ro-RO" sz="4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1520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Взятые на диспансерный  учет: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5720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698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Деятельность внебольничной службы: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Амбулаторные карты больных, состоящих на учете, расположены в психиатрическом кабинете центра, в картотеке. При этом Центр руководствуется в своей деятельности принципом конфиденциальности  информации о пациенте.</a:t>
            </a:r>
          </a:p>
          <a:p>
            <a:r>
              <a:rPr lang="ru-RU" sz="2000" dirty="0" smtClean="0"/>
              <a:t>Больные, страдающие шизофренией, эпилепсией, деменцией, биполярным расстройством получают компенсированное лечение нейролептиками, противосудорожными препаратами, антидепрессанты согласно рекомендациям ОМС.</a:t>
            </a:r>
          </a:p>
          <a:p>
            <a:r>
              <a:rPr lang="ru-RU" sz="2000" dirty="0" smtClean="0"/>
              <a:t>Компенсированные медикаменты пациенты получали в аптеках по рецептам ОМС.</a:t>
            </a:r>
          </a:p>
          <a:p>
            <a:r>
              <a:rPr lang="ru-RU" sz="2000" dirty="0" smtClean="0"/>
              <a:t>Согласно национальной программе часть медикаментов распределялись централизованно и отпускались по рецепту врача-психиатра через аптеку ПМСУ ЦЗ Комрат. </a:t>
            </a:r>
          </a:p>
          <a:p>
            <a:r>
              <a:rPr lang="ru-RU" sz="2000" dirty="0" smtClean="0"/>
              <a:t>При назначении лечения пациентам  сотрудники Центра также руководствуются Национальными  Клиническими Протоколами.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57544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Ограничение трудоспособности в связи с психическими нарушениями.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179970"/>
              </p:ext>
            </p:extLst>
          </p:nvPr>
        </p:nvGraphicFramePr>
        <p:xfrm>
          <a:off x="533400" y="1371600"/>
          <a:ext cx="6400800" cy="391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505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Организационно-методическая работа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В течении года КЦПЗ проводилась совместно с семейными врачами:</a:t>
            </a:r>
          </a:p>
          <a:p>
            <a:pPr lvl="1"/>
            <a:r>
              <a:rPr lang="ru-RU" sz="2000" dirty="0" smtClean="0"/>
              <a:t>Работа по выявлению психически больных;</a:t>
            </a:r>
          </a:p>
          <a:p>
            <a:pPr lvl="1"/>
            <a:r>
              <a:rPr lang="ru-RU" sz="2000" dirty="0" smtClean="0"/>
              <a:t>Обследование пациентов;</a:t>
            </a:r>
          </a:p>
          <a:p>
            <a:pPr lvl="1"/>
            <a:r>
              <a:rPr lang="ru-RU" sz="2000" dirty="0" smtClean="0"/>
              <a:t>Назначение лечения и контроль проводимого лечения;</a:t>
            </a:r>
          </a:p>
          <a:p>
            <a:pPr lvl="1"/>
            <a:r>
              <a:rPr lang="ru-RU" sz="2000" dirty="0" smtClean="0"/>
              <a:t>Разбор протоколов совместно с семейными врачами, проводилась работа по профилактике психических заболеваний, пропаганде здорового образа жизни;</a:t>
            </a:r>
            <a:endParaRPr lang="ru-RU" sz="2000" dirty="0"/>
          </a:p>
          <a:p>
            <a:pPr marL="457200" lvl="1" indent="0">
              <a:buNone/>
            </a:pPr>
            <a:r>
              <a:rPr lang="ru-RU" sz="2000" dirty="0" smtClean="0"/>
              <a:t>-Предоставлялись платные услуги населению района, в течение года оказано платных услуг на сумму- 190 тыс. 548 лей (через кассу и по перечислению);</a:t>
            </a:r>
          </a:p>
          <a:p>
            <a:r>
              <a:rPr lang="ru-RU" sz="2000" dirty="0"/>
              <a:t>В КЦПЗ ведется документация:</a:t>
            </a:r>
          </a:p>
          <a:p>
            <a:pPr marL="0" indent="0">
              <a:buNone/>
            </a:pPr>
            <a:r>
              <a:rPr lang="ru-RU" sz="2000" dirty="0"/>
              <a:t>	-Папки приказов по КЦПЗ;</a:t>
            </a:r>
          </a:p>
          <a:p>
            <a:pPr marL="0" indent="0">
              <a:buNone/>
            </a:pPr>
            <a:r>
              <a:rPr lang="ru-RU" sz="2000" dirty="0"/>
              <a:t>	-Статистические </a:t>
            </a:r>
            <a:r>
              <a:rPr lang="ru-RU" sz="2000" dirty="0" smtClean="0"/>
              <a:t>отчеты (ф 36, ф 36 А).</a:t>
            </a:r>
            <a:endParaRPr lang="ru-RU" sz="2000" dirty="0"/>
          </a:p>
          <a:p>
            <a:pPr marL="0" indent="0">
              <a:buNone/>
            </a:pPr>
            <a:endParaRPr lang="ru-RU" sz="2800" dirty="0"/>
          </a:p>
          <a:p>
            <a:pPr marL="457200" lvl="1" indent="0">
              <a:buNone/>
            </a:pPr>
            <a:endParaRPr lang="ru-RU" sz="2000" dirty="0" smtClean="0"/>
          </a:p>
          <a:p>
            <a:pPr marL="457200" lvl="1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23583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12" y="0"/>
            <a:ext cx="8229600" cy="1143000"/>
          </a:xfrm>
        </p:spPr>
        <p:txBody>
          <a:bodyPr>
            <a:normAutofit/>
          </a:bodyPr>
          <a:lstStyle/>
          <a:p>
            <a:r>
              <a:rPr lang="ro-RO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2020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- 2021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916768"/>
            <a:ext cx="8229600" cy="42384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Пандемия очень негативно сказалась на психическом здоровье населения;</a:t>
            </a:r>
            <a:endParaRPr lang="ro-RO" dirty="0" smtClean="0"/>
          </a:p>
          <a:p>
            <a:r>
              <a:rPr lang="ru-RU" dirty="0" smtClean="0"/>
              <a:t>Выросло количество обращений по телефону и онлайн;</a:t>
            </a:r>
            <a:endParaRPr lang="ro-RO" dirty="0" smtClean="0"/>
          </a:p>
          <a:p>
            <a:r>
              <a:rPr lang="ru-RU" dirty="0" smtClean="0"/>
              <a:t>Красный код в системе здравоохранения и КЦПЗ, в связи с</a:t>
            </a:r>
            <a:r>
              <a:rPr lang="en-US" dirty="0" smtClean="0"/>
              <a:t> </a:t>
            </a:r>
            <a:r>
              <a:rPr lang="ro-RO" dirty="0" smtClean="0"/>
              <a:t>Covid19  </a:t>
            </a:r>
            <a:r>
              <a:rPr lang="ru-RU" dirty="0" smtClean="0"/>
              <a:t> в период карантина.</a:t>
            </a:r>
          </a:p>
          <a:p>
            <a:r>
              <a:rPr lang="ru-RU" dirty="0" smtClean="0"/>
              <a:t>В период карантина КЦПЗ работал по обычному графику, без сокращения рабочего времени.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15455"/>
            <a:ext cx="6912768" cy="69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508" y="4550410"/>
            <a:ext cx="3929063" cy="225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5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ru-RU" b="1" dirty="0" smtClean="0"/>
              <a:t>В деятельности КЦПЗ Комрат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52708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Заметно увеличилось количество обращений в период пандемии</a:t>
            </a:r>
            <a:r>
              <a:rPr lang="ro-RO" dirty="0" smtClean="0"/>
              <a:t> </a:t>
            </a:r>
            <a:r>
              <a:rPr lang="ro-RO" dirty="0"/>
              <a:t>covid19 </a:t>
            </a:r>
            <a:r>
              <a:rPr lang="ru-RU" dirty="0" smtClean="0"/>
              <a:t>в сравнении со схожим периодом в предшествующие годы</a:t>
            </a:r>
            <a:r>
              <a:rPr lang="ro-RO" dirty="0" smtClean="0"/>
              <a:t>. </a:t>
            </a:r>
          </a:p>
          <a:p>
            <a:r>
              <a:rPr lang="ru-RU" dirty="0" smtClean="0"/>
              <a:t>Анализируя нозологическую структуру обращений в  целом, а также количество первичных случаев, отмечена тенденция роста непсихотических расстройств (депрессии, тревоги)</a:t>
            </a:r>
            <a:r>
              <a:rPr lang="ro-RO" dirty="0" smtClean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029200"/>
            <a:ext cx="35496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703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Госпитализация  в ПКБ МЗ РМ</a:t>
            </a:r>
            <a:br>
              <a:rPr lang="ru-RU" sz="3200" dirty="0" smtClean="0"/>
            </a:br>
            <a:r>
              <a:rPr lang="ru-RU" sz="3200" dirty="0" smtClean="0"/>
              <a:t>(с психотическими расстройствами в период обострения)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5782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2944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248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период пандемии выросло количество обращений за психиатрической помощью с жалобами на депрессивное состояние по всем каналам связи:</a:t>
            </a:r>
            <a:r>
              <a:rPr lang="ro-RO" dirty="0" smtClean="0"/>
              <a:t> </a:t>
            </a:r>
          </a:p>
          <a:p>
            <a:r>
              <a:rPr lang="ru-RU" dirty="0" smtClean="0"/>
              <a:t>При посещении</a:t>
            </a:r>
            <a:endParaRPr lang="ro-RO" dirty="0" smtClean="0"/>
          </a:p>
          <a:p>
            <a:pPr lvl="1"/>
            <a:r>
              <a:rPr lang="ru-RU" dirty="0" smtClean="0"/>
              <a:t>Консультации в КЦПЗ;</a:t>
            </a:r>
            <a:endParaRPr lang="ro-RO" dirty="0" smtClean="0"/>
          </a:p>
          <a:p>
            <a:pPr lvl="1"/>
            <a:r>
              <a:rPr lang="ru-RU" dirty="0" smtClean="0"/>
              <a:t>Приёмного отделения</a:t>
            </a:r>
            <a:r>
              <a:rPr lang="ro-RO" dirty="0" smtClean="0"/>
              <a:t> </a:t>
            </a:r>
            <a:r>
              <a:rPr lang="ru-RU" dirty="0" smtClean="0"/>
              <a:t>и семейной службы;</a:t>
            </a:r>
            <a:endParaRPr lang="ro-RO" dirty="0" smtClean="0"/>
          </a:p>
          <a:p>
            <a:r>
              <a:rPr lang="ru-RU" dirty="0" smtClean="0"/>
              <a:t>По телефону</a:t>
            </a:r>
            <a:r>
              <a:rPr lang="ro-RO" dirty="0" smtClean="0"/>
              <a:t> </a:t>
            </a:r>
          </a:p>
          <a:p>
            <a:pPr lvl="1"/>
            <a:r>
              <a:rPr lang="ru-RU" dirty="0" smtClean="0"/>
              <a:t>Стационарный телефон, корпоративный телефон</a:t>
            </a:r>
            <a:r>
              <a:rPr lang="ro-RO" dirty="0" smtClean="0"/>
              <a:t> </a:t>
            </a:r>
            <a:r>
              <a:rPr lang="ru-RU" dirty="0" smtClean="0"/>
              <a:t>и личный телефон специалиста КЦПЗ;</a:t>
            </a:r>
            <a:endParaRPr lang="ro-RO" dirty="0" smtClean="0"/>
          </a:p>
          <a:p>
            <a:r>
              <a:rPr lang="ru-RU" dirty="0" smtClean="0"/>
              <a:t>онлайн</a:t>
            </a:r>
            <a:endParaRPr lang="ro-RO" dirty="0"/>
          </a:p>
          <a:p>
            <a:pPr lvl="1"/>
            <a:r>
              <a:rPr lang="ro-RO" dirty="0" smtClean="0"/>
              <a:t>viber</a:t>
            </a:r>
            <a:r>
              <a:rPr lang="ro-RO" dirty="0"/>
              <a:t>, </a:t>
            </a:r>
            <a:endParaRPr lang="ro-RO" dirty="0" smtClean="0"/>
          </a:p>
          <a:p>
            <a:pPr lvl="1"/>
            <a:r>
              <a:rPr lang="ro-RO" dirty="0" smtClean="0"/>
              <a:t>messenger</a:t>
            </a:r>
            <a:r>
              <a:rPr lang="ro-RO" dirty="0"/>
              <a:t>, </a:t>
            </a:r>
            <a:endParaRPr lang="ro-RO" dirty="0" smtClean="0"/>
          </a:p>
          <a:p>
            <a:pPr lvl="1"/>
            <a:r>
              <a:rPr lang="ru-RU" dirty="0" smtClean="0"/>
              <a:t>страница</a:t>
            </a:r>
            <a:r>
              <a:rPr lang="ro-RO" dirty="0" smtClean="0"/>
              <a:t> </a:t>
            </a:r>
            <a:r>
              <a:rPr lang="ru-RU" dirty="0" smtClean="0"/>
              <a:t>на</a:t>
            </a:r>
            <a:r>
              <a:rPr lang="ro-RO" dirty="0" smtClean="0"/>
              <a:t> </a:t>
            </a:r>
            <a:r>
              <a:rPr lang="ro-RO" dirty="0"/>
              <a:t>facebook </a:t>
            </a:r>
            <a:r>
              <a:rPr lang="ru-RU" dirty="0" smtClean="0"/>
              <a:t>КЦПЗ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876800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в период пандемии: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7638"/>
            <a:ext cx="8686800" cy="43735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/>
              <a:t>Поток запросов онлайн и на телефон</a:t>
            </a:r>
            <a:r>
              <a:rPr lang="ru-RU" sz="2200" b="1" dirty="0"/>
              <a:t>.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/>
              <a:t>Отмечается резистентность препаратов улучшающих сон.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/>
              <a:t>Резистентность к антидепрессантам.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/>
              <a:t>Чувствовалось, что население находится в тревоге и беспокойстве. </a:t>
            </a:r>
            <a:endParaRPr lang="ro-RO" sz="2200" b="1" dirty="0" smtClean="0"/>
          </a:p>
          <a:p>
            <a:pPr marL="0" indent="0">
              <a:lnSpc>
                <a:spcPct val="150000"/>
              </a:lnSpc>
              <a:buNone/>
            </a:pPr>
            <a:endParaRPr lang="ru-RU" sz="22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16" y="3657600"/>
            <a:ext cx="4222809" cy="30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персонала: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Сотрудники КЦПЗ  своевременно повышают свою квалификацию курсами усовершенствования по работе в </a:t>
            </a:r>
            <a:r>
              <a:rPr lang="ru-RU" dirty="0" err="1" smtClean="0"/>
              <a:t>Комунитарном</a:t>
            </a:r>
            <a:r>
              <a:rPr lang="ru-RU" dirty="0" smtClean="0"/>
              <a:t> Центре.</a:t>
            </a:r>
          </a:p>
          <a:p>
            <a:r>
              <a:rPr lang="ru-RU" dirty="0" smtClean="0"/>
              <a:t>В период пандемии  и в течение года сотрудниками проекта «</a:t>
            </a:r>
            <a:r>
              <a:rPr lang="ro-RO" dirty="0" smtClean="0"/>
              <a:t>MENSANA</a:t>
            </a:r>
            <a:r>
              <a:rPr lang="ru-RU" dirty="0" smtClean="0"/>
              <a:t>» проводились онлайн курсы, </a:t>
            </a:r>
            <a:r>
              <a:rPr lang="ru-RU" dirty="0" err="1" smtClean="0"/>
              <a:t>вебинары</a:t>
            </a:r>
            <a:r>
              <a:rPr lang="ru-RU" dirty="0"/>
              <a:t> </a:t>
            </a:r>
            <a:r>
              <a:rPr lang="ru-RU" dirty="0" smtClean="0"/>
              <a:t>для улучшения работы Центра. </a:t>
            </a:r>
            <a:endParaRPr lang="ru-RU" dirty="0"/>
          </a:p>
          <a:p>
            <a:r>
              <a:rPr lang="ru-RU" dirty="0" smtClean="0"/>
              <a:t>Также 2 раза в месяц консультанты проекта</a:t>
            </a:r>
            <a:r>
              <a:rPr lang="ru-RU" dirty="0">
                <a:solidFill>
                  <a:prstClr val="black"/>
                </a:solidFill>
              </a:rPr>
              <a:t> «</a:t>
            </a:r>
            <a:r>
              <a:rPr lang="ro-RO" dirty="0">
                <a:solidFill>
                  <a:prstClr val="black"/>
                </a:solidFill>
              </a:rPr>
              <a:t>MENSANA</a:t>
            </a:r>
            <a:r>
              <a:rPr lang="ru-RU" dirty="0" smtClean="0">
                <a:solidFill>
                  <a:prstClr val="black"/>
                </a:solidFill>
              </a:rPr>
              <a:t>» проводят онлайн встречи с персоналом для  координирования </a:t>
            </a:r>
            <a:r>
              <a:rPr lang="ru-RU" dirty="0" smtClean="0"/>
              <a:t> деятельности КЦПЗ.</a:t>
            </a:r>
          </a:p>
          <a:p>
            <a:r>
              <a:rPr lang="ru-RU" dirty="0" smtClean="0"/>
              <a:t>На данный момент психолог Центра получает обучение на тренинге по апробированию </a:t>
            </a:r>
            <a:r>
              <a:rPr lang="ru-RU" dirty="0" err="1" smtClean="0"/>
              <a:t>эрготерапевтической</a:t>
            </a:r>
            <a:r>
              <a:rPr lang="ru-RU" dirty="0" smtClean="0"/>
              <a:t> методологии, организованным проектом </a:t>
            </a:r>
            <a:r>
              <a:rPr lang="ro-RO" dirty="0" smtClean="0"/>
              <a:t>VRC Moldova.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4800600" cy="64008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41" y="228600"/>
            <a:ext cx="4629150" cy="6172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59814"/>
            <a:ext cx="2743200" cy="39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 и предложения: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r>
              <a:rPr lang="ru-RU" sz="2000" i="1" dirty="0" smtClean="0"/>
              <a:t>В период пандемии выросло количество назначений антидепрессантов и психологических консультаций.</a:t>
            </a:r>
            <a:endParaRPr lang="ro-RO" sz="2000" i="1" dirty="0" smtClean="0"/>
          </a:p>
          <a:p>
            <a:r>
              <a:rPr lang="ru-RU" sz="2000" i="1" dirty="0" smtClean="0"/>
              <a:t>Количество консультаций по телефону и виртуальным каналам увеличилось.</a:t>
            </a:r>
            <a:endParaRPr lang="ro-RO" sz="2000" i="1" dirty="0" smtClean="0"/>
          </a:p>
          <a:p>
            <a:r>
              <a:rPr lang="ru-RU" sz="2000" i="1" dirty="0" smtClean="0"/>
              <a:t>Команда КЦПЗ столкнулась с большим количеством трудностей и успешно смогла их преодолеть благодаря гибкости, адаптации, методологической поддержке </a:t>
            </a:r>
            <a:r>
              <a:rPr lang="en-US" sz="2000" i="1" dirty="0" smtClean="0"/>
              <a:t>MENSANA</a:t>
            </a:r>
            <a:r>
              <a:rPr lang="ru-RU" sz="2000" i="1" dirty="0" smtClean="0"/>
              <a:t>, МЗ, администрации ПМСУ ЦЗ Комрат, семейных врачей ЦЗ Комрат, поддержке коллег из других центров психического здоровья страны. </a:t>
            </a:r>
            <a:endParaRPr lang="ru-RU" sz="2000" i="1" dirty="0"/>
          </a:p>
          <a:p>
            <a:r>
              <a:rPr lang="ru-RU" sz="2000" i="1" dirty="0" smtClean="0"/>
              <a:t>Выявлять среди района психически больных, проводить диспансерное наблюдение согласно закону о психиатрической помощи, Единой Программе Обязательного Медицинского Страхования и положения </a:t>
            </a:r>
            <a:r>
              <a:rPr lang="ru-RU" sz="2000" i="1" dirty="0" err="1" smtClean="0"/>
              <a:t>Комунитарного</a:t>
            </a:r>
            <a:r>
              <a:rPr lang="ru-RU" sz="2000" i="1" dirty="0" smtClean="0"/>
              <a:t> Центра Психического Здоровья.</a:t>
            </a:r>
          </a:p>
          <a:p>
            <a:r>
              <a:rPr lang="ru-RU" sz="2000" i="1" dirty="0" smtClean="0"/>
              <a:t>Проводить своевременное амбулаторное лечение больных шизофренией, эпилепсией с психическими нарушениями, деменцией, биполярными расстройствами, рационально использовать выделенные бесплатно  медикаменты и компенсированные препараты.</a:t>
            </a:r>
          </a:p>
          <a:p>
            <a:r>
              <a:rPr lang="ru-RU" sz="2000" i="1" dirty="0" smtClean="0"/>
              <a:t>Проводить психогигиеническую и психопрофилактическую работу среди населения по пропаганде здорового образа жизни.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8287917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4785949" cy="48006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23396" y="23064"/>
            <a:ext cx="5349051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МЫ ЗДЕСЬ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710491" y="4653136"/>
            <a:ext cx="6497807" cy="1987339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КЦПЗ Комрат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Победы, 46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etajul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tel.: 02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4743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0 601 66 607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514850" cy="6019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"/>
            <a:ext cx="4648200" cy="619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62400"/>
            <a:ext cx="2345679" cy="31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96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Центр осуществляет деятельность в соответствии с 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Приказ </a:t>
            </a:r>
            <a:r>
              <a:rPr lang="ru-RU" sz="2000" dirty="0"/>
              <a:t>МЗ РМ № 407 от </a:t>
            </a:r>
            <a:r>
              <a:rPr lang="ru-RU" sz="2000" dirty="0" smtClean="0"/>
              <a:t>16.05.2015г.  - Типовое положение о </a:t>
            </a:r>
            <a:r>
              <a:rPr lang="ru-RU" sz="2000" dirty="0" err="1" smtClean="0"/>
              <a:t>ком</a:t>
            </a:r>
            <a:r>
              <a:rPr lang="ru-RU" sz="2000" dirty="0" err="1"/>
              <a:t>м</a:t>
            </a:r>
            <a:r>
              <a:rPr lang="ru-RU" sz="2000" dirty="0" err="1" smtClean="0"/>
              <a:t>унитарном</a:t>
            </a:r>
            <a:r>
              <a:rPr lang="ru-RU" sz="2000" dirty="0" smtClean="0"/>
              <a:t> центре психического здоровья и минимальных стандартах качества;</a:t>
            </a:r>
          </a:p>
          <a:p>
            <a:r>
              <a:rPr lang="ru-RU" sz="2000" dirty="0" smtClean="0"/>
              <a:t>Приказ </a:t>
            </a:r>
            <a:r>
              <a:rPr lang="ru-RU" sz="2000" dirty="0">
                <a:solidFill>
                  <a:prstClr val="black"/>
                </a:solidFill>
              </a:rPr>
              <a:t>МЗ РМ № </a:t>
            </a:r>
            <a:r>
              <a:rPr lang="ru-RU" sz="2000" dirty="0" smtClean="0">
                <a:solidFill>
                  <a:prstClr val="black"/>
                </a:solidFill>
              </a:rPr>
              <a:t>781 от 05.10. 2015г. – « Об организации психиатрической помощи на уровне района»;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Приказ МЗ РМ № </a:t>
            </a:r>
            <a:r>
              <a:rPr lang="ru-RU" sz="2000" dirty="0" smtClean="0">
                <a:solidFill>
                  <a:prstClr val="black"/>
                </a:solidFill>
              </a:rPr>
              <a:t>604 </a:t>
            </a:r>
            <a:r>
              <a:rPr lang="ru-RU" sz="2000" dirty="0">
                <a:solidFill>
                  <a:prstClr val="black"/>
                </a:solidFill>
              </a:rPr>
              <a:t>от </a:t>
            </a:r>
            <a:r>
              <a:rPr lang="ru-RU" sz="2000" dirty="0" smtClean="0">
                <a:solidFill>
                  <a:prstClr val="black"/>
                </a:solidFill>
              </a:rPr>
              <a:t>24.07. 2015г. – «</a:t>
            </a:r>
            <a:r>
              <a:rPr lang="ru-RU" sz="2000" dirty="0">
                <a:solidFill>
                  <a:prstClr val="black"/>
                </a:solidFill>
              </a:rPr>
              <a:t>Об организации </a:t>
            </a:r>
            <a:r>
              <a:rPr lang="ru-RU" sz="2000" dirty="0" smtClean="0">
                <a:solidFill>
                  <a:prstClr val="black"/>
                </a:solidFill>
              </a:rPr>
              <a:t>ургентной психиатрической медицинской помощи,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положением </a:t>
            </a:r>
            <a:r>
              <a:rPr lang="ru-RU" sz="2000" dirty="0">
                <a:solidFill>
                  <a:prstClr val="black"/>
                </a:solidFill>
              </a:rPr>
              <a:t>о </a:t>
            </a:r>
            <a:r>
              <a:rPr lang="ru-RU" sz="2000" dirty="0" err="1" smtClean="0">
                <a:solidFill>
                  <a:prstClr val="black"/>
                </a:solidFill>
              </a:rPr>
              <a:t>коммунитарного</a:t>
            </a:r>
            <a:r>
              <a:rPr lang="ru-RU" sz="2000" dirty="0" smtClean="0">
                <a:solidFill>
                  <a:prstClr val="black"/>
                </a:solidFill>
              </a:rPr>
              <a:t> центра </a:t>
            </a:r>
            <a:r>
              <a:rPr lang="ru-RU" sz="2000" dirty="0">
                <a:solidFill>
                  <a:prstClr val="black"/>
                </a:solidFill>
              </a:rPr>
              <a:t>психического здоровья </a:t>
            </a:r>
            <a:r>
              <a:rPr lang="ru-RU" sz="2000" dirty="0" smtClean="0">
                <a:solidFill>
                  <a:prstClr val="black"/>
                </a:solidFill>
              </a:rPr>
              <a:t>ПМСУЦЗ Комрат»;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Закон Парламента </a:t>
            </a:r>
            <a:r>
              <a:rPr lang="ru-RU" sz="2000" dirty="0">
                <a:solidFill>
                  <a:prstClr val="black"/>
                </a:solidFill>
              </a:rPr>
              <a:t>РМ № </a:t>
            </a:r>
            <a:r>
              <a:rPr lang="ru-RU" sz="2000" dirty="0" smtClean="0">
                <a:solidFill>
                  <a:prstClr val="black"/>
                </a:solidFill>
              </a:rPr>
              <a:t>1402 </a:t>
            </a:r>
            <a:r>
              <a:rPr lang="ru-RU" sz="2000" dirty="0">
                <a:solidFill>
                  <a:prstClr val="black"/>
                </a:solidFill>
              </a:rPr>
              <a:t>от </a:t>
            </a:r>
            <a:r>
              <a:rPr lang="ru-RU" sz="2000" dirty="0" smtClean="0">
                <a:solidFill>
                  <a:prstClr val="black"/>
                </a:solidFill>
              </a:rPr>
              <a:t>16.12. 1997г. -  «О психическом здоровье»;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Закон 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РМ № </a:t>
            </a:r>
            <a:r>
              <a:rPr lang="ru-RU" sz="2000" dirty="0" smtClean="0">
                <a:solidFill>
                  <a:prstClr val="black"/>
                </a:solidFill>
              </a:rPr>
              <a:t>66 </a:t>
            </a:r>
            <a:r>
              <a:rPr lang="ru-RU" sz="2000" dirty="0">
                <a:solidFill>
                  <a:prstClr val="black"/>
                </a:solidFill>
              </a:rPr>
              <a:t>от </a:t>
            </a:r>
            <a:r>
              <a:rPr lang="ru-RU" sz="2000" dirty="0" smtClean="0">
                <a:solidFill>
                  <a:prstClr val="black"/>
                </a:solidFill>
              </a:rPr>
              <a:t>13.04. 2017г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smtClean="0">
                <a:solidFill>
                  <a:prstClr val="black"/>
                </a:solidFill>
              </a:rPr>
              <a:t>– согласно письма Министерства Юстиции </a:t>
            </a:r>
            <a:r>
              <a:rPr lang="ru-RU" sz="2000" dirty="0">
                <a:solidFill>
                  <a:prstClr val="black"/>
                </a:solidFill>
              </a:rPr>
              <a:t>№ </a:t>
            </a:r>
            <a:r>
              <a:rPr lang="ru-RU" sz="2000" dirty="0" smtClean="0">
                <a:solidFill>
                  <a:prstClr val="black"/>
                </a:solidFill>
              </a:rPr>
              <a:t>03/5856 </a:t>
            </a:r>
            <a:r>
              <a:rPr lang="ru-RU" sz="2000" dirty="0">
                <a:solidFill>
                  <a:prstClr val="black"/>
                </a:solidFill>
              </a:rPr>
              <a:t>от </a:t>
            </a:r>
            <a:r>
              <a:rPr lang="ru-RU" sz="2000" dirty="0" smtClean="0">
                <a:solidFill>
                  <a:prstClr val="black"/>
                </a:solidFill>
              </a:rPr>
              <a:t>07.06. 2017г.;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Консультативные услуги предоставляются в соответствии с положениями Приказа МЗ </a:t>
            </a:r>
            <a:r>
              <a:rPr lang="ru-RU" sz="2000" dirty="0">
                <a:solidFill>
                  <a:prstClr val="black"/>
                </a:solidFill>
              </a:rPr>
              <a:t>РМ № </a:t>
            </a:r>
            <a:r>
              <a:rPr lang="ru-RU" sz="2000" dirty="0" smtClean="0">
                <a:solidFill>
                  <a:prstClr val="black"/>
                </a:solidFill>
              </a:rPr>
              <a:t>591 </a:t>
            </a:r>
            <a:r>
              <a:rPr lang="ru-RU" sz="2000" dirty="0">
                <a:solidFill>
                  <a:prstClr val="black"/>
                </a:solidFill>
              </a:rPr>
              <a:t>от </a:t>
            </a:r>
            <a:r>
              <a:rPr lang="ru-RU" sz="2000" dirty="0" smtClean="0">
                <a:solidFill>
                  <a:prstClr val="black"/>
                </a:solidFill>
              </a:rPr>
              <a:t>20.08. 2010г. « Об организации и функционировании службы психического здоровья».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4862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15" y="1828800"/>
            <a:ext cx="4199603" cy="3886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92" y="6168508"/>
            <a:ext cx="6912768" cy="69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Наша команда это: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76552"/>
            <a:ext cx="831195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o-RO" dirty="0" smtClean="0"/>
          </a:p>
          <a:p>
            <a:r>
              <a:rPr lang="ru-RU" sz="3600" dirty="0" smtClean="0">
                <a:solidFill>
                  <a:srgbClr val="002060"/>
                </a:solidFill>
              </a:rPr>
              <a:t>Координатор-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психиатр</a:t>
            </a:r>
            <a:r>
              <a:rPr lang="en-US" sz="3600" dirty="0" smtClean="0">
                <a:solidFill>
                  <a:srgbClr val="002060"/>
                </a:solidFill>
              </a:rPr>
              <a:t> (1,</a:t>
            </a:r>
            <a:r>
              <a:rPr lang="ru-RU" sz="3600" dirty="0" smtClean="0">
                <a:solidFill>
                  <a:srgbClr val="002060"/>
                </a:solidFill>
              </a:rPr>
              <a:t>0</a:t>
            </a:r>
            <a:r>
              <a:rPr lang="en-US" sz="3600" dirty="0" smtClean="0">
                <a:solidFill>
                  <a:srgbClr val="002060"/>
                </a:solidFill>
              </a:rPr>
              <a:t>)</a:t>
            </a:r>
            <a:endParaRPr lang="ro-RO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Психолог</a:t>
            </a:r>
            <a:r>
              <a:rPr lang="en-US" sz="3600" dirty="0" smtClean="0">
                <a:solidFill>
                  <a:srgbClr val="002060"/>
                </a:solidFill>
              </a:rPr>
              <a:t> (1,</a:t>
            </a:r>
            <a:r>
              <a:rPr lang="ru-RU" sz="3600" dirty="0" smtClean="0">
                <a:solidFill>
                  <a:srgbClr val="002060"/>
                </a:solidFill>
              </a:rPr>
              <a:t>0</a:t>
            </a:r>
            <a:r>
              <a:rPr lang="en-US" sz="3600" dirty="0" smtClean="0">
                <a:solidFill>
                  <a:srgbClr val="002060"/>
                </a:solidFill>
              </a:rPr>
              <a:t>)</a:t>
            </a:r>
            <a:endParaRPr lang="ro-RO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Психиатр</a:t>
            </a:r>
            <a:r>
              <a:rPr lang="en-US" sz="3600" dirty="0" smtClean="0">
                <a:solidFill>
                  <a:srgbClr val="002060"/>
                </a:solidFill>
              </a:rPr>
              <a:t> (0,</a:t>
            </a:r>
            <a:r>
              <a:rPr lang="ru-RU" sz="3600" dirty="0" smtClean="0">
                <a:solidFill>
                  <a:srgbClr val="002060"/>
                </a:solidFill>
              </a:rPr>
              <a:t>25</a:t>
            </a:r>
            <a:r>
              <a:rPr lang="en-US" sz="3600" dirty="0" smtClean="0">
                <a:solidFill>
                  <a:srgbClr val="002060"/>
                </a:solidFill>
              </a:rPr>
              <a:t>) </a:t>
            </a:r>
            <a:endParaRPr lang="ro-RO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Медицинская сестра</a:t>
            </a:r>
            <a:r>
              <a:rPr lang="en-US" sz="3600" dirty="0" smtClean="0">
                <a:solidFill>
                  <a:srgbClr val="002060"/>
                </a:solidFill>
              </a:rPr>
              <a:t> (</a:t>
            </a:r>
            <a:r>
              <a:rPr lang="ru-RU" sz="3600" dirty="0" smtClean="0">
                <a:solidFill>
                  <a:srgbClr val="002060"/>
                </a:solidFill>
              </a:rPr>
              <a:t>1,25</a:t>
            </a:r>
            <a:r>
              <a:rPr lang="en-US" sz="3600" dirty="0" smtClean="0">
                <a:solidFill>
                  <a:srgbClr val="002060"/>
                </a:solidFill>
              </a:rPr>
              <a:t>)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Санитарка (0,25)</a:t>
            </a:r>
            <a:endParaRPr lang="ro-RO" sz="3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932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Задачи КЦПЗ:</a:t>
            </a:r>
            <a:r>
              <a:rPr lang="ro-RO" sz="32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Психосоциальная  реабилитация, стимулирование процесса социализации, </a:t>
            </a:r>
            <a:r>
              <a:rPr lang="ru-RU" sz="2000" dirty="0" err="1" smtClean="0"/>
              <a:t>реинтеграция</a:t>
            </a:r>
            <a:r>
              <a:rPr lang="ru-RU" sz="2000" dirty="0" smtClean="0"/>
              <a:t> бенефициаров в семью;</a:t>
            </a:r>
          </a:p>
          <a:p>
            <a:r>
              <a:rPr lang="ru-RU" sz="2000" dirty="0" smtClean="0"/>
              <a:t>Предоставление консультативной и информационной поддержки в области психического здоровья с помощью повышения уровня знаний у пациентов и их родственников;  </a:t>
            </a:r>
          </a:p>
          <a:p>
            <a:r>
              <a:rPr lang="ru-RU" sz="2000" dirty="0" smtClean="0"/>
              <a:t>Борьба со стигматизацией в отношении людей с проблемами  психического здоровья;</a:t>
            </a:r>
          </a:p>
          <a:p>
            <a:r>
              <a:rPr lang="ru-RU" sz="2000" dirty="0" smtClean="0"/>
              <a:t>Повышение уровня социальной адаптации бенефициаров;</a:t>
            </a:r>
          </a:p>
          <a:p>
            <a:r>
              <a:rPr lang="ru-RU" sz="2000" dirty="0" smtClean="0"/>
              <a:t>Предоставление  психологической помощи в решении различных проблем бенефициаров посредством оказания помощи в самопознании, </a:t>
            </a:r>
            <a:r>
              <a:rPr lang="ru-RU" sz="2000" dirty="0" err="1" smtClean="0"/>
              <a:t>самопонимании</a:t>
            </a:r>
            <a:r>
              <a:rPr lang="ru-RU" sz="2000" dirty="0" smtClean="0"/>
              <a:t> и принятии решений;</a:t>
            </a:r>
          </a:p>
          <a:p>
            <a:r>
              <a:rPr lang="ru-RU" sz="2000" dirty="0" smtClean="0"/>
              <a:t>Продвижение здорового образа жизни.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7713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Сотрудничество: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Для разрешения проблем психического здоровья мы сотрудничаем с:</a:t>
            </a:r>
          </a:p>
          <a:p>
            <a:r>
              <a:rPr lang="ru-RU" sz="2000" dirty="0" smtClean="0"/>
              <a:t>Инспекторат полиции; Центр семейных врачей, ЦЗДМ Движение+, КЦПЗ других районов (КЦПЗ Ботаника), ЦРБ Комрат, ПКБ;</a:t>
            </a:r>
          </a:p>
          <a:p>
            <a:r>
              <a:rPr lang="ru-RU" sz="2000" dirty="0" err="1" smtClean="0"/>
              <a:t>Соц.служба</a:t>
            </a:r>
            <a:r>
              <a:rPr lang="ru-RU" sz="2000" dirty="0" smtClean="0"/>
              <a:t>, </a:t>
            </a:r>
            <a:r>
              <a:rPr lang="ru-RU" sz="2000" dirty="0" err="1" smtClean="0"/>
              <a:t>Райадминистрация</a:t>
            </a:r>
            <a:r>
              <a:rPr lang="ru-RU" sz="2000" dirty="0"/>
              <a:t>;</a:t>
            </a:r>
            <a:endParaRPr lang="ru-RU" sz="2000" dirty="0" smtClean="0"/>
          </a:p>
          <a:p>
            <a:r>
              <a:rPr lang="ru-RU" sz="2000" dirty="0" smtClean="0"/>
              <a:t>Бенефициары и их семьи;</a:t>
            </a:r>
          </a:p>
          <a:p>
            <a:r>
              <a:rPr lang="ru-RU" sz="2000" dirty="0" smtClean="0"/>
              <a:t>Региональный центр жертв насилия в семье.</a:t>
            </a:r>
          </a:p>
          <a:p>
            <a:pPr lvl="1"/>
            <a:r>
              <a:rPr lang="ru-RU" sz="1600" dirty="0" smtClean="0"/>
              <a:t>Деятельность центра фокусируется на интересах бенефициаров;</a:t>
            </a:r>
          </a:p>
          <a:p>
            <a:pPr lvl="1"/>
            <a:r>
              <a:rPr lang="ru-RU" sz="1600" dirty="0" smtClean="0"/>
              <a:t>Предотвращение </a:t>
            </a:r>
            <a:r>
              <a:rPr lang="ru-RU" sz="1600" dirty="0" err="1" smtClean="0"/>
              <a:t>институализации</a:t>
            </a:r>
            <a:r>
              <a:rPr lang="ru-RU" sz="1600" dirty="0"/>
              <a:t>;</a:t>
            </a:r>
            <a:endParaRPr lang="ru-RU" sz="1600" dirty="0" smtClean="0"/>
          </a:p>
          <a:p>
            <a:pPr lvl="1"/>
            <a:r>
              <a:rPr lang="ru-RU" sz="1600" dirty="0" smtClean="0"/>
              <a:t> </a:t>
            </a:r>
            <a:r>
              <a:rPr lang="ru-RU" sz="1600" dirty="0"/>
              <a:t>О</a:t>
            </a:r>
            <a:r>
              <a:rPr lang="ru-RU" sz="1600" dirty="0" smtClean="0"/>
              <a:t>беспечение преемственности услуг обществом; </a:t>
            </a:r>
          </a:p>
          <a:p>
            <a:pPr lvl="1"/>
            <a:r>
              <a:rPr lang="ru-RU" sz="1600" dirty="0" smtClean="0"/>
              <a:t>Мониторинг и поддержка здоровья, включительно посещения на дому.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82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Порядок взятия  на психиатрический учет: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Выявление;</a:t>
            </a:r>
          </a:p>
          <a:p>
            <a:r>
              <a:rPr lang="ru-RU" sz="2400" dirty="0" smtClean="0"/>
              <a:t>Наблюдение;</a:t>
            </a:r>
          </a:p>
          <a:p>
            <a:r>
              <a:rPr lang="ru-RU" sz="2400" dirty="0" smtClean="0"/>
              <a:t>Консультирование;</a:t>
            </a:r>
          </a:p>
          <a:p>
            <a:r>
              <a:rPr lang="ru-RU" sz="2400" dirty="0" smtClean="0"/>
              <a:t>Амбулаторное лечение;</a:t>
            </a:r>
          </a:p>
          <a:p>
            <a:r>
              <a:rPr lang="ru-RU" sz="2400" dirty="0" smtClean="0"/>
              <a:t>Направление в стационарное лечение в ПКБ;</a:t>
            </a:r>
          </a:p>
          <a:p>
            <a:r>
              <a:rPr lang="ru-RU" sz="2400" dirty="0" smtClean="0"/>
              <a:t>Учет бенефициаров с проблемами психического здоровья; </a:t>
            </a:r>
          </a:p>
          <a:p>
            <a:r>
              <a:rPr lang="ru-RU" sz="2400" dirty="0" smtClean="0"/>
              <a:t>Получение выписки о проводимом в стационаре лечении;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Направления деятельности осуществляются  с согласия пациента и родственников;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Случаев отказа в лечении при наличии согласия больного не отмечалось. </a:t>
            </a:r>
            <a:r>
              <a:rPr lang="ru-RU" sz="2400" dirty="0" smtClean="0"/>
              <a:t>В течение года было получено 107 выписок о лечении в ПКБ </a:t>
            </a:r>
            <a:r>
              <a:rPr lang="ru-RU" sz="2400" dirty="0"/>
              <a:t>М</a:t>
            </a:r>
            <a:r>
              <a:rPr lang="ru-RU" sz="2400" dirty="0" smtClean="0"/>
              <a:t>З РМ. </a:t>
            </a:r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820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психиатрическом учете состоят: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5027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5806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9352</TotalTime>
  <Words>1024</Words>
  <Application>Microsoft Office PowerPoint</Application>
  <PresentationFormat>Экран (4:3)</PresentationFormat>
  <Paragraphs>113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.</vt:lpstr>
      <vt:lpstr>.</vt:lpstr>
      <vt:lpstr>Центр осуществляет деятельность в соответствии с :</vt:lpstr>
      <vt:lpstr>Наша команда это:</vt:lpstr>
      <vt:lpstr>Задачи КЦПЗ: </vt:lpstr>
      <vt:lpstr>Сотрудничество:</vt:lpstr>
      <vt:lpstr>Порядок взятия  на психиатрический учет:</vt:lpstr>
      <vt:lpstr>На психиатрическом учете состоят:</vt:lpstr>
      <vt:lpstr>Взятые на диспансерный  учет:</vt:lpstr>
      <vt:lpstr>Деятельность внебольничной службы:</vt:lpstr>
      <vt:lpstr>Ограничение трудоспособности в связи с психическими нарушениями.</vt:lpstr>
      <vt:lpstr>Организационно-методическая работа</vt:lpstr>
      <vt:lpstr>2020 - 2021</vt:lpstr>
      <vt:lpstr>В деятельности КЦПЗ Комрат</vt:lpstr>
      <vt:lpstr>Госпитализация  в ПКБ МЗ РМ (с психотическими расстройствами в период обострения)</vt:lpstr>
      <vt:lpstr>Презентация PowerPoint</vt:lpstr>
      <vt:lpstr>Трудности в период пандемии:</vt:lpstr>
      <vt:lpstr>Обучение персонала: </vt:lpstr>
      <vt:lpstr>Выводы и предложения: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LJ</dc:creator>
  <cp:lastModifiedBy>RePack by Diakov</cp:lastModifiedBy>
  <cp:revision>269</cp:revision>
  <dcterms:created xsi:type="dcterms:W3CDTF">2015-08-25T09:17:42Z</dcterms:created>
  <dcterms:modified xsi:type="dcterms:W3CDTF">2022-03-21T13:29:52Z</dcterms:modified>
</cp:coreProperties>
</file>