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1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notesSlides/notesSlide2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6.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7.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8.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9.xml" ContentType="application/vnd.openxmlformats-officedocument.themeOverride+xml"/>
  <Override PartName="/ppt/notesSlides/notesSlide36.xml" ContentType="application/vnd.openxmlformats-officedocument.presentationml.notesSlide+xml"/>
  <Override PartName="/ppt/charts/chart3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 id="2147483697" r:id="rId3"/>
    <p:sldMasterId id="2147483709" r:id="rId4"/>
    <p:sldMasterId id="2147483721" r:id="rId5"/>
  </p:sldMasterIdLst>
  <p:notesMasterIdLst>
    <p:notesMasterId r:id="rId73"/>
  </p:notesMasterIdLst>
  <p:sldIdLst>
    <p:sldId id="256" r:id="rId6"/>
    <p:sldId id="391" r:id="rId7"/>
    <p:sldId id="390" r:id="rId8"/>
    <p:sldId id="410" r:id="rId9"/>
    <p:sldId id="433" r:id="rId10"/>
    <p:sldId id="466" r:id="rId11"/>
    <p:sldId id="440" r:id="rId12"/>
    <p:sldId id="442" r:id="rId13"/>
    <p:sldId id="369" r:id="rId14"/>
    <p:sldId id="419" r:id="rId15"/>
    <p:sldId id="438" r:id="rId16"/>
    <p:sldId id="439" r:id="rId17"/>
    <p:sldId id="376" r:id="rId18"/>
    <p:sldId id="470" r:id="rId19"/>
    <p:sldId id="432" r:id="rId20"/>
    <p:sldId id="281" r:id="rId21"/>
    <p:sldId id="443" r:id="rId22"/>
    <p:sldId id="413" r:id="rId23"/>
    <p:sldId id="456" r:id="rId24"/>
    <p:sldId id="449" r:id="rId25"/>
    <p:sldId id="448" r:id="rId26"/>
    <p:sldId id="447" r:id="rId27"/>
    <p:sldId id="455" r:id="rId28"/>
    <p:sldId id="421" r:id="rId29"/>
    <p:sldId id="434" r:id="rId30"/>
    <p:sldId id="444" r:id="rId31"/>
    <p:sldId id="437" r:id="rId32"/>
    <p:sldId id="445" r:id="rId33"/>
    <p:sldId id="417" r:id="rId34"/>
    <p:sldId id="446" r:id="rId35"/>
    <p:sldId id="322" r:id="rId36"/>
    <p:sldId id="450" r:id="rId37"/>
    <p:sldId id="451" r:id="rId38"/>
    <p:sldId id="377" r:id="rId39"/>
    <p:sldId id="452" r:id="rId40"/>
    <p:sldId id="378" r:id="rId41"/>
    <p:sldId id="453" r:id="rId42"/>
    <p:sldId id="379" r:id="rId43"/>
    <p:sldId id="457" r:id="rId44"/>
    <p:sldId id="458" r:id="rId45"/>
    <p:sldId id="459" r:id="rId46"/>
    <p:sldId id="424" r:id="rId47"/>
    <p:sldId id="423" r:id="rId48"/>
    <p:sldId id="460" r:id="rId49"/>
    <p:sldId id="461" r:id="rId50"/>
    <p:sldId id="472" r:id="rId51"/>
    <p:sldId id="473" r:id="rId52"/>
    <p:sldId id="388" r:id="rId53"/>
    <p:sldId id="463" r:id="rId54"/>
    <p:sldId id="464" r:id="rId55"/>
    <p:sldId id="465" r:id="rId56"/>
    <p:sldId id="398" r:id="rId57"/>
    <p:sldId id="399" r:id="rId58"/>
    <p:sldId id="400" r:id="rId59"/>
    <p:sldId id="401" r:id="rId60"/>
    <p:sldId id="402" r:id="rId61"/>
    <p:sldId id="403" r:id="rId62"/>
    <p:sldId id="404" r:id="rId63"/>
    <p:sldId id="405" r:id="rId64"/>
    <p:sldId id="406" r:id="rId65"/>
    <p:sldId id="407" r:id="rId66"/>
    <p:sldId id="467" r:id="rId67"/>
    <p:sldId id="468" r:id="rId68"/>
    <p:sldId id="469" r:id="rId69"/>
    <p:sldId id="389" r:id="rId70"/>
    <p:sldId id="301" r:id="rId71"/>
    <p:sldId id="280" r:id="rId72"/>
  </p:sldIdLst>
  <p:sldSz cx="9144000" cy="6858000" type="screen4x3"/>
  <p:notesSz cx="6883400" cy="9906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3985" autoAdjust="0"/>
  </p:normalViewPr>
  <p:slideViewPr>
    <p:cSldViewPr>
      <p:cViewPr varScale="1">
        <p:scale>
          <a:sx n="81" d="100"/>
          <a:sy n="81" d="100"/>
        </p:scale>
        <p:origin x="1498"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Sheet4!$B$83</c:f>
              <c:strCache>
                <c:ptCount val="1"/>
                <c:pt idx="0">
                  <c:v>ЦЗ Комрат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Sheet4!$A$84:$A$92</c:f>
              <c:strCache>
                <c:ptCount val="9"/>
                <c:pt idx="0">
                  <c:v>Пенсионеры </c:v>
                </c:pt>
                <c:pt idx="1">
                  <c:v>Дети</c:v>
                </c:pt>
                <c:pt idx="2">
                  <c:v>Репродуктивного возраста</c:v>
                </c:pt>
                <c:pt idx="3">
                  <c:v>Женщины  </c:v>
                </c:pt>
                <c:pt idx="4">
                  <c:v>Незастрахованное</c:v>
                </c:pt>
                <c:pt idx="5">
                  <c:v>т/с</c:v>
                </c:pt>
                <c:pt idx="6">
                  <c:v>Застрахованное  </c:v>
                </c:pt>
                <c:pt idx="7">
                  <c:v>Взрослое население </c:v>
                </c:pt>
                <c:pt idx="8">
                  <c:v>Всего </c:v>
                </c:pt>
              </c:strCache>
            </c:strRef>
          </c:cat>
          <c:val>
            <c:numRef>
              <c:f>Sheet4!$B$84:$B$92</c:f>
              <c:numCache>
                <c:formatCode>General</c:formatCode>
                <c:ptCount val="9"/>
                <c:pt idx="0">
                  <c:v>6159</c:v>
                </c:pt>
                <c:pt idx="1">
                  <c:v>8188</c:v>
                </c:pt>
                <c:pt idx="2">
                  <c:v>9616</c:v>
                </c:pt>
                <c:pt idx="3">
                  <c:v>14587</c:v>
                </c:pt>
                <c:pt idx="4">
                  <c:v>7462</c:v>
                </c:pt>
                <c:pt idx="5">
                  <c:v>21655</c:v>
                </c:pt>
                <c:pt idx="6">
                  <c:v>27749</c:v>
                </c:pt>
                <c:pt idx="7">
                  <c:v>27023</c:v>
                </c:pt>
                <c:pt idx="8">
                  <c:v>35211</c:v>
                </c:pt>
              </c:numCache>
            </c:numRef>
          </c:val>
          <c:extLst>
            <c:ext xmlns:c16="http://schemas.microsoft.com/office/drawing/2014/chart" uri="{C3380CC4-5D6E-409C-BE32-E72D297353CC}">
              <c16:uniqueId val="{00000000-2DDE-4992-8C98-3A540D30B34B}"/>
            </c:ext>
          </c:extLst>
        </c:ser>
        <c:ser>
          <c:idx val="1"/>
          <c:order val="1"/>
          <c:tx>
            <c:strRef>
              <c:f>Sheet4!$C$83</c:f>
              <c:strCache>
                <c:ptCount val="1"/>
                <c:pt idx="0">
                  <c:v>Район</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Sheet4!$A$84:$A$92</c:f>
              <c:strCache>
                <c:ptCount val="9"/>
                <c:pt idx="0">
                  <c:v>Пенсионеры </c:v>
                </c:pt>
                <c:pt idx="1">
                  <c:v>Дети</c:v>
                </c:pt>
                <c:pt idx="2">
                  <c:v>Репродуктивного возраста</c:v>
                </c:pt>
                <c:pt idx="3">
                  <c:v>Женщины  </c:v>
                </c:pt>
                <c:pt idx="4">
                  <c:v>Незастрахованное</c:v>
                </c:pt>
                <c:pt idx="5">
                  <c:v>т/с</c:v>
                </c:pt>
                <c:pt idx="6">
                  <c:v>Застрахованное  </c:v>
                </c:pt>
                <c:pt idx="7">
                  <c:v>Взрослое население </c:v>
                </c:pt>
                <c:pt idx="8">
                  <c:v>Всего </c:v>
                </c:pt>
              </c:strCache>
            </c:strRef>
          </c:cat>
          <c:val>
            <c:numRef>
              <c:f>Sheet4!$C$84:$C$92</c:f>
              <c:numCache>
                <c:formatCode>General</c:formatCode>
                <c:ptCount val="9"/>
                <c:pt idx="0">
                  <c:v>12673</c:v>
                </c:pt>
                <c:pt idx="1">
                  <c:v>15392</c:v>
                </c:pt>
                <c:pt idx="2">
                  <c:v>17881</c:v>
                </c:pt>
                <c:pt idx="3">
                  <c:v>28618</c:v>
                </c:pt>
                <c:pt idx="4">
                  <c:v>19230</c:v>
                </c:pt>
                <c:pt idx="5">
                  <c:v>42994</c:v>
                </c:pt>
                <c:pt idx="6">
                  <c:v>50366</c:v>
                </c:pt>
                <c:pt idx="7">
                  <c:v>54204</c:v>
                </c:pt>
                <c:pt idx="8">
                  <c:v>69596</c:v>
                </c:pt>
              </c:numCache>
            </c:numRef>
          </c:val>
          <c:extLst>
            <c:ext xmlns:c16="http://schemas.microsoft.com/office/drawing/2014/chart" uri="{C3380CC4-5D6E-409C-BE32-E72D297353CC}">
              <c16:uniqueId val="{00000001-2DDE-4992-8C98-3A540D30B34B}"/>
            </c:ext>
          </c:extLst>
        </c:ser>
        <c:dLbls>
          <c:dLblPos val="inEnd"/>
          <c:showLegendKey val="0"/>
          <c:showVal val="1"/>
          <c:showCatName val="0"/>
          <c:showSerName val="0"/>
          <c:showPercent val="0"/>
          <c:showBubbleSize val="0"/>
        </c:dLbls>
        <c:gapWidth val="115"/>
        <c:overlap val="-20"/>
        <c:axId val="288310496"/>
        <c:axId val="368700000"/>
      </c:barChart>
      <c:catAx>
        <c:axId val="28831049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68700000"/>
        <c:crosses val="autoZero"/>
        <c:auto val="1"/>
        <c:lblAlgn val="ctr"/>
        <c:lblOffset val="100"/>
        <c:noMultiLvlLbl val="0"/>
      </c:catAx>
      <c:valAx>
        <c:axId val="368700000"/>
        <c:scaling>
          <c:orientation val="minMax"/>
          <c:max val="70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88310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ru-RU" sz="1200" b="0" dirty="0">
                <a:latin typeface="Times New Roman" panose="02020603050405020304" pitchFamily="18" charset="0"/>
                <a:cs typeface="Times New Roman" panose="02020603050405020304" pitchFamily="18" charset="0"/>
              </a:rPr>
              <a:t>Абс</a:t>
            </a:r>
            <a:endParaRPr lang="en-GB" sz="1200" b="0"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Sheet9!$N$6</c:f>
              <c:strCache>
                <c:ptCount val="1"/>
                <c:pt idx="0">
                  <c:v>Рождаемость</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Sheet9!$O$3:$R$5</c:f>
              <c:multiLvlStrCache>
                <c:ptCount val="4"/>
                <c:lvl>
                  <c:pt idx="0">
                    <c:v>Абс.</c:v>
                  </c:pt>
                  <c:pt idx="1">
                    <c:v>Абс.</c:v>
                  </c:pt>
                  <c:pt idx="2">
                    <c:v>Абс.</c:v>
                  </c:pt>
                  <c:pt idx="3">
                    <c:v>Абс.</c:v>
                  </c:pt>
                </c:lvl>
                <c:lvl>
                  <c:pt idx="0">
                    <c:v>2020</c:v>
                  </c:pt>
                  <c:pt idx="1">
                    <c:v>2021</c:v>
                  </c:pt>
                  <c:pt idx="2">
                    <c:v>2020</c:v>
                  </c:pt>
                  <c:pt idx="3">
                    <c:v>2021</c:v>
                  </c:pt>
                </c:lvl>
                <c:lvl>
                  <c:pt idx="0">
                    <c:v>ЦЗ Комрат</c:v>
                  </c:pt>
                  <c:pt idx="2">
                    <c:v>Район</c:v>
                  </c:pt>
                </c:lvl>
              </c:multiLvlStrCache>
            </c:multiLvlStrRef>
          </c:cat>
          <c:val>
            <c:numRef>
              <c:f>Sheet9!$O$6:$R$6</c:f>
              <c:numCache>
                <c:formatCode>General</c:formatCode>
                <c:ptCount val="4"/>
                <c:pt idx="0">
                  <c:v>383</c:v>
                </c:pt>
                <c:pt idx="1">
                  <c:v>339</c:v>
                </c:pt>
                <c:pt idx="2">
                  <c:v>702</c:v>
                </c:pt>
                <c:pt idx="3">
                  <c:v>643</c:v>
                </c:pt>
              </c:numCache>
            </c:numRef>
          </c:val>
          <c:extLst>
            <c:ext xmlns:c16="http://schemas.microsoft.com/office/drawing/2014/chart" uri="{C3380CC4-5D6E-409C-BE32-E72D297353CC}">
              <c16:uniqueId val="{00000000-BA69-456A-86A3-D475F34A1F96}"/>
            </c:ext>
          </c:extLst>
        </c:ser>
        <c:ser>
          <c:idx val="1"/>
          <c:order val="1"/>
          <c:tx>
            <c:strRef>
              <c:f>Sheet9!$N$7</c:f>
              <c:strCache>
                <c:ptCount val="1"/>
                <c:pt idx="0">
                  <c:v>Смертность</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Sheet9!$O$3:$R$5</c:f>
              <c:multiLvlStrCache>
                <c:ptCount val="4"/>
                <c:lvl>
                  <c:pt idx="0">
                    <c:v>Абс.</c:v>
                  </c:pt>
                  <c:pt idx="1">
                    <c:v>Абс.</c:v>
                  </c:pt>
                  <c:pt idx="2">
                    <c:v>Абс.</c:v>
                  </c:pt>
                  <c:pt idx="3">
                    <c:v>Абс.</c:v>
                  </c:pt>
                </c:lvl>
                <c:lvl>
                  <c:pt idx="0">
                    <c:v>2020</c:v>
                  </c:pt>
                  <c:pt idx="1">
                    <c:v>2021</c:v>
                  </c:pt>
                  <c:pt idx="2">
                    <c:v>2020</c:v>
                  </c:pt>
                  <c:pt idx="3">
                    <c:v>2021</c:v>
                  </c:pt>
                </c:lvl>
                <c:lvl>
                  <c:pt idx="0">
                    <c:v>ЦЗ Комрат</c:v>
                  </c:pt>
                  <c:pt idx="2">
                    <c:v>Район</c:v>
                  </c:pt>
                </c:lvl>
              </c:multiLvlStrCache>
            </c:multiLvlStrRef>
          </c:cat>
          <c:val>
            <c:numRef>
              <c:f>Sheet9!$O$7:$R$7</c:f>
              <c:numCache>
                <c:formatCode>General</c:formatCode>
                <c:ptCount val="4"/>
                <c:pt idx="0">
                  <c:v>373</c:v>
                </c:pt>
                <c:pt idx="1">
                  <c:v>448</c:v>
                </c:pt>
                <c:pt idx="2">
                  <c:v>765</c:v>
                </c:pt>
                <c:pt idx="3">
                  <c:v>910</c:v>
                </c:pt>
              </c:numCache>
            </c:numRef>
          </c:val>
          <c:extLst>
            <c:ext xmlns:c16="http://schemas.microsoft.com/office/drawing/2014/chart" uri="{C3380CC4-5D6E-409C-BE32-E72D297353CC}">
              <c16:uniqueId val="{00000001-BA69-456A-86A3-D475F34A1F96}"/>
            </c:ext>
          </c:extLst>
        </c:ser>
        <c:dLbls>
          <c:dLblPos val="outEnd"/>
          <c:showLegendKey val="0"/>
          <c:showVal val="1"/>
          <c:showCatName val="0"/>
          <c:showSerName val="0"/>
          <c:showPercent val="0"/>
          <c:showBubbleSize val="0"/>
        </c:dLbls>
        <c:gapWidth val="444"/>
        <c:overlap val="-90"/>
        <c:axId val="524415264"/>
        <c:axId val="524415592"/>
      </c:barChart>
      <c:catAx>
        <c:axId val="524415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ru-RU"/>
          </a:p>
        </c:txPr>
        <c:crossAx val="524415592"/>
        <c:crosses val="autoZero"/>
        <c:auto val="1"/>
        <c:lblAlgn val="ctr"/>
        <c:lblOffset val="100"/>
        <c:noMultiLvlLbl val="0"/>
      </c:catAx>
      <c:valAx>
        <c:axId val="524415592"/>
        <c:scaling>
          <c:orientation val="minMax"/>
        </c:scaling>
        <c:delete val="1"/>
        <c:axPos val="l"/>
        <c:numFmt formatCode="General" sourceLinked="1"/>
        <c:majorTickMark val="none"/>
        <c:minorTickMark val="none"/>
        <c:tickLblPos val="nextTo"/>
        <c:crossAx val="5244152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ru-RU" sz="1200" b="0" dirty="0">
                <a:latin typeface="Times New Roman" panose="02020603050405020304" pitchFamily="18" charset="0"/>
                <a:cs typeface="Times New Roman" panose="02020603050405020304" pitchFamily="18" charset="0"/>
              </a:rPr>
              <a:t>На 1000 чел</a:t>
            </a:r>
            <a:endParaRPr lang="en-GB" sz="1200" b="0"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Sheet9!$T$6</c:f>
              <c:strCache>
                <c:ptCount val="1"/>
                <c:pt idx="0">
                  <c:v>Рождаемость</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Sheet9!$U$3:$Z$5</c:f>
              <c:multiLvlStrCache>
                <c:ptCount val="6"/>
                <c:lvl>
                  <c:pt idx="0">
                    <c:v>Показат.</c:v>
                  </c:pt>
                  <c:pt idx="1">
                    <c:v>Показат.</c:v>
                  </c:pt>
                  <c:pt idx="2">
                    <c:v>Показат.</c:v>
                  </c:pt>
                  <c:pt idx="3">
                    <c:v>Показат.</c:v>
                  </c:pt>
                  <c:pt idx="4">
                    <c:v>Показат.</c:v>
                  </c:pt>
                  <c:pt idx="5">
                    <c:v>Показат.</c:v>
                  </c:pt>
                </c:lvl>
                <c:lvl>
                  <c:pt idx="0">
                    <c:v>2020</c:v>
                  </c:pt>
                  <c:pt idx="1">
                    <c:v>2021</c:v>
                  </c:pt>
                  <c:pt idx="2">
                    <c:v>2020</c:v>
                  </c:pt>
                  <c:pt idx="3">
                    <c:v>2021</c:v>
                  </c:pt>
                  <c:pt idx="4">
                    <c:v>2020</c:v>
                  </c:pt>
                  <c:pt idx="5">
                    <c:v>2021</c:v>
                  </c:pt>
                </c:lvl>
                <c:lvl>
                  <c:pt idx="0">
                    <c:v>ЦЗ Комрат</c:v>
                  </c:pt>
                  <c:pt idx="2">
                    <c:v>Район</c:v>
                  </c:pt>
                  <c:pt idx="4">
                    <c:v>Гагаузия</c:v>
                  </c:pt>
                  <c:pt idx="5">
                    <c:v>Республика</c:v>
                  </c:pt>
                </c:lvl>
              </c:multiLvlStrCache>
            </c:multiLvlStrRef>
          </c:cat>
          <c:val>
            <c:numRef>
              <c:f>Sheet9!$U$6:$Z$6</c:f>
              <c:numCache>
                <c:formatCode>General</c:formatCode>
                <c:ptCount val="6"/>
                <c:pt idx="0">
                  <c:v>10.9</c:v>
                </c:pt>
                <c:pt idx="1">
                  <c:v>9.6</c:v>
                </c:pt>
                <c:pt idx="2">
                  <c:v>10.1</c:v>
                </c:pt>
                <c:pt idx="3">
                  <c:v>9.1999999999999993</c:v>
                </c:pt>
                <c:pt idx="4">
                  <c:v>9.3000000000000007</c:v>
                </c:pt>
                <c:pt idx="5">
                  <c:v>8.6</c:v>
                </c:pt>
              </c:numCache>
            </c:numRef>
          </c:val>
          <c:extLst>
            <c:ext xmlns:c16="http://schemas.microsoft.com/office/drawing/2014/chart" uri="{C3380CC4-5D6E-409C-BE32-E72D297353CC}">
              <c16:uniqueId val="{00000000-1A09-416C-82FB-27486E51DD6A}"/>
            </c:ext>
          </c:extLst>
        </c:ser>
        <c:ser>
          <c:idx val="1"/>
          <c:order val="1"/>
          <c:tx>
            <c:strRef>
              <c:f>Sheet9!$T$7</c:f>
              <c:strCache>
                <c:ptCount val="1"/>
                <c:pt idx="0">
                  <c:v>Смертность</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Sheet9!$U$3:$Z$5</c:f>
              <c:multiLvlStrCache>
                <c:ptCount val="6"/>
                <c:lvl>
                  <c:pt idx="0">
                    <c:v>Показат.</c:v>
                  </c:pt>
                  <c:pt idx="1">
                    <c:v>Показат.</c:v>
                  </c:pt>
                  <c:pt idx="2">
                    <c:v>Показат.</c:v>
                  </c:pt>
                  <c:pt idx="3">
                    <c:v>Показат.</c:v>
                  </c:pt>
                  <c:pt idx="4">
                    <c:v>Показат.</c:v>
                  </c:pt>
                  <c:pt idx="5">
                    <c:v>Показат.</c:v>
                  </c:pt>
                </c:lvl>
                <c:lvl>
                  <c:pt idx="0">
                    <c:v>2020</c:v>
                  </c:pt>
                  <c:pt idx="1">
                    <c:v>2021</c:v>
                  </c:pt>
                  <c:pt idx="2">
                    <c:v>2020</c:v>
                  </c:pt>
                  <c:pt idx="3">
                    <c:v>2021</c:v>
                  </c:pt>
                  <c:pt idx="4">
                    <c:v>2020</c:v>
                  </c:pt>
                  <c:pt idx="5">
                    <c:v>2021</c:v>
                  </c:pt>
                </c:lvl>
                <c:lvl>
                  <c:pt idx="0">
                    <c:v>ЦЗ Комрат</c:v>
                  </c:pt>
                  <c:pt idx="2">
                    <c:v>Район</c:v>
                  </c:pt>
                  <c:pt idx="4">
                    <c:v>Гагаузия</c:v>
                  </c:pt>
                  <c:pt idx="5">
                    <c:v>Республика</c:v>
                  </c:pt>
                </c:lvl>
              </c:multiLvlStrCache>
            </c:multiLvlStrRef>
          </c:cat>
          <c:val>
            <c:numRef>
              <c:f>Sheet9!$U$7:$Z$7</c:f>
              <c:numCache>
                <c:formatCode>General</c:formatCode>
                <c:ptCount val="6"/>
                <c:pt idx="0">
                  <c:v>10.7</c:v>
                </c:pt>
                <c:pt idx="1">
                  <c:v>12.7</c:v>
                </c:pt>
                <c:pt idx="2">
                  <c:v>11</c:v>
                </c:pt>
                <c:pt idx="3">
                  <c:v>13.1</c:v>
                </c:pt>
                <c:pt idx="4">
                  <c:v>10.8</c:v>
                </c:pt>
                <c:pt idx="5">
                  <c:v>11.4</c:v>
                </c:pt>
              </c:numCache>
            </c:numRef>
          </c:val>
          <c:extLst>
            <c:ext xmlns:c16="http://schemas.microsoft.com/office/drawing/2014/chart" uri="{C3380CC4-5D6E-409C-BE32-E72D297353CC}">
              <c16:uniqueId val="{00000001-1A09-416C-82FB-27486E51DD6A}"/>
            </c:ext>
          </c:extLst>
        </c:ser>
        <c:dLbls>
          <c:dLblPos val="outEnd"/>
          <c:showLegendKey val="0"/>
          <c:showVal val="1"/>
          <c:showCatName val="0"/>
          <c:showSerName val="0"/>
          <c:showPercent val="0"/>
          <c:showBubbleSize val="0"/>
        </c:dLbls>
        <c:gapWidth val="444"/>
        <c:overlap val="-90"/>
        <c:axId val="652318568"/>
        <c:axId val="652321520"/>
      </c:barChart>
      <c:catAx>
        <c:axId val="6523185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ru-RU"/>
          </a:p>
        </c:txPr>
        <c:crossAx val="652321520"/>
        <c:crosses val="autoZero"/>
        <c:auto val="1"/>
        <c:lblAlgn val="ctr"/>
        <c:lblOffset val="100"/>
        <c:noMultiLvlLbl val="0"/>
      </c:catAx>
      <c:valAx>
        <c:axId val="652321520"/>
        <c:scaling>
          <c:orientation val="minMax"/>
        </c:scaling>
        <c:delete val="1"/>
        <c:axPos val="l"/>
        <c:numFmt formatCode="General" sourceLinked="1"/>
        <c:majorTickMark val="none"/>
        <c:minorTickMark val="none"/>
        <c:tickLblPos val="nextTo"/>
        <c:crossAx val="6523185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ru-RU"/>
              <a:t>(Абс)</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Sheet9!$BK$6</c:f>
              <c:strCache>
                <c:ptCount val="1"/>
                <c:pt idx="0">
                  <c:v>Естественный Прирост</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1"/>
            <c:invertIfNegative val="0"/>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EE9-46D9-99DB-A261B00106E1}"/>
              </c:ext>
            </c:extLst>
          </c:dPt>
          <c:dPt>
            <c:idx val="3"/>
            <c:invertIfNegative val="0"/>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EE9-46D9-99DB-A261B00106E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Sheet9!$BL$3:$BO$5</c:f>
              <c:multiLvlStrCache>
                <c:ptCount val="4"/>
                <c:lvl>
                  <c:pt idx="0">
                    <c:v>2020</c:v>
                  </c:pt>
                  <c:pt idx="1">
                    <c:v>2021</c:v>
                  </c:pt>
                  <c:pt idx="2">
                    <c:v>2020</c:v>
                  </c:pt>
                  <c:pt idx="3">
                    <c:v>2021</c:v>
                  </c:pt>
                </c:lvl>
                <c:lvl>
                  <c:pt idx="0">
                    <c:v>ЦЗ Комрат</c:v>
                  </c:pt>
                  <c:pt idx="2">
                    <c:v>Район</c:v>
                  </c:pt>
                </c:lvl>
              </c:multiLvlStrCache>
            </c:multiLvlStrRef>
          </c:cat>
          <c:val>
            <c:numRef>
              <c:f>Sheet9!$BL$6:$BO$6</c:f>
              <c:numCache>
                <c:formatCode>General</c:formatCode>
                <c:ptCount val="4"/>
                <c:pt idx="0">
                  <c:v>10</c:v>
                </c:pt>
                <c:pt idx="1">
                  <c:v>-109</c:v>
                </c:pt>
                <c:pt idx="2">
                  <c:v>-63</c:v>
                </c:pt>
                <c:pt idx="3">
                  <c:v>-267</c:v>
                </c:pt>
              </c:numCache>
            </c:numRef>
          </c:val>
          <c:extLst>
            <c:ext xmlns:c16="http://schemas.microsoft.com/office/drawing/2014/chart" uri="{C3380CC4-5D6E-409C-BE32-E72D297353CC}">
              <c16:uniqueId val="{00000004-2EE9-46D9-99DB-A261B00106E1}"/>
            </c:ext>
          </c:extLst>
        </c:ser>
        <c:dLbls>
          <c:dLblPos val="outEnd"/>
          <c:showLegendKey val="0"/>
          <c:showVal val="1"/>
          <c:showCatName val="0"/>
          <c:showSerName val="0"/>
          <c:showPercent val="0"/>
          <c:showBubbleSize val="0"/>
        </c:dLbls>
        <c:gapWidth val="100"/>
        <c:overlap val="-24"/>
        <c:axId val="505633992"/>
        <c:axId val="505636944"/>
      </c:barChart>
      <c:catAx>
        <c:axId val="505633992"/>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05636944"/>
        <c:crosses val="autoZero"/>
        <c:auto val="1"/>
        <c:lblAlgn val="ctr"/>
        <c:lblOffset val="100"/>
        <c:noMultiLvlLbl val="0"/>
      </c:catAx>
      <c:valAx>
        <c:axId val="505636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05633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ru-RU"/>
              <a:t>на 1000 чел.</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Sheet9!$BC$6</c:f>
              <c:strCache>
                <c:ptCount val="1"/>
                <c:pt idx="0">
                  <c:v>Естественный Прирост</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1"/>
            <c:invertIfNegative val="0"/>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4D47-44DD-AE22-599D51BFB1F0}"/>
              </c:ext>
            </c:extLst>
          </c:dPt>
          <c:dPt>
            <c:idx val="3"/>
            <c:invertIfNegative val="0"/>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4D47-44DD-AE22-599D51BFB1F0}"/>
              </c:ext>
            </c:extLst>
          </c:dPt>
          <c:dPt>
            <c:idx val="5"/>
            <c:invertIfNegative val="0"/>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4D47-44DD-AE22-599D51BFB1F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Sheet9!$BD$3:$BI$5</c:f>
              <c:multiLvlStrCache>
                <c:ptCount val="6"/>
                <c:lvl>
                  <c:pt idx="0">
                    <c:v>2020</c:v>
                  </c:pt>
                  <c:pt idx="1">
                    <c:v>2021</c:v>
                  </c:pt>
                  <c:pt idx="2">
                    <c:v>2020</c:v>
                  </c:pt>
                  <c:pt idx="3">
                    <c:v>2021</c:v>
                  </c:pt>
                  <c:pt idx="4">
                    <c:v>2020</c:v>
                  </c:pt>
                  <c:pt idx="5">
                    <c:v>2021</c:v>
                  </c:pt>
                </c:lvl>
                <c:lvl>
                  <c:pt idx="0">
                    <c:v>ЦЗ Комрат</c:v>
                  </c:pt>
                  <c:pt idx="2">
                    <c:v>Район</c:v>
                  </c:pt>
                  <c:pt idx="4">
                    <c:v>Гагаузия</c:v>
                  </c:pt>
                  <c:pt idx="5">
                    <c:v>Республика</c:v>
                  </c:pt>
                </c:lvl>
              </c:multiLvlStrCache>
            </c:multiLvlStrRef>
          </c:cat>
          <c:val>
            <c:numRef>
              <c:f>Sheet9!$BD$6:$BI$6</c:f>
              <c:numCache>
                <c:formatCode>General</c:formatCode>
                <c:ptCount val="6"/>
                <c:pt idx="0">
                  <c:v>0.2</c:v>
                </c:pt>
                <c:pt idx="1">
                  <c:v>-3.1</c:v>
                </c:pt>
                <c:pt idx="2">
                  <c:v>-0.9</c:v>
                </c:pt>
                <c:pt idx="3">
                  <c:v>-3.9</c:v>
                </c:pt>
                <c:pt idx="4">
                  <c:v>-1.5</c:v>
                </c:pt>
                <c:pt idx="5">
                  <c:v>-2.8</c:v>
                </c:pt>
              </c:numCache>
            </c:numRef>
          </c:val>
          <c:extLst>
            <c:ext xmlns:c16="http://schemas.microsoft.com/office/drawing/2014/chart" uri="{C3380CC4-5D6E-409C-BE32-E72D297353CC}">
              <c16:uniqueId val="{00000006-4D47-44DD-AE22-599D51BFB1F0}"/>
            </c:ext>
          </c:extLst>
        </c:ser>
        <c:dLbls>
          <c:dLblPos val="outEnd"/>
          <c:showLegendKey val="0"/>
          <c:showVal val="1"/>
          <c:showCatName val="0"/>
          <c:showSerName val="0"/>
          <c:showPercent val="0"/>
          <c:showBubbleSize val="0"/>
        </c:dLbls>
        <c:gapWidth val="100"/>
        <c:overlap val="-24"/>
        <c:axId val="591071784"/>
        <c:axId val="591068504"/>
      </c:barChart>
      <c:catAx>
        <c:axId val="591071784"/>
        <c:scaling>
          <c:orientation val="minMax"/>
        </c:scaling>
        <c:delete val="0"/>
        <c:axPos val="b"/>
        <c:numFmt formatCode="General" sourceLinked="1"/>
        <c:majorTickMark val="in"/>
        <c:minorTickMark val="cross"/>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91068504"/>
        <c:crosses val="autoZero"/>
        <c:auto val="1"/>
        <c:lblAlgn val="ctr"/>
        <c:lblOffset val="100"/>
        <c:noMultiLvlLbl val="0"/>
      </c:catAx>
      <c:valAx>
        <c:axId val="591068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91071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ru-RU"/>
              <a:t>Абс</a:t>
            </a:r>
            <a:endParaRPr lang="en-GB"/>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Sheet9!$AO$6</c:f>
              <c:strCache>
                <c:ptCount val="1"/>
                <c:pt idx="0">
                  <c:v>Младенческая смертность</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Sheet9!$AP$3:$AS$5</c:f>
              <c:multiLvlStrCache>
                <c:ptCount val="4"/>
                <c:lvl>
                  <c:pt idx="0">
                    <c:v>Абс.</c:v>
                  </c:pt>
                  <c:pt idx="1">
                    <c:v>Абс.</c:v>
                  </c:pt>
                  <c:pt idx="2">
                    <c:v>Абс.</c:v>
                  </c:pt>
                  <c:pt idx="3">
                    <c:v>Абс.</c:v>
                  </c:pt>
                </c:lvl>
                <c:lvl>
                  <c:pt idx="0">
                    <c:v>2020</c:v>
                  </c:pt>
                  <c:pt idx="1">
                    <c:v>2021</c:v>
                  </c:pt>
                  <c:pt idx="2">
                    <c:v>2020</c:v>
                  </c:pt>
                  <c:pt idx="3">
                    <c:v>2021</c:v>
                  </c:pt>
                </c:lvl>
                <c:lvl>
                  <c:pt idx="0">
                    <c:v>ЦЗ Комрат</c:v>
                  </c:pt>
                  <c:pt idx="2">
                    <c:v>Район</c:v>
                  </c:pt>
                </c:lvl>
              </c:multiLvlStrCache>
            </c:multiLvlStrRef>
          </c:cat>
          <c:val>
            <c:numRef>
              <c:f>Sheet9!$AP$6:$AS$6</c:f>
              <c:numCache>
                <c:formatCode>General</c:formatCode>
                <c:ptCount val="4"/>
                <c:pt idx="0">
                  <c:v>2</c:v>
                </c:pt>
                <c:pt idx="1">
                  <c:v>2</c:v>
                </c:pt>
                <c:pt idx="2">
                  <c:v>5</c:v>
                </c:pt>
                <c:pt idx="3">
                  <c:v>4</c:v>
                </c:pt>
              </c:numCache>
            </c:numRef>
          </c:val>
          <c:extLst>
            <c:ext xmlns:c16="http://schemas.microsoft.com/office/drawing/2014/chart" uri="{C3380CC4-5D6E-409C-BE32-E72D297353CC}">
              <c16:uniqueId val="{00000000-17E3-4885-8B69-552EF13CA945}"/>
            </c:ext>
          </c:extLst>
        </c:ser>
        <c:ser>
          <c:idx val="1"/>
          <c:order val="1"/>
          <c:tx>
            <c:strRef>
              <c:f>Sheet9!$AO$7</c:f>
              <c:strCache>
                <c:ptCount val="1"/>
                <c:pt idx="0">
                  <c:v>Смертность детей до 4- х лет</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Sheet9!$AP$3:$AS$5</c:f>
              <c:multiLvlStrCache>
                <c:ptCount val="4"/>
                <c:lvl>
                  <c:pt idx="0">
                    <c:v>Абс.</c:v>
                  </c:pt>
                  <c:pt idx="1">
                    <c:v>Абс.</c:v>
                  </c:pt>
                  <c:pt idx="2">
                    <c:v>Абс.</c:v>
                  </c:pt>
                  <c:pt idx="3">
                    <c:v>Абс.</c:v>
                  </c:pt>
                </c:lvl>
                <c:lvl>
                  <c:pt idx="0">
                    <c:v>2020</c:v>
                  </c:pt>
                  <c:pt idx="1">
                    <c:v>2021</c:v>
                  </c:pt>
                  <c:pt idx="2">
                    <c:v>2020</c:v>
                  </c:pt>
                  <c:pt idx="3">
                    <c:v>2021</c:v>
                  </c:pt>
                </c:lvl>
                <c:lvl>
                  <c:pt idx="0">
                    <c:v>ЦЗ Комрат</c:v>
                  </c:pt>
                  <c:pt idx="2">
                    <c:v>Район</c:v>
                  </c:pt>
                </c:lvl>
              </c:multiLvlStrCache>
            </c:multiLvlStrRef>
          </c:cat>
          <c:val>
            <c:numRef>
              <c:f>Sheet9!$AP$7:$AS$7</c:f>
              <c:numCache>
                <c:formatCode>General</c:formatCode>
                <c:ptCount val="4"/>
                <c:pt idx="0">
                  <c:v>3</c:v>
                </c:pt>
                <c:pt idx="1">
                  <c:v>3</c:v>
                </c:pt>
                <c:pt idx="2">
                  <c:v>6</c:v>
                </c:pt>
                <c:pt idx="3">
                  <c:v>6</c:v>
                </c:pt>
              </c:numCache>
            </c:numRef>
          </c:val>
          <c:extLst>
            <c:ext xmlns:c16="http://schemas.microsoft.com/office/drawing/2014/chart" uri="{C3380CC4-5D6E-409C-BE32-E72D297353CC}">
              <c16:uniqueId val="{00000001-17E3-4885-8B69-552EF13CA945}"/>
            </c:ext>
          </c:extLst>
        </c:ser>
        <c:ser>
          <c:idx val="2"/>
          <c:order val="2"/>
          <c:tx>
            <c:strRef>
              <c:f>Sheet9!$AO$8</c:f>
              <c:strCache>
                <c:ptCount val="1"/>
                <c:pt idx="0">
                  <c:v>Смертность детей до 17 лет</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Sheet9!$AP$3:$AS$5</c:f>
              <c:multiLvlStrCache>
                <c:ptCount val="4"/>
                <c:lvl>
                  <c:pt idx="0">
                    <c:v>Абс.</c:v>
                  </c:pt>
                  <c:pt idx="1">
                    <c:v>Абс.</c:v>
                  </c:pt>
                  <c:pt idx="2">
                    <c:v>Абс.</c:v>
                  </c:pt>
                  <c:pt idx="3">
                    <c:v>Абс.</c:v>
                  </c:pt>
                </c:lvl>
                <c:lvl>
                  <c:pt idx="0">
                    <c:v>2020</c:v>
                  </c:pt>
                  <c:pt idx="1">
                    <c:v>2021</c:v>
                  </c:pt>
                  <c:pt idx="2">
                    <c:v>2020</c:v>
                  </c:pt>
                  <c:pt idx="3">
                    <c:v>2021</c:v>
                  </c:pt>
                </c:lvl>
                <c:lvl>
                  <c:pt idx="0">
                    <c:v>ЦЗ Комрат</c:v>
                  </c:pt>
                  <c:pt idx="2">
                    <c:v>Район</c:v>
                  </c:pt>
                </c:lvl>
              </c:multiLvlStrCache>
            </c:multiLvlStrRef>
          </c:cat>
          <c:val>
            <c:numRef>
              <c:f>Sheet9!$AP$8:$AS$8</c:f>
              <c:numCache>
                <c:formatCode>General</c:formatCode>
                <c:ptCount val="4"/>
                <c:pt idx="0">
                  <c:v>5</c:v>
                </c:pt>
                <c:pt idx="1">
                  <c:v>3</c:v>
                </c:pt>
                <c:pt idx="2">
                  <c:v>8</c:v>
                </c:pt>
                <c:pt idx="3">
                  <c:v>6</c:v>
                </c:pt>
              </c:numCache>
            </c:numRef>
          </c:val>
          <c:extLst>
            <c:ext xmlns:c16="http://schemas.microsoft.com/office/drawing/2014/chart" uri="{C3380CC4-5D6E-409C-BE32-E72D297353CC}">
              <c16:uniqueId val="{00000002-17E3-4885-8B69-552EF13CA945}"/>
            </c:ext>
          </c:extLst>
        </c:ser>
        <c:dLbls>
          <c:dLblPos val="outEnd"/>
          <c:showLegendKey val="0"/>
          <c:showVal val="1"/>
          <c:showCatName val="0"/>
          <c:showSerName val="0"/>
          <c:showPercent val="0"/>
          <c:showBubbleSize val="0"/>
        </c:dLbls>
        <c:gapWidth val="100"/>
        <c:overlap val="-24"/>
        <c:axId val="671065424"/>
        <c:axId val="671056896"/>
      </c:barChart>
      <c:catAx>
        <c:axId val="671065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71056896"/>
        <c:crosses val="autoZero"/>
        <c:auto val="1"/>
        <c:lblAlgn val="ctr"/>
        <c:lblOffset val="100"/>
        <c:noMultiLvlLbl val="0"/>
      </c:catAx>
      <c:valAx>
        <c:axId val="671056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7106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ru-RU"/>
              <a:t>на 1000 чел.</a:t>
            </a:r>
            <a:endParaRPr lang="en-GB"/>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Sheet9!$AU$6</c:f>
              <c:strCache>
                <c:ptCount val="1"/>
                <c:pt idx="0">
                  <c:v>Младенческая смертность</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Sheet9!$AV$3:$BA$5</c:f>
              <c:multiLvlStrCache>
                <c:ptCount val="6"/>
                <c:lvl>
                  <c:pt idx="0">
                    <c:v>Показат.</c:v>
                  </c:pt>
                  <c:pt idx="1">
                    <c:v>Показат.</c:v>
                  </c:pt>
                  <c:pt idx="2">
                    <c:v>Показат.</c:v>
                  </c:pt>
                  <c:pt idx="3">
                    <c:v>Показат.</c:v>
                  </c:pt>
                  <c:pt idx="4">
                    <c:v>Показат.</c:v>
                  </c:pt>
                  <c:pt idx="5">
                    <c:v>Показат.</c:v>
                  </c:pt>
                </c:lvl>
                <c:lvl>
                  <c:pt idx="0">
                    <c:v>2020</c:v>
                  </c:pt>
                  <c:pt idx="1">
                    <c:v>2021</c:v>
                  </c:pt>
                  <c:pt idx="2">
                    <c:v>2020</c:v>
                  </c:pt>
                  <c:pt idx="3">
                    <c:v>2021</c:v>
                  </c:pt>
                  <c:pt idx="4">
                    <c:v>2020</c:v>
                  </c:pt>
                  <c:pt idx="5">
                    <c:v>2021</c:v>
                  </c:pt>
                </c:lvl>
                <c:lvl>
                  <c:pt idx="0">
                    <c:v>ЦЗ Комрат</c:v>
                  </c:pt>
                  <c:pt idx="2">
                    <c:v>Район</c:v>
                  </c:pt>
                  <c:pt idx="4">
                    <c:v>Гагаузия</c:v>
                  </c:pt>
                  <c:pt idx="5">
                    <c:v>Республика</c:v>
                  </c:pt>
                </c:lvl>
              </c:multiLvlStrCache>
            </c:multiLvlStrRef>
          </c:cat>
          <c:val>
            <c:numRef>
              <c:f>Sheet9!$AV$6:$BA$6</c:f>
              <c:numCache>
                <c:formatCode>General</c:formatCode>
                <c:ptCount val="6"/>
                <c:pt idx="0">
                  <c:v>5.2</c:v>
                </c:pt>
                <c:pt idx="1">
                  <c:v>5.8</c:v>
                </c:pt>
                <c:pt idx="2">
                  <c:v>7.1</c:v>
                </c:pt>
                <c:pt idx="3">
                  <c:v>6.2</c:v>
                </c:pt>
                <c:pt idx="4">
                  <c:v>6.6</c:v>
                </c:pt>
                <c:pt idx="5">
                  <c:v>8.9</c:v>
                </c:pt>
              </c:numCache>
            </c:numRef>
          </c:val>
          <c:extLst>
            <c:ext xmlns:c16="http://schemas.microsoft.com/office/drawing/2014/chart" uri="{C3380CC4-5D6E-409C-BE32-E72D297353CC}">
              <c16:uniqueId val="{00000000-E4E1-4BAD-B7AC-E088118669CB}"/>
            </c:ext>
          </c:extLst>
        </c:ser>
        <c:ser>
          <c:idx val="1"/>
          <c:order val="1"/>
          <c:tx>
            <c:strRef>
              <c:f>Sheet9!$AU$7</c:f>
              <c:strCache>
                <c:ptCount val="1"/>
                <c:pt idx="0">
                  <c:v>Смертность детей до 4- х лет</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Sheet9!$AV$3:$BA$5</c:f>
              <c:multiLvlStrCache>
                <c:ptCount val="6"/>
                <c:lvl>
                  <c:pt idx="0">
                    <c:v>Показат.</c:v>
                  </c:pt>
                  <c:pt idx="1">
                    <c:v>Показат.</c:v>
                  </c:pt>
                  <c:pt idx="2">
                    <c:v>Показат.</c:v>
                  </c:pt>
                  <c:pt idx="3">
                    <c:v>Показат.</c:v>
                  </c:pt>
                  <c:pt idx="4">
                    <c:v>Показат.</c:v>
                  </c:pt>
                  <c:pt idx="5">
                    <c:v>Показат.</c:v>
                  </c:pt>
                </c:lvl>
                <c:lvl>
                  <c:pt idx="0">
                    <c:v>2020</c:v>
                  </c:pt>
                  <c:pt idx="1">
                    <c:v>2021</c:v>
                  </c:pt>
                  <c:pt idx="2">
                    <c:v>2020</c:v>
                  </c:pt>
                  <c:pt idx="3">
                    <c:v>2021</c:v>
                  </c:pt>
                  <c:pt idx="4">
                    <c:v>2020</c:v>
                  </c:pt>
                  <c:pt idx="5">
                    <c:v>2021</c:v>
                  </c:pt>
                </c:lvl>
                <c:lvl>
                  <c:pt idx="0">
                    <c:v>ЦЗ Комрат</c:v>
                  </c:pt>
                  <c:pt idx="2">
                    <c:v>Район</c:v>
                  </c:pt>
                  <c:pt idx="4">
                    <c:v>Гагаузия</c:v>
                  </c:pt>
                  <c:pt idx="5">
                    <c:v>Республика</c:v>
                  </c:pt>
                </c:lvl>
              </c:multiLvlStrCache>
            </c:multiLvlStrRef>
          </c:cat>
          <c:val>
            <c:numRef>
              <c:f>Sheet9!$AV$7:$BA$7</c:f>
              <c:numCache>
                <c:formatCode>General</c:formatCode>
                <c:ptCount val="6"/>
                <c:pt idx="0">
                  <c:v>7.8</c:v>
                </c:pt>
                <c:pt idx="1">
                  <c:v>8.8000000000000007</c:v>
                </c:pt>
                <c:pt idx="2">
                  <c:v>6.5</c:v>
                </c:pt>
                <c:pt idx="3">
                  <c:v>9.3000000000000007</c:v>
                </c:pt>
                <c:pt idx="4">
                  <c:v>8.5</c:v>
                </c:pt>
                <c:pt idx="5">
                  <c:v>10.5</c:v>
                </c:pt>
              </c:numCache>
            </c:numRef>
          </c:val>
          <c:extLst>
            <c:ext xmlns:c16="http://schemas.microsoft.com/office/drawing/2014/chart" uri="{C3380CC4-5D6E-409C-BE32-E72D297353CC}">
              <c16:uniqueId val="{00000001-E4E1-4BAD-B7AC-E088118669CB}"/>
            </c:ext>
          </c:extLst>
        </c:ser>
        <c:ser>
          <c:idx val="2"/>
          <c:order val="2"/>
          <c:tx>
            <c:strRef>
              <c:f>Sheet9!$AU$8</c:f>
              <c:strCache>
                <c:ptCount val="1"/>
                <c:pt idx="0">
                  <c:v>Смертность детей до 17 лет</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Sheet9!$AV$3:$BA$5</c:f>
              <c:multiLvlStrCache>
                <c:ptCount val="6"/>
                <c:lvl>
                  <c:pt idx="0">
                    <c:v>Показат.</c:v>
                  </c:pt>
                  <c:pt idx="1">
                    <c:v>Показат.</c:v>
                  </c:pt>
                  <c:pt idx="2">
                    <c:v>Показат.</c:v>
                  </c:pt>
                  <c:pt idx="3">
                    <c:v>Показат.</c:v>
                  </c:pt>
                  <c:pt idx="4">
                    <c:v>Показат.</c:v>
                  </c:pt>
                  <c:pt idx="5">
                    <c:v>Показат.</c:v>
                  </c:pt>
                </c:lvl>
                <c:lvl>
                  <c:pt idx="0">
                    <c:v>2020</c:v>
                  </c:pt>
                  <c:pt idx="1">
                    <c:v>2021</c:v>
                  </c:pt>
                  <c:pt idx="2">
                    <c:v>2020</c:v>
                  </c:pt>
                  <c:pt idx="3">
                    <c:v>2021</c:v>
                  </c:pt>
                  <c:pt idx="4">
                    <c:v>2020</c:v>
                  </c:pt>
                  <c:pt idx="5">
                    <c:v>2021</c:v>
                  </c:pt>
                </c:lvl>
                <c:lvl>
                  <c:pt idx="0">
                    <c:v>ЦЗ Комрат</c:v>
                  </c:pt>
                  <c:pt idx="2">
                    <c:v>Район</c:v>
                  </c:pt>
                  <c:pt idx="4">
                    <c:v>Гагаузия</c:v>
                  </c:pt>
                  <c:pt idx="5">
                    <c:v>Республика</c:v>
                  </c:pt>
                </c:lvl>
              </c:multiLvlStrCache>
            </c:multiLvlStrRef>
          </c:cat>
          <c:val>
            <c:numRef>
              <c:f>Sheet9!$AV$8:$BA$8</c:f>
              <c:numCache>
                <c:formatCode>General</c:formatCode>
                <c:ptCount val="6"/>
                <c:pt idx="0">
                  <c:v>6.2</c:v>
                </c:pt>
                <c:pt idx="1">
                  <c:v>3.7</c:v>
                </c:pt>
                <c:pt idx="2">
                  <c:v>5.3</c:v>
                </c:pt>
                <c:pt idx="3">
                  <c:v>3.7</c:v>
                </c:pt>
                <c:pt idx="4">
                  <c:v>4.5</c:v>
                </c:pt>
                <c:pt idx="5">
                  <c:v>6.3</c:v>
                </c:pt>
              </c:numCache>
            </c:numRef>
          </c:val>
          <c:extLst>
            <c:ext xmlns:c16="http://schemas.microsoft.com/office/drawing/2014/chart" uri="{C3380CC4-5D6E-409C-BE32-E72D297353CC}">
              <c16:uniqueId val="{00000002-E4E1-4BAD-B7AC-E088118669CB}"/>
            </c:ext>
          </c:extLst>
        </c:ser>
        <c:dLbls>
          <c:dLblPos val="outEnd"/>
          <c:showLegendKey val="0"/>
          <c:showVal val="1"/>
          <c:showCatName val="0"/>
          <c:showSerName val="0"/>
          <c:showPercent val="0"/>
          <c:showBubbleSize val="0"/>
        </c:dLbls>
        <c:gapWidth val="100"/>
        <c:overlap val="-24"/>
        <c:axId val="652111624"/>
        <c:axId val="652112280"/>
      </c:barChart>
      <c:catAx>
        <c:axId val="652111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52112280"/>
        <c:crosses val="autoZero"/>
        <c:auto val="1"/>
        <c:lblAlgn val="ctr"/>
        <c:lblOffset val="100"/>
        <c:noMultiLvlLbl val="0"/>
      </c:catAx>
      <c:valAx>
        <c:axId val="652112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52111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kumimoji="1" lang="ru-RU" sz="1600" b="0" i="0" u="none" strike="noStrike" baseline="0" dirty="0">
                <a:effectLst>
                  <a:outerShdw blurRad="38100" dist="38100" dir="2700000" algn="tl" rotWithShape="0">
                    <a:srgbClr val="C0C0C0"/>
                  </a:outerShdw>
                </a:effectLst>
                <a:latin typeface="Times New Roman" panose="02020603050405020304" pitchFamily="18" charset="0"/>
                <a:cs typeface="Times New Roman" panose="02020603050405020304" pitchFamily="18" charset="0"/>
              </a:rPr>
              <a:t>Рождаемость (</a:t>
            </a:r>
            <a:r>
              <a:rPr lang="ru-RU" sz="1400" b="0" dirty="0">
                <a:latin typeface="Times New Roman" panose="02020603050405020304" pitchFamily="18" charset="0"/>
                <a:cs typeface="Times New Roman" panose="02020603050405020304" pitchFamily="18" charset="0"/>
              </a:rPr>
              <a:t>на 1000 чел.)</a:t>
            </a:r>
            <a:endParaRPr lang="en-GB" sz="1400" b="0"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ru-RU"/>
        </a:p>
      </c:txPr>
    </c:title>
    <c:autoTitleDeleted val="0"/>
    <c:plotArea>
      <c:layout/>
      <c:barChart>
        <c:barDir val="col"/>
        <c:grouping val="clustered"/>
        <c:varyColors val="0"/>
        <c:ser>
          <c:idx val="0"/>
          <c:order val="0"/>
          <c:tx>
            <c:strRef>
              <c:f>Sheet7!$P$4:$P$5</c:f>
              <c:strCache>
                <c:ptCount val="2"/>
                <c:pt idx="0">
                  <c:v>2019</c:v>
                </c:pt>
                <c:pt idx="1">
                  <c:v>на 100 чел.</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Sheet7!$O$6:$O$12</c:f>
              <c:strCache>
                <c:ptCount val="7"/>
                <c:pt idx="0">
                  <c:v>Комрат</c:v>
                </c:pt>
                <c:pt idx="1">
                  <c:v>Буджак</c:v>
                </c:pt>
                <c:pt idx="2">
                  <c:v>Ферапонтьевка</c:v>
                </c:pt>
                <c:pt idx="3">
                  <c:v>Конгазчик</c:v>
                </c:pt>
                <c:pt idx="4">
                  <c:v>Бешалма</c:v>
                </c:pt>
                <c:pt idx="5">
                  <c:v>ЦЗ Комрат</c:v>
                </c:pt>
                <c:pt idx="6">
                  <c:v>Комратский район</c:v>
                </c:pt>
              </c:strCache>
            </c:strRef>
          </c:cat>
          <c:val>
            <c:numRef>
              <c:f>Sheet7!$P$6:$P$12</c:f>
              <c:numCache>
                <c:formatCode>General</c:formatCode>
                <c:ptCount val="7"/>
                <c:pt idx="0">
                  <c:v>11.4</c:v>
                </c:pt>
                <c:pt idx="1">
                  <c:v>9.3000000000000007</c:v>
                </c:pt>
                <c:pt idx="2">
                  <c:v>10</c:v>
                </c:pt>
                <c:pt idx="3">
                  <c:v>14.6</c:v>
                </c:pt>
                <c:pt idx="4">
                  <c:v>4.8</c:v>
                </c:pt>
                <c:pt idx="5">
                  <c:v>10.9</c:v>
                </c:pt>
                <c:pt idx="6">
                  <c:v>9.8000000000000007</c:v>
                </c:pt>
              </c:numCache>
            </c:numRef>
          </c:val>
          <c:extLst>
            <c:ext xmlns:c16="http://schemas.microsoft.com/office/drawing/2014/chart" uri="{C3380CC4-5D6E-409C-BE32-E72D297353CC}">
              <c16:uniqueId val="{00000000-AE9A-4183-B59E-DE893E471B87}"/>
            </c:ext>
          </c:extLst>
        </c:ser>
        <c:ser>
          <c:idx val="1"/>
          <c:order val="1"/>
          <c:tx>
            <c:strRef>
              <c:f>Sheet7!$Q$4:$Q$5</c:f>
              <c:strCache>
                <c:ptCount val="2"/>
                <c:pt idx="0">
                  <c:v>2020</c:v>
                </c:pt>
                <c:pt idx="1">
                  <c:v>на 100 чел.</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Sheet7!$O$6:$O$12</c:f>
              <c:strCache>
                <c:ptCount val="7"/>
                <c:pt idx="0">
                  <c:v>Комрат</c:v>
                </c:pt>
                <c:pt idx="1">
                  <c:v>Буджак</c:v>
                </c:pt>
                <c:pt idx="2">
                  <c:v>Ферапонтьевка</c:v>
                </c:pt>
                <c:pt idx="3">
                  <c:v>Конгазчик</c:v>
                </c:pt>
                <c:pt idx="4">
                  <c:v>Бешалма</c:v>
                </c:pt>
                <c:pt idx="5">
                  <c:v>ЦЗ Комрат</c:v>
                </c:pt>
                <c:pt idx="6">
                  <c:v>Комратский район</c:v>
                </c:pt>
              </c:strCache>
            </c:strRef>
          </c:cat>
          <c:val>
            <c:numRef>
              <c:f>Sheet7!$Q$6:$Q$12</c:f>
              <c:numCache>
                <c:formatCode>General</c:formatCode>
                <c:ptCount val="7"/>
                <c:pt idx="0">
                  <c:v>11.5</c:v>
                </c:pt>
                <c:pt idx="1">
                  <c:v>12.6</c:v>
                </c:pt>
                <c:pt idx="2">
                  <c:v>6.3</c:v>
                </c:pt>
                <c:pt idx="3">
                  <c:v>7.8</c:v>
                </c:pt>
                <c:pt idx="4">
                  <c:v>8.6999999999999993</c:v>
                </c:pt>
                <c:pt idx="5">
                  <c:v>10.9</c:v>
                </c:pt>
                <c:pt idx="6">
                  <c:v>10.1</c:v>
                </c:pt>
              </c:numCache>
            </c:numRef>
          </c:val>
          <c:extLst>
            <c:ext xmlns:c16="http://schemas.microsoft.com/office/drawing/2014/chart" uri="{C3380CC4-5D6E-409C-BE32-E72D297353CC}">
              <c16:uniqueId val="{00000001-AE9A-4183-B59E-DE893E471B87}"/>
            </c:ext>
          </c:extLst>
        </c:ser>
        <c:ser>
          <c:idx val="2"/>
          <c:order val="2"/>
          <c:tx>
            <c:strRef>
              <c:f>Sheet7!$R$4:$R$5</c:f>
              <c:strCache>
                <c:ptCount val="2"/>
                <c:pt idx="0">
                  <c:v>2021</c:v>
                </c:pt>
                <c:pt idx="1">
                  <c:v>на 100 чел.</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Sheet7!$O$6:$O$12</c:f>
              <c:strCache>
                <c:ptCount val="7"/>
                <c:pt idx="0">
                  <c:v>Комрат</c:v>
                </c:pt>
                <c:pt idx="1">
                  <c:v>Буджак</c:v>
                </c:pt>
                <c:pt idx="2">
                  <c:v>Ферапонтьевка</c:v>
                </c:pt>
                <c:pt idx="3">
                  <c:v>Конгазчик</c:v>
                </c:pt>
                <c:pt idx="4">
                  <c:v>Бешалма</c:v>
                </c:pt>
                <c:pt idx="5">
                  <c:v>ЦЗ Комрат</c:v>
                </c:pt>
                <c:pt idx="6">
                  <c:v>Комратский район</c:v>
                </c:pt>
              </c:strCache>
            </c:strRef>
          </c:cat>
          <c:val>
            <c:numRef>
              <c:f>Sheet7!$R$6:$R$12</c:f>
              <c:numCache>
                <c:formatCode>General</c:formatCode>
                <c:ptCount val="7"/>
                <c:pt idx="0">
                  <c:v>10.199999999999999</c:v>
                </c:pt>
                <c:pt idx="1">
                  <c:v>14</c:v>
                </c:pt>
                <c:pt idx="2">
                  <c:v>2.5</c:v>
                </c:pt>
                <c:pt idx="3">
                  <c:v>6.8</c:v>
                </c:pt>
                <c:pt idx="4">
                  <c:v>6.9</c:v>
                </c:pt>
                <c:pt idx="5">
                  <c:v>9.6</c:v>
                </c:pt>
                <c:pt idx="6">
                  <c:v>9.1999999999999993</c:v>
                </c:pt>
              </c:numCache>
            </c:numRef>
          </c:val>
          <c:extLst>
            <c:ext xmlns:c16="http://schemas.microsoft.com/office/drawing/2014/chart" uri="{C3380CC4-5D6E-409C-BE32-E72D297353CC}">
              <c16:uniqueId val="{00000002-AE9A-4183-B59E-DE893E471B87}"/>
            </c:ext>
          </c:extLst>
        </c:ser>
        <c:dLbls>
          <c:dLblPos val="outEnd"/>
          <c:showLegendKey val="0"/>
          <c:showVal val="1"/>
          <c:showCatName val="0"/>
          <c:showSerName val="0"/>
          <c:showPercent val="0"/>
          <c:showBubbleSize val="0"/>
        </c:dLbls>
        <c:gapWidth val="100"/>
        <c:overlap val="-24"/>
        <c:axId val="448908728"/>
        <c:axId val="448906760"/>
      </c:barChart>
      <c:catAx>
        <c:axId val="44890872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ru-RU"/>
          </a:p>
        </c:txPr>
        <c:crossAx val="448906760"/>
        <c:crosses val="autoZero"/>
        <c:auto val="1"/>
        <c:lblAlgn val="ctr"/>
        <c:lblOffset val="100"/>
        <c:noMultiLvlLbl val="0"/>
      </c:catAx>
      <c:valAx>
        <c:axId val="44890676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ru-RU"/>
          </a:p>
        </c:txPr>
        <c:crossAx val="448908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kumimoji="1" lang="ru-RU" sz="1600" b="0" i="0" u="none" strike="noStrike" baseline="0" dirty="0">
                <a:effectLst>
                  <a:outerShdw blurRad="38100" dist="38100" dir="2700000" algn="tl" rotWithShape="0">
                    <a:srgbClr val="C0C0C0"/>
                  </a:outerShdw>
                </a:effectLst>
                <a:latin typeface="Times New Roman" panose="02020603050405020304" pitchFamily="18" charset="0"/>
                <a:cs typeface="Times New Roman" panose="02020603050405020304" pitchFamily="18" charset="0"/>
              </a:rPr>
              <a:t>Рождаемость (</a:t>
            </a:r>
            <a:r>
              <a:rPr lang="ru-RU" b="0" dirty="0">
                <a:latin typeface="Times New Roman" panose="02020603050405020304" pitchFamily="18" charset="0"/>
                <a:cs typeface="Times New Roman" panose="02020603050405020304" pitchFamily="18" charset="0"/>
              </a:rPr>
              <a:t>Абс)</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Sheet7!$K$4:$K$5</c:f>
              <c:strCache>
                <c:ptCount val="2"/>
                <c:pt idx="0">
                  <c:v>2019 год</c:v>
                </c:pt>
                <c:pt idx="1">
                  <c:v>Абс</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Sheet7!$J$6:$J$12</c:f>
              <c:strCache>
                <c:ptCount val="7"/>
                <c:pt idx="0">
                  <c:v>Комрат</c:v>
                </c:pt>
                <c:pt idx="1">
                  <c:v>Буджак</c:v>
                </c:pt>
                <c:pt idx="2">
                  <c:v>Ферапонтьевка</c:v>
                </c:pt>
                <c:pt idx="3">
                  <c:v>Конгазчик</c:v>
                </c:pt>
                <c:pt idx="4">
                  <c:v>Бешалма</c:v>
                </c:pt>
                <c:pt idx="5">
                  <c:v>ЦЗ Комрат</c:v>
                </c:pt>
                <c:pt idx="6">
                  <c:v>Комратский район</c:v>
                </c:pt>
              </c:strCache>
            </c:strRef>
          </c:cat>
          <c:val>
            <c:numRef>
              <c:f>Sheet7!$K$6:$K$12</c:f>
              <c:numCache>
                <c:formatCode>General</c:formatCode>
                <c:ptCount val="7"/>
                <c:pt idx="0">
                  <c:v>304</c:v>
                </c:pt>
                <c:pt idx="1">
                  <c:v>14</c:v>
                </c:pt>
                <c:pt idx="2">
                  <c:v>8</c:v>
                </c:pt>
                <c:pt idx="3">
                  <c:v>28</c:v>
                </c:pt>
                <c:pt idx="4">
                  <c:v>19</c:v>
                </c:pt>
                <c:pt idx="5">
                  <c:v>373</c:v>
                </c:pt>
                <c:pt idx="6">
                  <c:v>700</c:v>
                </c:pt>
              </c:numCache>
            </c:numRef>
          </c:val>
          <c:extLst>
            <c:ext xmlns:c16="http://schemas.microsoft.com/office/drawing/2014/chart" uri="{C3380CC4-5D6E-409C-BE32-E72D297353CC}">
              <c16:uniqueId val="{00000000-E477-4FD9-AC4D-C66C38A6F9EB}"/>
            </c:ext>
          </c:extLst>
        </c:ser>
        <c:ser>
          <c:idx val="1"/>
          <c:order val="1"/>
          <c:tx>
            <c:strRef>
              <c:f>Sheet7!$L$4:$L$5</c:f>
              <c:strCache>
                <c:ptCount val="2"/>
                <c:pt idx="0">
                  <c:v>2020 год</c:v>
                </c:pt>
                <c:pt idx="1">
                  <c:v>Абс</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Sheet7!$J$6:$J$12</c:f>
              <c:strCache>
                <c:ptCount val="7"/>
                <c:pt idx="0">
                  <c:v>Комрат</c:v>
                </c:pt>
                <c:pt idx="1">
                  <c:v>Буджак</c:v>
                </c:pt>
                <c:pt idx="2">
                  <c:v>Ферапонтьевка</c:v>
                </c:pt>
                <c:pt idx="3">
                  <c:v>Конгазчик</c:v>
                </c:pt>
                <c:pt idx="4">
                  <c:v>Бешалма</c:v>
                </c:pt>
                <c:pt idx="5">
                  <c:v>ЦЗ Комрат</c:v>
                </c:pt>
                <c:pt idx="6">
                  <c:v>Комратский район</c:v>
                </c:pt>
              </c:strCache>
            </c:strRef>
          </c:cat>
          <c:val>
            <c:numRef>
              <c:f>Sheet7!$L$6:$L$12</c:f>
              <c:numCache>
                <c:formatCode>General</c:formatCode>
                <c:ptCount val="7"/>
                <c:pt idx="0">
                  <c:v>310</c:v>
                </c:pt>
                <c:pt idx="1">
                  <c:v>19</c:v>
                </c:pt>
                <c:pt idx="2">
                  <c:v>5</c:v>
                </c:pt>
                <c:pt idx="3">
                  <c:v>15</c:v>
                </c:pt>
                <c:pt idx="4">
                  <c:v>34</c:v>
                </c:pt>
                <c:pt idx="5">
                  <c:v>383</c:v>
                </c:pt>
                <c:pt idx="6">
                  <c:v>702</c:v>
                </c:pt>
              </c:numCache>
            </c:numRef>
          </c:val>
          <c:extLst>
            <c:ext xmlns:c16="http://schemas.microsoft.com/office/drawing/2014/chart" uri="{C3380CC4-5D6E-409C-BE32-E72D297353CC}">
              <c16:uniqueId val="{00000001-E477-4FD9-AC4D-C66C38A6F9EB}"/>
            </c:ext>
          </c:extLst>
        </c:ser>
        <c:ser>
          <c:idx val="2"/>
          <c:order val="2"/>
          <c:tx>
            <c:strRef>
              <c:f>Sheet7!$M$4:$M$5</c:f>
              <c:strCache>
                <c:ptCount val="2"/>
                <c:pt idx="0">
                  <c:v>2021  год</c:v>
                </c:pt>
                <c:pt idx="1">
                  <c:v>Абс</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Sheet7!$J$6:$J$12</c:f>
              <c:strCache>
                <c:ptCount val="7"/>
                <c:pt idx="0">
                  <c:v>Комрат</c:v>
                </c:pt>
                <c:pt idx="1">
                  <c:v>Буджак</c:v>
                </c:pt>
                <c:pt idx="2">
                  <c:v>Ферапонтьевка</c:v>
                </c:pt>
                <c:pt idx="3">
                  <c:v>Конгазчик</c:v>
                </c:pt>
                <c:pt idx="4">
                  <c:v>Бешалма</c:v>
                </c:pt>
                <c:pt idx="5">
                  <c:v>ЦЗ Комрат</c:v>
                </c:pt>
                <c:pt idx="6">
                  <c:v>Комратский район</c:v>
                </c:pt>
              </c:strCache>
            </c:strRef>
          </c:cat>
          <c:val>
            <c:numRef>
              <c:f>Sheet7!$M$6:$M$12</c:f>
              <c:numCache>
                <c:formatCode>General</c:formatCode>
                <c:ptCount val="7"/>
                <c:pt idx="0">
                  <c:v>276</c:v>
                </c:pt>
                <c:pt idx="1">
                  <c:v>21</c:v>
                </c:pt>
                <c:pt idx="2">
                  <c:v>2</c:v>
                </c:pt>
                <c:pt idx="3">
                  <c:v>13</c:v>
                </c:pt>
                <c:pt idx="4">
                  <c:v>27</c:v>
                </c:pt>
                <c:pt idx="5">
                  <c:v>339</c:v>
                </c:pt>
                <c:pt idx="6">
                  <c:v>643</c:v>
                </c:pt>
              </c:numCache>
            </c:numRef>
          </c:val>
          <c:extLst>
            <c:ext xmlns:c16="http://schemas.microsoft.com/office/drawing/2014/chart" uri="{C3380CC4-5D6E-409C-BE32-E72D297353CC}">
              <c16:uniqueId val="{00000002-E477-4FD9-AC4D-C66C38A6F9EB}"/>
            </c:ext>
          </c:extLst>
        </c:ser>
        <c:dLbls>
          <c:dLblPos val="outEnd"/>
          <c:showLegendKey val="0"/>
          <c:showVal val="1"/>
          <c:showCatName val="0"/>
          <c:showSerName val="0"/>
          <c:showPercent val="0"/>
          <c:showBubbleSize val="0"/>
        </c:dLbls>
        <c:gapWidth val="100"/>
        <c:overlap val="-24"/>
        <c:axId val="500830632"/>
        <c:axId val="500822432"/>
      </c:barChart>
      <c:catAx>
        <c:axId val="500830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00822432"/>
        <c:crosses val="autoZero"/>
        <c:auto val="1"/>
        <c:lblAlgn val="ctr"/>
        <c:lblOffset val="100"/>
        <c:noMultiLvlLbl val="0"/>
      </c:catAx>
      <c:valAx>
        <c:axId val="500822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00830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lumMod val="65000"/>
                    <a:lumOff val="35000"/>
                  </a:prstClr>
                </a:solidFill>
                <a:latin typeface="+mn-lt"/>
                <a:ea typeface="+mn-ea"/>
                <a:cs typeface="+mn-cs"/>
              </a:defRPr>
            </a:pPr>
            <a:r>
              <a:rPr lang="ru-RU" sz="1100" b="1" dirty="0">
                <a:effectLst/>
              </a:rPr>
              <a:t>Смертность</a:t>
            </a:r>
          </a:p>
          <a:p>
            <a:pPr marL="0" marR="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ru-RU" sz="1100" b="1" dirty="0"/>
              <a:t>(Абс)</a:t>
            </a:r>
            <a:endParaRPr lang="en-GB" sz="1100" b="1" dirty="0"/>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lumMod val="65000"/>
                  <a:lumOff val="35000"/>
                </a:prstClr>
              </a:solidFill>
              <a:latin typeface="+mn-lt"/>
              <a:ea typeface="+mn-ea"/>
              <a:cs typeface="+mn-cs"/>
            </a:defRPr>
          </a:pPr>
          <a:endParaRPr lang="ru-RU"/>
        </a:p>
      </c:txPr>
    </c:title>
    <c:autoTitleDeleted val="0"/>
    <c:plotArea>
      <c:layout/>
      <c:barChart>
        <c:barDir val="bar"/>
        <c:grouping val="clustered"/>
        <c:varyColors val="0"/>
        <c:ser>
          <c:idx val="0"/>
          <c:order val="0"/>
          <c:tx>
            <c:strRef>
              <c:f>Sheet7!$AD$4:$AD$5</c:f>
              <c:strCache>
                <c:ptCount val="2"/>
                <c:pt idx="0">
                  <c:v>2019</c:v>
                </c:pt>
                <c:pt idx="1">
                  <c:v>Абс</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Sheet7!$AC$6:$AC$12</c:f>
              <c:strCache>
                <c:ptCount val="7"/>
                <c:pt idx="0">
                  <c:v>Комрат</c:v>
                </c:pt>
                <c:pt idx="1">
                  <c:v>Буджак</c:v>
                </c:pt>
                <c:pt idx="2">
                  <c:v>Ферапонтьевка</c:v>
                </c:pt>
                <c:pt idx="3">
                  <c:v>Конгазчик</c:v>
                </c:pt>
                <c:pt idx="4">
                  <c:v>Бешалма</c:v>
                </c:pt>
                <c:pt idx="5">
                  <c:v>ЦЗ Комрат</c:v>
                </c:pt>
                <c:pt idx="6">
                  <c:v>Комратский район</c:v>
                </c:pt>
              </c:strCache>
            </c:strRef>
          </c:cat>
          <c:val>
            <c:numRef>
              <c:f>Sheet7!$AD$6:$AD$12</c:f>
              <c:numCache>
                <c:formatCode>General</c:formatCode>
                <c:ptCount val="7"/>
                <c:pt idx="0">
                  <c:v>222</c:v>
                </c:pt>
                <c:pt idx="1">
                  <c:v>17</c:v>
                </c:pt>
                <c:pt idx="2">
                  <c:v>8</c:v>
                </c:pt>
                <c:pt idx="3">
                  <c:v>19</c:v>
                </c:pt>
                <c:pt idx="4">
                  <c:v>37</c:v>
                </c:pt>
                <c:pt idx="5">
                  <c:v>303</c:v>
                </c:pt>
                <c:pt idx="6">
                  <c:v>646</c:v>
                </c:pt>
              </c:numCache>
            </c:numRef>
          </c:val>
          <c:extLst>
            <c:ext xmlns:c16="http://schemas.microsoft.com/office/drawing/2014/chart" uri="{C3380CC4-5D6E-409C-BE32-E72D297353CC}">
              <c16:uniqueId val="{00000000-5B04-438B-8C3B-21BAE130D1FB}"/>
            </c:ext>
          </c:extLst>
        </c:ser>
        <c:ser>
          <c:idx val="1"/>
          <c:order val="1"/>
          <c:tx>
            <c:strRef>
              <c:f>Sheet7!$AE$4:$AE$5</c:f>
              <c:strCache>
                <c:ptCount val="2"/>
                <c:pt idx="0">
                  <c:v>2020</c:v>
                </c:pt>
                <c:pt idx="1">
                  <c:v>Абс</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Sheet7!$AC$6:$AC$12</c:f>
              <c:strCache>
                <c:ptCount val="7"/>
                <c:pt idx="0">
                  <c:v>Комрат</c:v>
                </c:pt>
                <c:pt idx="1">
                  <c:v>Буджак</c:v>
                </c:pt>
                <c:pt idx="2">
                  <c:v>Ферапонтьевка</c:v>
                </c:pt>
                <c:pt idx="3">
                  <c:v>Конгазчик</c:v>
                </c:pt>
                <c:pt idx="4">
                  <c:v>Бешалма</c:v>
                </c:pt>
                <c:pt idx="5">
                  <c:v>ЦЗ Комрат</c:v>
                </c:pt>
                <c:pt idx="6">
                  <c:v>Комратский район</c:v>
                </c:pt>
              </c:strCache>
            </c:strRef>
          </c:cat>
          <c:val>
            <c:numRef>
              <c:f>Sheet7!$AE$6:$AE$12</c:f>
              <c:numCache>
                <c:formatCode>General</c:formatCode>
                <c:ptCount val="7"/>
                <c:pt idx="0">
                  <c:v>284</c:v>
                </c:pt>
                <c:pt idx="1">
                  <c:v>13</c:v>
                </c:pt>
                <c:pt idx="2">
                  <c:v>17</c:v>
                </c:pt>
                <c:pt idx="3">
                  <c:v>13</c:v>
                </c:pt>
                <c:pt idx="4">
                  <c:v>46</c:v>
                </c:pt>
                <c:pt idx="5">
                  <c:v>373</c:v>
                </c:pt>
                <c:pt idx="6">
                  <c:v>765</c:v>
                </c:pt>
              </c:numCache>
            </c:numRef>
          </c:val>
          <c:extLst>
            <c:ext xmlns:c16="http://schemas.microsoft.com/office/drawing/2014/chart" uri="{C3380CC4-5D6E-409C-BE32-E72D297353CC}">
              <c16:uniqueId val="{00000001-5B04-438B-8C3B-21BAE130D1FB}"/>
            </c:ext>
          </c:extLst>
        </c:ser>
        <c:ser>
          <c:idx val="2"/>
          <c:order val="2"/>
          <c:tx>
            <c:strRef>
              <c:f>Sheet7!$AF$4:$AF$5</c:f>
              <c:strCache>
                <c:ptCount val="2"/>
                <c:pt idx="0">
                  <c:v>2021</c:v>
                </c:pt>
                <c:pt idx="1">
                  <c:v>Абс</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Sheet7!$AC$6:$AC$12</c:f>
              <c:strCache>
                <c:ptCount val="7"/>
                <c:pt idx="0">
                  <c:v>Комрат</c:v>
                </c:pt>
                <c:pt idx="1">
                  <c:v>Буджак</c:v>
                </c:pt>
                <c:pt idx="2">
                  <c:v>Ферапонтьевка</c:v>
                </c:pt>
                <c:pt idx="3">
                  <c:v>Конгазчик</c:v>
                </c:pt>
                <c:pt idx="4">
                  <c:v>Бешалма</c:v>
                </c:pt>
                <c:pt idx="5">
                  <c:v>ЦЗ Комрат</c:v>
                </c:pt>
                <c:pt idx="6">
                  <c:v>Комратский район</c:v>
                </c:pt>
              </c:strCache>
            </c:strRef>
          </c:cat>
          <c:val>
            <c:numRef>
              <c:f>Sheet7!$AF$6:$AF$12</c:f>
              <c:numCache>
                <c:formatCode>General</c:formatCode>
                <c:ptCount val="7"/>
                <c:pt idx="0">
                  <c:v>329</c:v>
                </c:pt>
                <c:pt idx="1">
                  <c:v>25</c:v>
                </c:pt>
                <c:pt idx="2">
                  <c:v>27</c:v>
                </c:pt>
                <c:pt idx="3">
                  <c:v>18</c:v>
                </c:pt>
                <c:pt idx="4">
                  <c:v>49</c:v>
                </c:pt>
                <c:pt idx="5">
                  <c:v>448</c:v>
                </c:pt>
                <c:pt idx="6">
                  <c:v>896</c:v>
                </c:pt>
              </c:numCache>
            </c:numRef>
          </c:val>
          <c:extLst>
            <c:ext xmlns:c16="http://schemas.microsoft.com/office/drawing/2014/chart" uri="{C3380CC4-5D6E-409C-BE32-E72D297353CC}">
              <c16:uniqueId val="{00000002-5B04-438B-8C3B-21BAE130D1FB}"/>
            </c:ext>
          </c:extLst>
        </c:ser>
        <c:dLbls>
          <c:dLblPos val="inEnd"/>
          <c:showLegendKey val="0"/>
          <c:showVal val="1"/>
          <c:showCatName val="0"/>
          <c:showSerName val="0"/>
          <c:showPercent val="0"/>
          <c:showBubbleSize val="0"/>
        </c:dLbls>
        <c:gapWidth val="115"/>
        <c:overlap val="-20"/>
        <c:axId val="527703776"/>
        <c:axId val="527704104"/>
      </c:barChart>
      <c:catAx>
        <c:axId val="52770377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27704104"/>
        <c:crosses val="autoZero"/>
        <c:auto val="1"/>
        <c:lblAlgn val="ctr"/>
        <c:lblOffset val="100"/>
        <c:noMultiLvlLbl val="0"/>
      </c:catAx>
      <c:valAx>
        <c:axId val="527704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27703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lumMod val="65000"/>
                    <a:lumOff val="35000"/>
                  </a:prstClr>
                </a:solidFill>
                <a:latin typeface="+mn-lt"/>
                <a:ea typeface="+mn-ea"/>
                <a:cs typeface="+mn-cs"/>
              </a:defRPr>
            </a:pPr>
            <a:r>
              <a:rPr lang="ru-RU" sz="1200" b="1" dirty="0">
                <a:effectLst/>
              </a:rPr>
              <a:t>Смертность</a:t>
            </a:r>
            <a:endParaRPr lang="ru-RU" sz="12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ru-RU" sz="1200" dirty="0"/>
              <a:t>(на 1000 чел.)</a:t>
            </a:r>
            <a:endParaRPr lang="en-GB" sz="1200" dirty="0"/>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lumMod val="65000"/>
                  <a:lumOff val="35000"/>
                </a:prstClr>
              </a:solidFill>
              <a:latin typeface="+mn-lt"/>
              <a:ea typeface="+mn-ea"/>
              <a:cs typeface="+mn-cs"/>
            </a:defRPr>
          </a:pPr>
          <a:endParaRPr lang="ru-RU"/>
        </a:p>
      </c:txPr>
    </c:title>
    <c:autoTitleDeleted val="0"/>
    <c:plotArea>
      <c:layout/>
      <c:barChart>
        <c:barDir val="bar"/>
        <c:grouping val="clustered"/>
        <c:varyColors val="0"/>
        <c:ser>
          <c:idx val="0"/>
          <c:order val="0"/>
          <c:tx>
            <c:strRef>
              <c:f>Sheet7!$AJ$4:$AJ$5</c:f>
              <c:strCache>
                <c:ptCount val="2"/>
                <c:pt idx="0">
                  <c:v>2019</c:v>
                </c:pt>
                <c:pt idx="1">
                  <c:v>на 1000 чел.</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Sheet7!$AI$6:$AI$12</c:f>
              <c:strCache>
                <c:ptCount val="7"/>
                <c:pt idx="0">
                  <c:v>Комрат</c:v>
                </c:pt>
                <c:pt idx="1">
                  <c:v>Буджак</c:v>
                </c:pt>
                <c:pt idx="2">
                  <c:v>Ферапонтьевка</c:v>
                </c:pt>
                <c:pt idx="3">
                  <c:v>Конгазчик</c:v>
                </c:pt>
                <c:pt idx="4">
                  <c:v>Бешалма</c:v>
                </c:pt>
                <c:pt idx="5">
                  <c:v>ЦЗ Комрат</c:v>
                </c:pt>
                <c:pt idx="6">
                  <c:v>Комратский район</c:v>
                </c:pt>
              </c:strCache>
            </c:strRef>
          </c:cat>
          <c:val>
            <c:numRef>
              <c:f>Sheet7!$AJ$6:$AJ$12</c:f>
              <c:numCache>
                <c:formatCode>General</c:formatCode>
                <c:ptCount val="7"/>
                <c:pt idx="0">
                  <c:v>8.3000000000000007</c:v>
                </c:pt>
                <c:pt idx="1">
                  <c:v>11.3</c:v>
                </c:pt>
                <c:pt idx="2">
                  <c:v>10</c:v>
                </c:pt>
                <c:pt idx="3">
                  <c:v>9.9</c:v>
                </c:pt>
                <c:pt idx="4">
                  <c:v>9.5</c:v>
                </c:pt>
                <c:pt idx="5">
                  <c:v>8.6</c:v>
                </c:pt>
                <c:pt idx="6">
                  <c:v>9.1</c:v>
                </c:pt>
              </c:numCache>
            </c:numRef>
          </c:val>
          <c:extLst>
            <c:ext xmlns:c16="http://schemas.microsoft.com/office/drawing/2014/chart" uri="{C3380CC4-5D6E-409C-BE32-E72D297353CC}">
              <c16:uniqueId val="{00000000-933C-45F8-AEC4-8856A00D41AC}"/>
            </c:ext>
          </c:extLst>
        </c:ser>
        <c:ser>
          <c:idx val="1"/>
          <c:order val="1"/>
          <c:tx>
            <c:strRef>
              <c:f>Sheet7!$AK$4:$AK$5</c:f>
              <c:strCache>
                <c:ptCount val="2"/>
                <c:pt idx="0">
                  <c:v>2020</c:v>
                </c:pt>
                <c:pt idx="1">
                  <c:v>на 1000 чел.</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Sheet7!$AI$6:$AI$12</c:f>
              <c:strCache>
                <c:ptCount val="7"/>
                <c:pt idx="0">
                  <c:v>Комрат</c:v>
                </c:pt>
                <c:pt idx="1">
                  <c:v>Буджак</c:v>
                </c:pt>
                <c:pt idx="2">
                  <c:v>Ферапонтьевка</c:v>
                </c:pt>
                <c:pt idx="3">
                  <c:v>Конгазчик</c:v>
                </c:pt>
                <c:pt idx="4">
                  <c:v>Бешалма</c:v>
                </c:pt>
                <c:pt idx="5">
                  <c:v>ЦЗ Комрат</c:v>
                </c:pt>
                <c:pt idx="6">
                  <c:v>Комратский район</c:v>
                </c:pt>
              </c:strCache>
            </c:strRef>
          </c:cat>
          <c:val>
            <c:numRef>
              <c:f>Sheet7!$AK$6:$AK$12</c:f>
              <c:numCache>
                <c:formatCode>General</c:formatCode>
                <c:ptCount val="7"/>
                <c:pt idx="0">
                  <c:v>10.7</c:v>
                </c:pt>
                <c:pt idx="1">
                  <c:v>8.6</c:v>
                </c:pt>
                <c:pt idx="2">
                  <c:v>21.5</c:v>
                </c:pt>
                <c:pt idx="3">
                  <c:v>6.8</c:v>
                </c:pt>
                <c:pt idx="4">
                  <c:v>11.8</c:v>
                </c:pt>
                <c:pt idx="5">
                  <c:v>10.7</c:v>
                </c:pt>
                <c:pt idx="6">
                  <c:v>11</c:v>
                </c:pt>
              </c:numCache>
            </c:numRef>
          </c:val>
          <c:extLst>
            <c:ext xmlns:c16="http://schemas.microsoft.com/office/drawing/2014/chart" uri="{C3380CC4-5D6E-409C-BE32-E72D297353CC}">
              <c16:uniqueId val="{00000001-933C-45F8-AEC4-8856A00D41AC}"/>
            </c:ext>
          </c:extLst>
        </c:ser>
        <c:ser>
          <c:idx val="2"/>
          <c:order val="2"/>
          <c:tx>
            <c:strRef>
              <c:f>Sheet7!$AL$4:$AL$5</c:f>
              <c:strCache>
                <c:ptCount val="2"/>
                <c:pt idx="0">
                  <c:v>2021</c:v>
                </c:pt>
                <c:pt idx="1">
                  <c:v>на 1000 чел.</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Sheet7!$AI$6:$AI$12</c:f>
              <c:strCache>
                <c:ptCount val="7"/>
                <c:pt idx="0">
                  <c:v>Комрат</c:v>
                </c:pt>
                <c:pt idx="1">
                  <c:v>Буджак</c:v>
                </c:pt>
                <c:pt idx="2">
                  <c:v>Ферапонтьевка</c:v>
                </c:pt>
                <c:pt idx="3">
                  <c:v>Конгазчик</c:v>
                </c:pt>
                <c:pt idx="4">
                  <c:v>Бешалма</c:v>
                </c:pt>
                <c:pt idx="5">
                  <c:v>ЦЗ Комрат</c:v>
                </c:pt>
                <c:pt idx="6">
                  <c:v>Комратский район</c:v>
                </c:pt>
              </c:strCache>
            </c:strRef>
          </c:cat>
          <c:val>
            <c:numRef>
              <c:f>Sheet7!$AL$6:$AL$12</c:f>
              <c:numCache>
                <c:formatCode>0.0</c:formatCode>
                <c:ptCount val="7"/>
                <c:pt idx="0">
                  <c:v>12.2</c:v>
                </c:pt>
                <c:pt idx="1">
                  <c:v>16.7</c:v>
                </c:pt>
                <c:pt idx="2">
                  <c:v>34.799999999999997</c:v>
                </c:pt>
                <c:pt idx="3">
                  <c:v>9.4</c:v>
                </c:pt>
                <c:pt idx="4">
                  <c:v>12.6</c:v>
                </c:pt>
                <c:pt idx="5">
                  <c:v>12.7</c:v>
                </c:pt>
                <c:pt idx="6">
                  <c:v>13.1</c:v>
                </c:pt>
              </c:numCache>
            </c:numRef>
          </c:val>
          <c:extLst>
            <c:ext xmlns:c16="http://schemas.microsoft.com/office/drawing/2014/chart" uri="{C3380CC4-5D6E-409C-BE32-E72D297353CC}">
              <c16:uniqueId val="{00000002-933C-45F8-AEC4-8856A00D41AC}"/>
            </c:ext>
          </c:extLst>
        </c:ser>
        <c:dLbls>
          <c:dLblPos val="inEnd"/>
          <c:showLegendKey val="0"/>
          <c:showVal val="1"/>
          <c:showCatName val="0"/>
          <c:showSerName val="0"/>
          <c:showPercent val="0"/>
          <c:showBubbleSize val="0"/>
        </c:dLbls>
        <c:gapWidth val="115"/>
        <c:overlap val="-20"/>
        <c:axId val="321531608"/>
        <c:axId val="321530952"/>
      </c:barChart>
      <c:catAx>
        <c:axId val="32153160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21530952"/>
        <c:crosses val="autoZero"/>
        <c:auto val="1"/>
        <c:lblAlgn val="ctr"/>
        <c:lblOffset val="100"/>
        <c:noMultiLvlLbl val="0"/>
      </c:catAx>
      <c:valAx>
        <c:axId val="321530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21531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96127434122427"/>
          <c:y val="2.2568792888389661E-2"/>
          <c:w val="0.835456640448208"/>
          <c:h val="0.90142867883963718"/>
        </c:manualLayout>
      </c:layout>
      <c:barChart>
        <c:barDir val="bar"/>
        <c:grouping val="clustered"/>
        <c:varyColors val="0"/>
        <c:ser>
          <c:idx val="0"/>
          <c:order val="0"/>
          <c:tx>
            <c:strRef>
              <c:f>Sheet4!$B$52:$B$53</c:f>
              <c:strCache>
                <c:ptCount val="2"/>
                <c:pt idx="0">
                  <c:v>населения</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Sheet4!$A$54:$A$65</c:f>
              <c:strCache>
                <c:ptCount val="12"/>
                <c:pt idx="0">
                  <c:v>Комрат</c:v>
                </c:pt>
                <c:pt idx="1">
                  <c:v>Буджак</c:v>
                </c:pt>
                <c:pt idx="2">
                  <c:v>Ферапонтьевка</c:v>
                </c:pt>
                <c:pt idx="3">
                  <c:v>Конгазчик</c:v>
                </c:pt>
                <c:pt idx="4">
                  <c:v>Бешалма</c:v>
                </c:pt>
                <c:pt idx="5">
                  <c:v>ЦЗ Комрат</c:v>
                </c:pt>
                <c:pt idx="6">
                  <c:v>Конгаз</c:v>
                </c:pt>
                <c:pt idx="7">
                  <c:v>Кирсово</c:v>
                </c:pt>
                <c:pt idx="8">
                  <c:v>Авдарма</c:v>
                </c:pt>
                <c:pt idx="9">
                  <c:v>Чок-Майдан</c:v>
                </c:pt>
                <c:pt idx="10">
                  <c:v>Дезгинжа</c:v>
                </c:pt>
                <c:pt idx="11">
                  <c:v>Район</c:v>
                </c:pt>
              </c:strCache>
            </c:strRef>
          </c:cat>
          <c:val>
            <c:numRef>
              <c:f>Sheet4!$B$54:$B$65</c:f>
              <c:numCache>
                <c:formatCode>General</c:formatCode>
                <c:ptCount val="12"/>
                <c:pt idx="0">
                  <c:v>26924</c:v>
                </c:pt>
                <c:pt idx="1">
                  <c:v>1573</c:v>
                </c:pt>
                <c:pt idx="2">
                  <c:v>789</c:v>
                </c:pt>
                <c:pt idx="3">
                  <c:v>1997</c:v>
                </c:pt>
                <c:pt idx="4">
                  <c:v>3928</c:v>
                </c:pt>
                <c:pt idx="5">
                  <c:v>35211</c:v>
                </c:pt>
                <c:pt idx="6">
                  <c:v>15940</c:v>
                </c:pt>
                <c:pt idx="7">
                  <c:v>6889</c:v>
                </c:pt>
                <c:pt idx="8">
                  <c:v>3485</c:v>
                </c:pt>
                <c:pt idx="9">
                  <c:v>3362</c:v>
                </c:pt>
                <c:pt idx="10">
                  <c:v>4709</c:v>
                </c:pt>
                <c:pt idx="11">
                  <c:v>69596</c:v>
                </c:pt>
              </c:numCache>
            </c:numRef>
          </c:val>
          <c:extLst>
            <c:ext xmlns:c16="http://schemas.microsoft.com/office/drawing/2014/chart" uri="{C3380CC4-5D6E-409C-BE32-E72D297353CC}">
              <c16:uniqueId val="{00000000-BCB7-47DA-A0A7-B5C407B067DE}"/>
            </c:ext>
          </c:extLst>
        </c:ser>
        <c:ser>
          <c:idx val="1"/>
          <c:order val="1"/>
          <c:tx>
            <c:strRef>
              <c:f>Sheet4!$C$52:$C$53</c:f>
              <c:strCache>
                <c:ptCount val="2"/>
                <c:pt idx="0">
                  <c:v>застрах.</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Sheet4!$A$54:$A$65</c:f>
              <c:strCache>
                <c:ptCount val="12"/>
                <c:pt idx="0">
                  <c:v>Комрат</c:v>
                </c:pt>
                <c:pt idx="1">
                  <c:v>Буджак</c:v>
                </c:pt>
                <c:pt idx="2">
                  <c:v>Ферапонтьевка</c:v>
                </c:pt>
                <c:pt idx="3">
                  <c:v>Конгазчик</c:v>
                </c:pt>
                <c:pt idx="4">
                  <c:v>Бешалма</c:v>
                </c:pt>
                <c:pt idx="5">
                  <c:v>ЦЗ Комрат</c:v>
                </c:pt>
                <c:pt idx="6">
                  <c:v>Конгаз</c:v>
                </c:pt>
                <c:pt idx="7">
                  <c:v>Кирсово</c:v>
                </c:pt>
                <c:pt idx="8">
                  <c:v>Авдарма</c:v>
                </c:pt>
                <c:pt idx="9">
                  <c:v>Чок-Майдан</c:v>
                </c:pt>
                <c:pt idx="10">
                  <c:v>Дезгинжа</c:v>
                </c:pt>
                <c:pt idx="11">
                  <c:v>Район</c:v>
                </c:pt>
              </c:strCache>
            </c:strRef>
          </c:cat>
          <c:val>
            <c:numRef>
              <c:f>Sheet4!$C$54:$C$65</c:f>
              <c:numCache>
                <c:formatCode>General</c:formatCode>
                <c:ptCount val="12"/>
                <c:pt idx="0">
                  <c:v>22734</c:v>
                </c:pt>
                <c:pt idx="1">
                  <c:v>1036</c:v>
                </c:pt>
                <c:pt idx="2">
                  <c:v>538</c:v>
                </c:pt>
                <c:pt idx="3">
                  <c:v>1325</c:v>
                </c:pt>
                <c:pt idx="4">
                  <c:v>2116</c:v>
                </c:pt>
                <c:pt idx="5">
                  <c:v>27749</c:v>
                </c:pt>
                <c:pt idx="6">
                  <c:v>10899</c:v>
                </c:pt>
                <c:pt idx="7">
                  <c:v>4621</c:v>
                </c:pt>
                <c:pt idx="8">
                  <c:v>2166</c:v>
                </c:pt>
                <c:pt idx="9">
                  <c:v>1943</c:v>
                </c:pt>
                <c:pt idx="10">
                  <c:v>2988</c:v>
                </c:pt>
                <c:pt idx="11">
                  <c:v>50366</c:v>
                </c:pt>
              </c:numCache>
            </c:numRef>
          </c:val>
          <c:extLst>
            <c:ext xmlns:c16="http://schemas.microsoft.com/office/drawing/2014/chart" uri="{C3380CC4-5D6E-409C-BE32-E72D297353CC}">
              <c16:uniqueId val="{00000001-BCB7-47DA-A0A7-B5C407B067DE}"/>
            </c:ext>
          </c:extLst>
        </c:ser>
        <c:ser>
          <c:idx val="2"/>
          <c:order val="2"/>
          <c:tx>
            <c:strRef>
              <c:f>Sheet4!$D$52:$D$53</c:f>
              <c:strCache>
                <c:ptCount val="2"/>
                <c:pt idx="0">
                  <c:v>т/с возраста</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Sheet4!$A$54:$A$65</c:f>
              <c:strCache>
                <c:ptCount val="12"/>
                <c:pt idx="0">
                  <c:v>Комрат</c:v>
                </c:pt>
                <c:pt idx="1">
                  <c:v>Буджак</c:v>
                </c:pt>
                <c:pt idx="2">
                  <c:v>Ферапонтьевка</c:v>
                </c:pt>
                <c:pt idx="3">
                  <c:v>Конгазчик</c:v>
                </c:pt>
                <c:pt idx="4">
                  <c:v>Бешалма</c:v>
                </c:pt>
                <c:pt idx="5">
                  <c:v>ЦЗ Комрат</c:v>
                </c:pt>
                <c:pt idx="6">
                  <c:v>Конгаз</c:v>
                </c:pt>
                <c:pt idx="7">
                  <c:v>Кирсово</c:v>
                </c:pt>
                <c:pt idx="8">
                  <c:v>Авдарма</c:v>
                </c:pt>
                <c:pt idx="9">
                  <c:v>Чок-Майдан</c:v>
                </c:pt>
                <c:pt idx="10">
                  <c:v>Дезгинжа</c:v>
                </c:pt>
                <c:pt idx="11">
                  <c:v>Район</c:v>
                </c:pt>
              </c:strCache>
            </c:strRef>
          </c:cat>
          <c:val>
            <c:numRef>
              <c:f>Sheet4!$D$54:$D$65</c:f>
              <c:numCache>
                <c:formatCode>General</c:formatCode>
                <c:ptCount val="12"/>
                <c:pt idx="0">
                  <c:v>16257</c:v>
                </c:pt>
                <c:pt idx="1">
                  <c:v>1062</c:v>
                </c:pt>
                <c:pt idx="2">
                  <c:v>473</c:v>
                </c:pt>
                <c:pt idx="3">
                  <c:v>1331</c:v>
                </c:pt>
                <c:pt idx="4">
                  <c:v>2532</c:v>
                </c:pt>
                <c:pt idx="5">
                  <c:v>21655</c:v>
                </c:pt>
                <c:pt idx="6">
                  <c:v>9722</c:v>
                </c:pt>
                <c:pt idx="7">
                  <c:v>4410</c:v>
                </c:pt>
                <c:pt idx="8">
                  <c:v>2111</c:v>
                </c:pt>
                <c:pt idx="9">
                  <c:v>2184</c:v>
                </c:pt>
                <c:pt idx="10">
                  <c:v>2912</c:v>
                </c:pt>
                <c:pt idx="11">
                  <c:v>42994</c:v>
                </c:pt>
              </c:numCache>
            </c:numRef>
          </c:val>
          <c:extLst>
            <c:ext xmlns:c16="http://schemas.microsoft.com/office/drawing/2014/chart" uri="{C3380CC4-5D6E-409C-BE32-E72D297353CC}">
              <c16:uniqueId val="{00000002-BCB7-47DA-A0A7-B5C407B067DE}"/>
            </c:ext>
          </c:extLst>
        </c:ser>
        <c:ser>
          <c:idx val="3"/>
          <c:order val="3"/>
          <c:tx>
            <c:strRef>
              <c:f>Sheet4!$E$52:$E$53</c:f>
              <c:strCache>
                <c:ptCount val="2"/>
                <c:pt idx="0">
                  <c:v>застрах.  т/с возраста</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Sheet4!$A$54:$A$65</c:f>
              <c:strCache>
                <c:ptCount val="12"/>
                <c:pt idx="0">
                  <c:v>Комрат</c:v>
                </c:pt>
                <c:pt idx="1">
                  <c:v>Буджак</c:v>
                </c:pt>
                <c:pt idx="2">
                  <c:v>Ферапонтьевка</c:v>
                </c:pt>
                <c:pt idx="3">
                  <c:v>Конгазчик</c:v>
                </c:pt>
                <c:pt idx="4">
                  <c:v>Бешалма</c:v>
                </c:pt>
                <c:pt idx="5">
                  <c:v>ЦЗ Комрат</c:v>
                </c:pt>
                <c:pt idx="6">
                  <c:v>Конгаз</c:v>
                </c:pt>
                <c:pt idx="7">
                  <c:v>Кирсово</c:v>
                </c:pt>
                <c:pt idx="8">
                  <c:v>Авдарма</c:v>
                </c:pt>
                <c:pt idx="9">
                  <c:v>Чок-Майдан</c:v>
                </c:pt>
                <c:pt idx="10">
                  <c:v>Дезгинжа</c:v>
                </c:pt>
                <c:pt idx="11">
                  <c:v>Район</c:v>
                </c:pt>
              </c:strCache>
            </c:strRef>
          </c:cat>
          <c:val>
            <c:numRef>
              <c:f>Sheet4!$E$54:$E$65</c:f>
              <c:numCache>
                <c:formatCode>General</c:formatCode>
                <c:ptCount val="12"/>
                <c:pt idx="0">
                  <c:v>12024</c:v>
                </c:pt>
                <c:pt idx="1">
                  <c:v>525</c:v>
                </c:pt>
                <c:pt idx="2">
                  <c:v>222</c:v>
                </c:pt>
                <c:pt idx="3">
                  <c:v>659</c:v>
                </c:pt>
                <c:pt idx="4">
                  <c:v>720</c:v>
                </c:pt>
                <c:pt idx="5">
                  <c:v>14150</c:v>
                </c:pt>
                <c:pt idx="6">
                  <c:v>4696</c:v>
                </c:pt>
                <c:pt idx="7">
                  <c:v>2142</c:v>
                </c:pt>
                <c:pt idx="8">
                  <c:v>792</c:v>
                </c:pt>
                <c:pt idx="9">
                  <c:v>765</c:v>
                </c:pt>
                <c:pt idx="10">
                  <c:v>1191</c:v>
                </c:pt>
                <c:pt idx="11">
                  <c:v>23323</c:v>
                </c:pt>
              </c:numCache>
            </c:numRef>
          </c:val>
          <c:extLst>
            <c:ext xmlns:c16="http://schemas.microsoft.com/office/drawing/2014/chart" uri="{C3380CC4-5D6E-409C-BE32-E72D297353CC}">
              <c16:uniqueId val="{00000003-BCB7-47DA-A0A7-B5C407B067DE}"/>
            </c:ext>
          </c:extLst>
        </c:ser>
        <c:dLbls>
          <c:dLblPos val="outEnd"/>
          <c:showLegendKey val="0"/>
          <c:showVal val="1"/>
          <c:showCatName val="0"/>
          <c:showSerName val="0"/>
          <c:showPercent val="0"/>
          <c:showBubbleSize val="0"/>
        </c:dLbls>
        <c:gapWidth val="115"/>
        <c:overlap val="-20"/>
        <c:axId val="271695464"/>
        <c:axId val="271696776"/>
      </c:barChart>
      <c:catAx>
        <c:axId val="27169546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71696776"/>
        <c:crosses val="autoZero"/>
        <c:auto val="1"/>
        <c:lblAlgn val="ctr"/>
        <c:lblOffset val="100"/>
        <c:noMultiLvlLbl val="0"/>
      </c:catAx>
      <c:valAx>
        <c:axId val="271696776"/>
        <c:scaling>
          <c:orientation val="minMax"/>
          <c:max val="70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71695464"/>
        <c:crosses val="autoZero"/>
        <c:crossBetween val="between"/>
      </c:valAx>
      <c:spPr>
        <a:noFill/>
        <a:ln>
          <a:noFill/>
        </a:ln>
        <a:effectLst/>
      </c:spPr>
    </c:plotArea>
    <c:legend>
      <c:legendPos val="r"/>
      <c:layout>
        <c:manualLayout>
          <c:xMode val="edge"/>
          <c:yMode val="edge"/>
          <c:x val="0.71265507911488923"/>
          <c:y val="0.38695975637028845"/>
          <c:w val="0.16386234736496366"/>
          <c:h val="0.2573986927359129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ru-RU"/>
              <a:t>Естественный прирост (Абс)</a:t>
            </a:r>
            <a:endParaRPr lang="en-GB"/>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Sheet7!$AY$4:$AY$5</c:f>
              <c:strCache>
                <c:ptCount val="2"/>
                <c:pt idx="0">
                  <c:v>2019</c:v>
                </c:pt>
                <c:pt idx="1">
                  <c:v>Абс</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Sheet7!$AX$6:$AX$12</c:f>
              <c:strCache>
                <c:ptCount val="7"/>
                <c:pt idx="0">
                  <c:v>Комрат</c:v>
                </c:pt>
                <c:pt idx="1">
                  <c:v>Буджак</c:v>
                </c:pt>
                <c:pt idx="2">
                  <c:v>Ферапонтьевка</c:v>
                </c:pt>
                <c:pt idx="3">
                  <c:v>Конгазчик</c:v>
                </c:pt>
                <c:pt idx="4">
                  <c:v>Бешалма</c:v>
                </c:pt>
                <c:pt idx="5">
                  <c:v>ЦЗ Комрат</c:v>
                </c:pt>
                <c:pt idx="6">
                  <c:v>Комратский район</c:v>
                </c:pt>
              </c:strCache>
            </c:strRef>
          </c:cat>
          <c:val>
            <c:numRef>
              <c:f>Sheet7!$AY$6:$AY$12</c:f>
              <c:numCache>
                <c:formatCode>General</c:formatCode>
                <c:ptCount val="7"/>
                <c:pt idx="0">
                  <c:v>82</c:v>
                </c:pt>
                <c:pt idx="1">
                  <c:v>-3</c:v>
                </c:pt>
                <c:pt idx="3">
                  <c:v>9</c:v>
                </c:pt>
                <c:pt idx="4">
                  <c:v>-18</c:v>
                </c:pt>
                <c:pt idx="5">
                  <c:v>70</c:v>
                </c:pt>
                <c:pt idx="6">
                  <c:v>54</c:v>
                </c:pt>
              </c:numCache>
            </c:numRef>
          </c:val>
          <c:extLst>
            <c:ext xmlns:c16="http://schemas.microsoft.com/office/drawing/2014/chart" uri="{C3380CC4-5D6E-409C-BE32-E72D297353CC}">
              <c16:uniqueId val="{00000000-42FC-40D9-AA4E-8B4AFBC58660}"/>
            </c:ext>
          </c:extLst>
        </c:ser>
        <c:ser>
          <c:idx val="1"/>
          <c:order val="1"/>
          <c:tx>
            <c:strRef>
              <c:f>Sheet7!$AZ$4:$AZ$5</c:f>
              <c:strCache>
                <c:ptCount val="2"/>
                <c:pt idx="0">
                  <c:v>2020</c:v>
                </c:pt>
                <c:pt idx="1">
                  <c:v>Абс</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Sheet7!$AX$6:$AX$12</c:f>
              <c:strCache>
                <c:ptCount val="7"/>
                <c:pt idx="0">
                  <c:v>Комрат</c:v>
                </c:pt>
                <c:pt idx="1">
                  <c:v>Буджак</c:v>
                </c:pt>
                <c:pt idx="2">
                  <c:v>Ферапонтьевка</c:v>
                </c:pt>
                <c:pt idx="3">
                  <c:v>Конгазчик</c:v>
                </c:pt>
                <c:pt idx="4">
                  <c:v>Бешалма</c:v>
                </c:pt>
                <c:pt idx="5">
                  <c:v>ЦЗ Комрат</c:v>
                </c:pt>
                <c:pt idx="6">
                  <c:v>Комратский район</c:v>
                </c:pt>
              </c:strCache>
            </c:strRef>
          </c:cat>
          <c:val>
            <c:numRef>
              <c:f>Sheet7!$AZ$6:$AZ$12</c:f>
              <c:numCache>
                <c:formatCode>General</c:formatCode>
                <c:ptCount val="7"/>
                <c:pt idx="0">
                  <c:v>26</c:v>
                </c:pt>
                <c:pt idx="1">
                  <c:v>6</c:v>
                </c:pt>
                <c:pt idx="2">
                  <c:v>-12</c:v>
                </c:pt>
                <c:pt idx="3">
                  <c:v>2</c:v>
                </c:pt>
                <c:pt idx="4">
                  <c:v>-12</c:v>
                </c:pt>
                <c:pt idx="5">
                  <c:v>10</c:v>
                </c:pt>
                <c:pt idx="6">
                  <c:v>-63</c:v>
                </c:pt>
              </c:numCache>
            </c:numRef>
          </c:val>
          <c:extLst>
            <c:ext xmlns:c16="http://schemas.microsoft.com/office/drawing/2014/chart" uri="{C3380CC4-5D6E-409C-BE32-E72D297353CC}">
              <c16:uniqueId val="{00000001-42FC-40D9-AA4E-8B4AFBC58660}"/>
            </c:ext>
          </c:extLst>
        </c:ser>
        <c:ser>
          <c:idx val="2"/>
          <c:order val="2"/>
          <c:tx>
            <c:strRef>
              <c:f>Sheet7!$BA$4:$BA$5</c:f>
              <c:strCache>
                <c:ptCount val="2"/>
                <c:pt idx="0">
                  <c:v>2021</c:v>
                </c:pt>
                <c:pt idx="1">
                  <c:v>Абс</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Sheet7!$AX$6:$AX$12</c:f>
              <c:strCache>
                <c:ptCount val="7"/>
                <c:pt idx="0">
                  <c:v>Комрат</c:v>
                </c:pt>
                <c:pt idx="1">
                  <c:v>Буджак</c:v>
                </c:pt>
                <c:pt idx="2">
                  <c:v>Ферапонтьевка</c:v>
                </c:pt>
                <c:pt idx="3">
                  <c:v>Конгазчик</c:v>
                </c:pt>
                <c:pt idx="4">
                  <c:v>Бешалма</c:v>
                </c:pt>
                <c:pt idx="5">
                  <c:v>ЦЗ Комрат</c:v>
                </c:pt>
                <c:pt idx="6">
                  <c:v>Комратский район</c:v>
                </c:pt>
              </c:strCache>
            </c:strRef>
          </c:cat>
          <c:val>
            <c:numRef>
              <c:f>Sheet7!$BA$6:$BA$12</c:f>
              <c:numCache>
                <c:formatCode>General</c:formatCode>
                <c:ptCount val="7"/>
                <c:pt idx="0">
                  <c:v>-53</c:v>
                </c:pt>
                <c:pt idx="1">
                  <c:v>-4</c:v>
                </c:pt>
                <c:pt idx="2">
                  <c:v>-25</c:v>
                </c:pt>
                <c:pt idx="3">
                  <c:v>-5</c:v>
                </c:pt>
                <c:pt idx="4">
                  <c:v>-22</c:v>
                </c:pt>
                <c:pt idx="5">
                  <c:v>-109</c:v>
                </c:pt>
                <c:pt idx="6">
                  <c:v>-267</c:v>
                </c:pt>
              </c:numCache>
            </c:numRef>
          </c:val>
          <c:extLst>
            <c:ext xmlns:c16="http://schemas.microsoft.com/office/drawing/2014/chart" uri="{C3380CC4-5D6E-409C-BE32-E72D297353CC}">
              <c16:uniqueId val="{00000002-42FC-40D9-AA4E-8B4AFBC58660}"/>
            </c:ext>
          </c:extLst>
        </c:ser>
        <c:dLbls>
          <c:dLblPos val="outEnd"/>
          <c:showLegendKey val="0"/>
          <c:showVal val="1"/>
          <c:showCatName val="0"/>
          <c:showSerName val="0"/>
          <c:showPercent val="0"/>
          <c:showBubbleSize val="0"/>
        </c:dLbls>
        <c:gapWidth val="100"/>
        <c:overlap val="-24"/>
        <c:axId val="506239656"/>
        <c:axId val="506237360"/>
      </c:barChart>
      <c:catAx>
        <c:axId val="506239656"/>
        <c:scaling>
          <c:orientation val="minMax"/>
        </c:scaling>
        <c:delete val="0"/>
        <c:axPos val="b"/>
        <c:numFmt formatCode="General" sourceLinked="1"/>
        <c:majorTickMark val="none"/>
        <c:minorTickMark val="none"/>
        <c:tickLblPos val="high"/>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06237360"/>
        <c:crosses val="autoZero"/>
        <c:auto val="1"/>
        <c:lblAlgn val="ctr"/>
        <c:lblOffset val="100"/>
        <c:noMultiLvlLbl val="0"/>
      </c:catAx>
      <c:valAx>
        <c:axId val="506237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06239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ru-RU"/>
              <a:t>Естественный прирост (на 1000 чел.)  </a:t>
            </a:r>
            <a:endParaRPr lang="en-GB"/>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Sheet7!$BD$4:$BD$5</c:f>
              <c:strCache>
                <c:ptCount val="2"/>
                <c:pt idx="0">
                  <c:v>2019</c:v>
                </c:pt>
                <c:pt idx="1">
                  <c:v>на 1000 чел.</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Sheet7!$BC$6:$BC$12</c:f>
              <c:strCache>
                <c:ptCount val="7"/>
                <c:pt idx="0">
                  <c:v>Комрат</c:v>
                </c:pt>
                <c:pt idx="1">
                  <c:v>Буджак</c:v>
                </c:pt>
                <c:pt idx="2">
                  <c:v>Ферапонтьевка</c:v>
                </c:pt>
                <c:pt idx="3">
                  <c:v>Конгазчик</c:v>
                </c:pt>
                <c:pt idx="4">
                  <c:v>Бешалма</c:v>
                </c:pt>
                <c:pt idx="5">
                  <c:v>ЦЗ Комрат</c:v>
                </c:pt>
                <c:pt idx="6">
                  <c:v>Комратский район</c:v>
                </c:pt>
              </c:strCache>
            </c:strRef>
          </c:cat>
          <c:val>
            <c:numRef>
              <c:f>Sheet7!$BD$6:$BD$12</c:f>
              <c:numCache>
                <c:formatCode>General</c:formatCode>
                <c:ptCount val="7"/>
                <c:pt idx="0">
                  <c:v>3.1</c:v>
                </c:pt>
                <c:pt idx="1">
                  <c:v>-2</c:v>
                </c:pt>
                <c:pt idx="3">
                  <c:v>4.7</c:v>
                </c:pt>
                <c:pt idx="4">
                  <c:v>7.7</c:v>
                </c:pt>
                <c:pt idx="5">
                  <c:v>2.2999999999999998</c:v>
                </c:pt>
                <c:pt idx="6">
                  <c:v>0.7</c:v>
                </c:pt>
              </c:numCache>
            </c:numRef>
          </c:val>
          <c:extLst>
            <c:ext xmlns:c16="http://schemas.microsoft.com/office/drawing/2014/chart" uri="{C3380CC4-5D6E-409C-BE32-E72D297353CC}">
              <c16:uniqueId val="{00000000-D55A-4579-A538-C28BE5D9B439}"/>
            </c:ext>
          </c:extLst>
        </c:ser>
        <c:ser>
          <c:idx val="1"/>
          <c:order val="1"/>
          <c:tx>
            <c:strRef>
              <c:f>Sheet7!$BE$4:$BE$5</c:f>
              <c:strCache>
                <c:ptCount val="2"/>
                <c:pt idx="0">
                  <c:v>2020</c:v>
                </c:pt>
                <c:pt idx="1">
                  <c:v>на 1000 чел.</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Sheet7!$BC$6:$BC$12</c:f>
              <c:strCache>
                <c:ptCount val="7"/>
                <c:pt idx="0">
                  <c:v>Комрат</c:v>
                </c:pt>
                <c:pt idx="1">
                  <c:v>Буджак</c:v>
                </c:pt>
                <c:pt idx="2">
                  <c:v>Ферапонтьевка</c:v>
                </c:pt>
                <c:pt idx="3">
                  <c:v>Конгазчик</c:v>
                </c:pt>
                <c:pt idx="4">
                  <c:v>Бешалма</c:v>
                </c:pt>
                <c:pt idx="5">
                  <c:v>ЦЗ Комрат</c:v>
                </c:pt>
                <c:pt idx="6">
                  <c:v>Комратский район</c:v>
                </c:pt>
              </c:strCache>
            </c:strRef>
          </c:cat>
          <c:val>
            <c:numRef>
              <c:f>Sheet7!$BE$6:$BE$12</c:f>
              <c:numCache>
                <c:formatCode>0.0</c:formatCode>
                <c:ptCount val="7"/>
                <c:pt idx="0">
                  <c:v>0.8</c:v>
                </c:pt>
                <c:pt idx="1">
                  <c:v>4</c:v>
                </c:pt>
                <c:pt idx="2">
                  <c:v>-15</c:v>
                </c:pt>
                <c:pt idx="3">
                  <c:v>4</c:v>
                </c:pt>
                <c:pt idx="4">
                  <c:v>-3.1</c:v>
                </c:pt>
                <c:pt idx="5">
                  <c:v>0.2</c:v>
                </c:pt>
                <c:pt idx="6">
                  <c:v>-0.9</c:v>
                </c:pt>
              </c:numCache>
            </c:numRef>
          </c:val>
          <c:extLst>
            <c:ext xmlns:c16="http://schemas.microsoft.com/office/drawing/2014/chart" uri="{C3380CC4-5D6E-409C-BE32-E72D297353CC}">
              <c16:uniqueId val="{00000001-D55A-4579-A538-C28BE5D9B439}"/>
            </c:ext>
          </c:extLst>
        </c:ser>
        <c:ser>
          <c:idx val="2"/>
          <c:order val="2"/>
          <c:tx>
            <c:strRef>
              <c:f>Sheet7!$BF$4:$BF$5</c:f>
              <c:strCache>
                <c:ptCount val="2"/>
                <c:pt idx="0">
                  <c:v>2021</c:v>
                </c:pt>
                <c:pt idx="1">
                  <c:v>на 1000 чел.</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Sheet7!$BC$6:$BC$12</c:f>
              <c:strCache>
                <c:ptCount val="7"/>
                <c:pt idx="0">
                  <c:v>Комрат</c:v>
                </c:pt>
                <c:pt idx="1">
                  <c:v>Буджак</c:v>
                </c:pt>
                <c:pt idx="2">
                  <c:v>Ферапонтьевка</c:v>
                </c:pt>
                <c:pt idx="3">
                  <c:v>Конгазчик</c:v>
                </c:pt>
                <c:pt idx="4">
                  <c:v>Бешалма</c:v>
                </c:pt>
                <c:pt idx="5">
                  <c:v>ЦЗ Комрат</c:v>
                </c:pt>
                <c:pt idx="6">
                  <c:v>Комратский район</c:v>
                </c:pt>
              </c:strCache>
            </c:strRef>
          </c:cat>
          <c:val>
            <c:numRef>
              <c:f>Sheet7!$BF$6:$BF$12</c:f>
              <c:numCache>
                <c:formatCode>0.0</c:formatCode>
                <c:ptCount val="7"/>
                <c:pt idx="0">
                  <c:v>-2</c:v>
                </c:pt>
                <c:pt idx="1">
                  <c:v>-2.7</c:v>
                </c:pt>
                <c:pt idx="2">
                  <c:v>-32.299999999999997</c:v>
                </c:pt>
                <c:pt idx="3">
                  <c:v>-2.6</c:v>
                </c:pt>
                <c:pt idx="4">
                  <c:v>-5.7</c:v>
                </c:pt>
                <c:pt idx="5">
                  <c:v>-3.1</c:v>
                </c:pt>
                <c:pt idx="6">
                  <c:v>-3.9</c:v>
                </c:pt>
              </c:numCache>
            </c:numRef>
          </c:val>
          <c:extLst>
            <c:ext xmlns:c16="http://schemas.microsoft.com/office/drawing/2014/chart" uri="{C3380CC4-5D6E-409C-BE32-E72D297353CC}">
              <c16:uniqueId val="{00000002-D55A-4579-A538-C28BE5D9B439}"/>
            </c:ext>
          </c:extLst>
        </c:ser>
        <c:dLbls>
          <c:dLblPos val="outEnd"/>
          <c:showLegendKey val="0"/>
          <c:showVal val="1"/>
          <c:showCatName val="0"/>
          <c:showSerName val="0"/>
          <c:showPercent val="0"/>
          <c:showBubbleSize val="0"/>
        </c:dLbls>
        <c:gapWidth val="100"/>
        <c:overlap val="-24"/>
        <c:axId val="636527752"/>
        <c:axId val="636521192"/>
      </c:barChart>
      <c:catAx>
        <c:axId val="636527752"/>
        <c:scaling>
          <c:orientation val="minMax"/>
        </c:scaling>
        <c:delete val="0"/>
        <c:axPos val="b"/>
        <c:numFmt formatCode="General" sourceLinked="1"/>
        <c:majorTickMark val="none"/>
        <c:minorTickMark val="none"/>
        <c:tickLblPos val="high"/>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36521192"/>
        <c:crosses val="autoZero"/>
        <c:auto val="1"/>
        <c:lblAlgn val="ctr"/>
        <c:lblOffset val="100"/>
        <c:noMultiLvlLbl val="0"/>
      </c:catAx>
      <c:valAx>
        <c:axId val="636521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36527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ru-RU"/>
              <a:t>Абс</a:t>
            </a:r>
            <a:endParaRPr lang="en-GB"/>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title>
    <c:autoTitleDeleted val="0"/>
    <c:plotArea>
      <c:layout/>
      <c:barChart>
        <c:barDir val="bar"/>
        <c:grouping val="clustered"/>
        <c:varyColors val="0"/>
        <c:ser>
          <c:idx val="0"/>
          <c:order val="0"/>
          <c:tx>
            <c:strRef>
              <c:f>Sheet11!$C$4:$C$6</c:f>
              <c:strCache>
                <c:ptCount val="3"/>
                <c:pt idx="0">
                  <c:v>ЦЗ Комрат</c:v>
                </c:pt>
                <c:pt idx="1">
                  <c:v>Абс.</c:v>
                </c:pt>
                <c:pt idx="2">
                  <c:v>2020</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Sheet11!$B$7:$B$12</c:f>
              <c:strCache>
                <c:ptCount val="6"/>
                <c:pt idx="0">
                  <c:v>Всего</c:v>
                </c:pt>
                <c:pt idx="1">
                  <c:v>Взрослые</c:v>
                </c:pt>
                <c:pt idx="2">
                  <c:v>Т/с возраст</c:v>
                </c:pt>
                <c:pt idx="3">
                  <c:v>Дети 0-17 л.</c:v>
                </c:pt>
                <c:pt idx="4">
                  <c:v>В т.ч. до 5 лет</c:v>
                </c:pt>
                <c:pt idx="5">
                  <c:v>В т.ч. до 1 года</c:v>
                </c:pt>
              </c:strCache>
            </c:strRef>
          </c:cat>
          <c:val>
            <c:numRef>
              <c:f>Sheet11!$C$7:$C$12</c:f>
              <c:numCache>
                <c:formatCode>General</c:formatCode>
                <c:ptCount val="6"/>
                <c:pt idx="0">
                  <c:v>374</c:v>
                </c:pt>
                <c:pt idx="1">
                  <c:v>367</c:v>
                </c:pt>
                <c:pt idx="2">
                  <c:v>100</c:v>
                </c:pt>
                <c:pt idx="3">
                  <c:v>5</c:v>
                </c:pt>
                <c:pt idx="4">
                  <c:v>3</c:v>
                </c:pt>
                <c:pt idx="5">
                  <c:v>2</c:v>
                </c:pt>
              </c:numCache>
            </c:numRef>
          </c:val>
          <c:extLst>
            <c:ext xmlns:c16="http://schemas.microsoft.com/office/drawing/2014/chart" uri="{C3380CC4-5D6E-409C-BE32-E72D297353CC}">
              <c16:uniqueId val="{00000000-FCAF-484C-94CF-A8AB6469FE9C}"/>
            </c:ext>
          </c:extLst>
        </c:ser>
        <c:ser>
          <c:idx val="1"/>
          <c:order val="1"/>
          <c:tx>
            <c:strRef>
              <c:f>Sheet11!$D$4:$D$6</c:f>
              <c:strCache>
                <c:ptCount val="3"/>
                <c:pt idx="0">
                  <c:v>ЦЗ Комрат</c:v>
                </c:pt>
                <c:pt idx="1">
                  <c:v>Абс.</c:v>
                </c:pt>
                <c:pt idx="2">
                  <c:v>2021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Sheet11!$B$7:$B$12</c:f>
              <c:strCache>
                <c:ptCount val="6"/>
                <c:pt idx="0">
                  <c:v>Всего</c:v>
                </c:pt>
                <c:pt idx="1">
                  <c:v>Взрослые</c:v>
                </c:pt>
                <c:pt idx="2">
                  <c:v>Т/с возраст</c:v>
                </c:pt>
                <c:pt idx="3">
                  <c:v>Дети 0-17 л.</c:v>
                </c:pt>
                <c:pt idx="4">
                  <c:v>В т.ч. до 5 лет</c:v>
                </c:pt>
                <c:pt idx="5">
                  <c:v>В т.ч. до 1 года</c:v>
                </c:pt>
              </c:strCache>
            </c:strRef>
          </c:cat>
          <c:val>
            <c:numRef>
              <c:f>Sheet11!$D$7:$D$12</c:f>
              <c:numCache>
                <c:formatCode>General</c:formatCode>
                <c:ptCount val="6"/>
                <c:pt idx="0">
                  <c:v>448</c:v>
                </c:pt>
                <c:pt idx="1">
                  <c:v>445</c:v>
                </c:pt>
                <c:pt idx="2">
                  <c:v>97</c:v>
                </c:pt>
                <c:pt idx="3">
                  <c:v>3</c:v>
                </c:pt>
                <c:pt idx="4">
                  <c:v>3</c:v>
                </c:pt>
                <c:pt idx="5">
                  <c:v>2</c:v>
                </c:pt>
              </c:numCache>
            </c:numRef>
          </c:val>
          <c:extLst>
            <c:ext xmlns:c16="http://schemas.microsoft.com/office/drawing/2014/chart" uri="{C3380CC4-5D6E-409C-BE32-E72D297353CC}">
              <c16:uniqueId val="{00000001-FCAF-484C-94CF-A8AB6469FE9C}"/>
            </c:ext>
          </c:extLst>
        </c:ser>
        <c:ser>
          <c:idx val="2"/>
          <c:order val="2"/>
          <c:tx>
            <c:strRef>
              <c:f>Sheet11!$E$4:$E$6</c:f>
              <c:strCache>
                <c:ptCount val="3"/>
                <c:pt idx="0">
                  <c:v>Район</c:v>
                </c:pt>
                <c:pt idx="1">
                  <c:v>Абс.</c:v>
                </c:pt>
                <c:pt idx="2">
                  <c:v>2020</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Sheet11!$B$7:$B$12</c:f>
              <c:strCache>
                <c:ptCount val="6"/>
                <c:pt idx="0">
                  <c:v>Всего</c:v>
                </c:pt>
                <c:pt idx="1">
                  <c:v>Взрослые</c:v>
                </c:pt>
                <c:pt idx="2">
                  <c:v>Т/с возраст</c:v>
                </c:pt>
                <c:pt idx="3">
                  <c:v>Дети 0-17 л.</c:v>
                </c:pt>
                <c:pt idx="4">
                  <c:v>В т.ч. до 5 лет</c:v>
                </c:pt>
                <c:pt idx="5">
                  <c:v>В т.ч. до 1 года</c:v>
                </c:pt>
              </c:strCache>
            </c:strRef>
          </c:cat>
          <c:val>
            <c:numRef>
              <c:f>Sheet11!$E$7:$E$12</c:f>
              <c:numCache>
                <c:formatCode>General</c:formatCode>
                <c:ptCount val="6"/>
                <c:pt idx="0">
                  <c:v>765</c:v>
                </c:pt>
                <c:pt idx="1">
                  <c:v>755</c:v>
                </c:pt>
                <c:pt idx="2">
                  <c:v>202</c:v>
                </c:pt>
                <c:pt idx="3">
                  <c:v>8</c:v>
                </c:pt>
                <c:pt idx="4">
                  <c:v>6</c:v>
                </c:pt>
                <c:pt idx="5">
                  <c:v>5</c:v>
                </c:pt>
              </c:numCache>
            </c:numRef>
          </c:val>
          <c:extLst>
            <c:ext xmlns:c16="http://schemas.microsoft.com/office/drawing/2014/chart" uri="{C3380CC4-5D6E-409C-BE32-E72D297353CC}">
              <c16:uniqueId val="{00000002-FCAF-484C-94CF-A8AB6469FE9C}"/>
            </c:ext>
          </c:extLst>
        </c:ser>
        <c:ser>
          <c:idx val="3"/>
          <c:order val="3"/>
          <c:tx>
            <c:strRef>
              <c:f>Sheet11!$F$4:$F$6</c:f>
              <c:strCache>
                <c:ptCount val="3"/>
                <c:pt idx="0">
                  <c:v>Район</c:v>
                </c:pt>
                <c:pt idx="1">
                  <c:v>Абс.</c:v>
                </c:pt>
                <c:pt idx="2">
                  <c:v>2021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Sheet11!$B$7:$B$12</c:f>
              <c:strCache>
                <c:ptCount val="6"/>
                <c:pt idx="0">
                  <c:v>Всего</c:v>
                </c:pt>
                <c:pt idx="1">
                  <c:v>Взрослые</c:v>
                </c:pt>
                <c:pt idx="2">
                  <c:v>Т/с возраст</c:v>
                </c:pt>
                <c:pt idx="3">
                  <c:v>Дети 0-17 л.</c:v>
                </c:pt>
                <c:pt idx="4">
                  <c:v>В т.ч. до 5 лет</c:v>
                </c:pt>
                <c:pt idx="5">
                  <c:v>В т.ч. до 1 года</c:v>
                </c:pt>
              </c:strCache>
            </c:strRef>
          </c:cat>
          <c:val>
            <c:numRef>
              <c:f>Sheet11!$F$7:$F$12</c:f>
              <c:numCache>
                <c:formatCode>General</c:formatCode>
                <c:ptCount val="6"/>
                <c:pt idx="0">
                  <c:v>910</c:v>
                </c:pt>
                <c:pt idx="1">
                  <c:v>904</c:v>
                </c:pt>
                <c:pt idx="2">
                  <c:v>182</c:v>
                </c:pt>
                <c:pt idx="3">
                  <c:v>6</c:v>
                </c:pt>
                <c:pt idx="4">
                  <c:v>6</c:v>
                </c:pt>
                <c:pt idx="5">
                  <c:v>4</c:v>
                </c:pt>
              </c:numCache>
            </c:numRef>
          </c:val>
          <c:extLst>
            <c:ext xmlns:c16="http://schemas.microsoft.com/office/drawing/2014/chart" uri="{C3380CC4-5D6E-409C-BE32-E72D297353CC}">
              <c16:uniqueId val="{00000003-FCAF-484C-94CF-A8AB6469FE9C}"/>
            </c:ext>
          </c:extLst>
        </c:ser>
        <c:dLbls>
          <c:dLblPos val="outEnd"/>
          <c:showLegendKey val="0"/>
          <c:showVal val="1"/>
          <c:showCatName val="0"/>
          <c:showSerName val="0"/>
          <c:showPercent val="0"/>
          <c:showBubbleSize val="0"/>
        </c:dLbls>
        <c:gapWidth val="100"/>
        <c:axId val="532400880"/>
        <c:axId val="532401208"/>
      </c:barChart>
      <c:catAx>
        <c:axId val="53240088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32401208"/>
        <c:crosses val="autoZero"/>
        <c:auto val="1"/>
        <c:lblAlgn val="ctr"/>
        <c:lblOffset val="100"/>
        <c:noMultiLvlLbl val="0"/>
      </c:catAx>
      <c:valAx>
        <c:axId val="5324012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32400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ru-RU"/>
              <a:t>на 100 тыс.</a:t>
            </a:r>
            <a:endParaRPr lang="en-GB"/>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title>
    <c:autoTitleDeleted val="0"/>
    <c:plotArea>
      <c:layout/>
      <c:barChart>
        <c:barDir val="bar"/>
        <c:grouping val="clustered"/>
        <c:varyColors val="0"/>
        <c:ser>
          <c:idx val="0"/>
          <c:order val="0"/>
          <c:tx>
            <c:strRef>
              <c:f>Sheet11!$O$7</c:f>
              <c:strCache>
                <c:ptCount val="1"/>
                <c:pt idx="0">
                  <c:v>Всего</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Sheet11!$P$4:$U$6</c:f>
              <c:strCache>
                <c:ptCount val="6"/>
                <c:pt idx="0">
                  <c:v>ЦЗ Комрат</c:v>
                </c:pt>
                <c:pt idx="2">
                  <c:v>Район</c:v>
                </c:pt>
                <c:pt idx="4">
                  <c:v>Гагаузия</c:v>
                </c:pt>
                <c:pt idx="5">
                  <c:v>Республика</c:v>
                </c:pt>
              </c:strCache>
            </c:strRef>
          </c:cat>
          <c:val>
            <c:numRef>
              <c:f>Sheet11!$P$7:$U$7</c:f>
              <c:numCache>
                <c:formatCode>General</c:formatCode>
                <c:ptCount val="6"/>
                <c:pt idx="0">
                  <c:v>1071.5999999999999</c:v>
                </c:pt>
                <c:pt idx="1">
                  <c:v>1272.7</c:v>
                </c:pt>
                <c:pt idx="2">
                  <c:v>1103.8</c:v>
                </c:pt>
                <c:pt idx="3">
                  <c:v>1307.4000000000001</c:v>
                </c:pt>
                <c:pt idx="4">
                  <c:v>1085.4000000000001</c:v>
                </c:pt>
                <c:pt idx="5">
                  <c:v>1147.9000000000001</c:v>
                </c:pt>
              </c:numCache>
            </c:numRef>
          </c:val>
          <c:extLst>
            <c:ext xmlns:c16="http://schemas.microsoft.com/office/drawing/2014/chart" uri="{C3380CC4-5D6E-409C-BE32-E72D297353CC}">
              <c16:uniqueId val="{00000000-6109-4E57-9076-B252CB9FE739}"/>
            </c:ext>
          </c:extLst>
        </c:ser>
        <c:ser>
          <c:idx val="1"/>
          <c:order val="1"/>
          <c:tx>
            <c:strRef>
              <c:f>Sheet11!$O$8</c:f>
              <c:strCache>
                <c:ptCount val="1"/>
                <c:pt idx="0">
                  <c:v>Взрослые</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Sheet11!$P$4:$U$6</c:f>
              <c:strCache>
                <c:ptCount val="6"/>
                <c:pt idx="0">
                  <c:v>ЦЗ Комрат</c:v>
                </c:pt>
                <c:pt idx="2">
                  <c:v>Район</c:v>
                </c:pt>
                <c:pt idx="4">
                  <c:v>Гагаузия</c:v>
                </c:pt>
                <c:pt idx="5">
                  <c:v>Республика</c:v>
                </c:pt>
              </c:strCache>
            </c:strRef>
          </c:cat>
          <c:val>
            <c:numRef>
              <c:f>Sheet11!$P$8:$U$8</c:f>
              <c:numCache>
                <c:formatCode>General</c:formatCode>
                <c:ptCount val="6"/>
                <c:pt idx="0">
                  <c:v>1364.3</c:v>
                </c:pt>
                <c:pt idx="1">
                  <c:v>1648.1</c:v>
                </c:pt>
                <c:pt idx="2">
                  <c:v>1392.2</c:v>
                </c:pt>
                <c:pt idx="3">
                  <c:v>166.4</c:v>
                </c:pt>
                <c:pt idx="4">
                  <c:v>0</c:v>
                </c:pt>
                <c:pt idx="5">
                  <c:v>0</c:v>
                </c:pt>
              </c:numCache>
            </c:numRef>
          </c:val>
          <c:extLst>
            <c:ext xmlns:c16="http://schemas.microsoft.com/office/drawing/2014/chart" uri="{C3380CC4-5D6E-409C-BE32-E72D297353CC}">
              <c16:uniqueId val="{00000001-6109-4E57-9076-B252CB9FE739}"/>
            </c:ext>
          </c:extLst>
        </c:ser>
        <c:ser>
          <c:idx val="2"/>
          <c:order val="2"/>
          <c:tx>
            <c:strRef>
              <c:f>Sheet11!$O$9</c:f>
              <c:strCache>
                <c:ptCount val="1"/>
                <c:pt idx="0">
                  <c:v>Т/с возраст</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Sheet11!$P$4:$U$6</c:f>
              <c:strCache>
                <c:ptCount val="6"/>
                <c:pt idx="0">
                  <c:v>ЦЗ Комрат</c:v>
                </c:pt>
                <c:pt idx="2">
                  <c:v>Район</c:v>
                </c:pt>
                <c:pt idx="4">
                  <c:v>Гагаузия</c:v>
                </c:pt>
                <c:pt idx="5">
                  <c:v>Республика</c:v>
                </c:pt>
              </c:strCache>
            </c:strRef>
          </c:cat>
          <c:val>
            <c:numRef>
              <c:f>Sheet11!$P$9:$U$9</c:f>
              <c:numCache>
                <c:formatCode>General</c:formatCode>
                <c:ptCount val="6"/>
                <c:pt idx="0">
                  <c:v>458.7</c:v>
                </c:pt>
                <c:pt idx="1">
                  <c:v>449</c:v>
                </c:pt>
                <c:pt idx="2">
                  <c:v>466.5</c:v>
                </c:pt>
                <c:pt idx="3">
                  <c:v>423.2</c:v>
                </c:pt>
                <c:pt idx="4">
                  <c:v>0</c:v>
                </c:pt>
                <c:pt idx="5">
                  <c:v>0</c:v>
                </c:pt>
              </c:numCache>
            </c:numRef>
          </c:val>
          <c:extLst>
            <c:ext xmlns:c16="http://schemas.microsoft.com/office/drawing/2014/chart" uri="{C3380CC4-5D6E-409C-BE32-E72D297353CC}">
              <c16:uniqueId val="{00000002-6109-4E57-9076-B252CB9FE739}"/>
            </c:ext>
          </c:extLst>
        </c:ser>
        <c:ser>
          <c:idx val="3"/>
          <c:order val="3"/>
          <c:tx>
            <c:strRef>
              <c:f>Sheet11!$O$10</c:f>
              <c:strCache>
                <c:ptCount val="1"/>
                <c:pt idx="0">
                  <c:v>Дети 0-17 л.</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Sheet11!$P$4:$U$6</c:f>
              <c:strCache>
                <c:ptCount val="6"/>
                <c:pt idx="0">
                  <c:v>ЦЗ Комрат</c:v>
                </c:pt>
                <c:pt idx="2">
                  <c:v>Район</c:v>
                </c:pt>
                <c:pt idx="4">
                  <c:v>Гагаузия</c:v>
                </c:pt>
                <c:pt idx="5">
                  <c:v>Республика</c:v>
                </c:pt>
              </c:strCache>
            </c:strRef>
          </c:cat>
          <c:val>
            <c:numRef>
              <c:f>Sheet11!$P$10:$U$10</c:f>
              <c:numCache>
                <c:formatCode>General</c:formatCode>
                <c:ptCount val="6"/>
                <c:pt idx="0">
                  <c:v>6.2</c:v>
                </c:pt>
                <c:pt idx="1">
                  <c:v>8.5</c:v>
                </c:pt>
                <c:pt idx="2">
                  <c:v>5.3</c:v>
                </c:pt>
                <c:pt idx="3">
                  <c:v>8.6</c:v>
                </c:pt>
                <c:pt idx="4">
                  <c:v>4.5</c:v>
                </c:pt>
                <c:pt idx="5">
                  <c:v>6.3</c:v>
                </c:pt>
              </c:numCache>
            </c:numRef>
          </c:val>
          <c:extLst>
            <c:ext xmlns:c16="http://schemas.microsoft.com/office/drawing/2014/chart" uri="{C3380CC4-5D6E-409C-BE32-E72D297353CC}">
              <c16:uniqueId val="{00000003-6109-4E57-9076-B252CB9FE739}"/>
            </c:ext>
          </c:extLst>
        </c:ser>
        <c:ser>
          <c:idx val="4"/>
          <c:order val="4"/>
          <c:tx>
            <c:strRef>
              <c:f>Sheet11!$O$11</c:f>
              <c:strCache>
                <c:ptCount val="1"/>
                <c:pt idx="0">
                  <c:v>В т.ч. до 5 лет</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Sheet11!$P$4:$U$6</c:f>
              <c:strCache>
                <c:ptCount val="6"/>
                <c:pt idx="0">
                  <c:v>ЦЗ Комрат</c:v>
                </c:pt>
                <c:pt idx="2">
                  <c:v>Район</c:v>
                </c:pt>
                <c:pt idx="4">
                  <c:v>Гагаузия</c:v>
                </c:pt>
                <c:pt idx="5">
                  <c:v>Республика</c:v>
                </c:pt>
              </c:strCache>
            </c:strRef>
          </c:cat>
          <c:val>
            <c:numRef>
              <c:f>Sheet11!$P$11:$U$11</c:f>
              <c:numCache>
                <c:formatCode>General</c:formatCode>
                <c:ptCount val="6"/>
                <c:pt idx="0">
                  <c:v>7.8</c:v>
                </c:pt>
                <c:pt idx="1">
                  <c:v>8.8000000000000007</c:v>
                </c:pt>
                <c:pt idx="2">
                  <c:v>8.5</c:v>
                </c:pt>
                <c:pt idx="3">
                  <c:v>9.3000000000000007</c:v>
                </c:pt>
                <c:pt idx="4">
                  <c:v>8.5</c:v>
                </c:pt>
                <c:pt idx="5">
                  <c:v>10.5</c:v>
                </c:pt>
              </c:numCache>
            </c:numRef>
          </c:val>
          <c:extLst>
            <c:ext xmlns:c16="http://schemas.microsoft.com/office/drawing/2014/chart" uri="{C3380CC4-5D6E-409C-BE32-E72D297353CC}">
              <c16:uniqueId val="{00000004-6109-4E57-9076-B252CB9FE739}"/>
            </c:ext>
          </c:extLst>
        </c:ser>
        <c:ser>
          <c:idx val="5"/>
          <c:order val="5"/>
          <c:tx>
            <c:strRef>
              <c:f>Sheet11!$O$12</c:f>
              <c:strCache>
                <c:ptCount val="1"/>
                <c:pt idx="0">
                  <c:v>В т.ч. до 1 года</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Sheet11!$P$4:$U$6</c:f>
              <c:strCache>
                <c:ptCount val="6"/>
                <c:pt idx="0">
                  <c:v>ЦЗ Комрат</c:v>
                </c:pt>
                <c:pt idx="2">
                  <c:v>Район</c:v>
                </c:pt>
                <c:pt idx="4">
                  <c:v>Гагаузия</c:v>
                </c:pt>
                <c:pt idx="5">
                  <c:v>Республика</c:v>
                </c:pt>
              </c:strCache>
            </c:strRef>
          </c:cat>
          <c:val>
            <c:numRef>
              <c:f>Sheet11!$P$12:$U$12</c:f>
              <c:numCache>
                <c:formatCode>General</c:formatCode>
                <c:ptCount val="6"/>
                <c:pt idx="0">
                  <c:v>5.2</c:v>
                </c:pt>
                <c:pt idx="1">
                  <c:v>5.8</c:v>
                </c:pt>
                <c:pt idx="2">
                  <c:v>7.1</c:v>
                </c:pt>
                <c:pt idx="3">
                  <c:v>6.2</c:v>
                </c:pt>
                <c:pt idx="4">
                  <c:v>6.6</c:v>
                </c:pt>
                <c:pt idx="5">
                  <c:v>8.9</c:v>
                </c:pt>
              </c:numCache>
            </c:numRef>
          </c:val>
          <c:extLst>
            <c:ext xmlns:c16="http://schemas.microsoft.com/office/drawing/2014/chart" uri="{C3380CC4-5D6E-409C-BE32-E72D297353CC}">
              <c16:uniqueId val="{00000005-6109-4E57-9076-B252CB9FE739}"/>
            </c:ext>
          </c:extLst>
        </c:ser>
        <c:dLbls>
          <c:dLblPos val="outEnd"/>
          <c:showLegendKey val="0"/>
          <c:showVal val="1"/>
          <c:showCatName val="0"/>
          <c:showSerName val="0"/>
          <c:showPercent val="0"/>
          <c:showBubbleSize val="0"/>
        </c:dLbls>
        <c:gapWidth val="115"/>
        <c:overlap val="-20"/>
        <c:axId val="652022416"/>
        <c:axId val="652031272"/>
      </c:barChart>
      <c:catAx>
        <c:axId val="65202241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52031272"/>
        <c:crosses val="autoZero"/>
        <c:auto val="1"/>
        <c:lblAlgn val="ctr"/>
        <c:lblOffset val="100"/>
        <c:noMultiLvlLbl val="0"/>
      </c:catAx>
      <c:valAx>
        <c:axId val="6520312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52022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ru-RU"/>
              <a:t>Абс</a:t>
            </a:r>
            <a:endParaRPr lang="en-GB"/>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Sheet12!$S$4:$S$6</c:f>
              <c:strCache>
                <c:ptCount val="3"/>
                <c:pt idx="0">
                  <c:v>ЦЗ Комрат</c:v>
                </c:pt>
                <c:pt idx="1">
                  <c:v>Абс</c:v>
                </c:pt>
                <c:pt idx="2">
                  <c:v>2020</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Sheet12!$R$7:$R$10</c:f>
              <c:strCache>
                <c:ptCount val="4"/>
                <c:pt idx="0">
                  <c:v>Стац.</c:v>
                </c:pt>
                <c:pt idx="1">
                  <c:v>Дома</c:v>
                </c:pt>
                <c:pt idx="2">
                  <c:v>Др. ЛПУ</c:v>
                </c:pt>
                <c:pt idx="3">
                  <c:v>Др. место</c:v>
                </c:pt>
              </c:strCache>
            </c:strRef>
          </c:cat>
          <c:val>
            <c:numRef>
              <c:f>Sheet12!$S$7:$S$10</c:f>
              <c:numCache>
                <c:formatCode>General</c:formatCode>
                <c:ptCount val="4"/>
                <c:pt idx="0">
                  <c:v>91</c:v>
                </c:pt>
                <c:pt idx="1">
                  <c:v>236</c:v>
                </c:pt>
                <c:pt idx="2">
                  <c:v>33</c:v>
                </c:pt>
                <c:pt idx="3">
                  <c:v>24</c:v>
                </c:pt>
              </c:numCache>
            </c:numRef>
          </c:val>
          <c:extLst>
            <c:ext xmlns:c16="http://schemas.microsoft.com/office/drawing/2014/chart" uri="{C3380CC4-5D6E-409C-BE32-E72D297353CC}">
              <c16:uniqueId val="{00000000-E968-41D7-972F-3D7226B3D01B}"/>
            </c:ext>
          </c:extLst>
        </c:ser>
        <c:ser>
          <c:idx val="1"/>
          <c:order val="1"/>
          <c:tx>
            <c:strRef>
              <c:f>Sheet12!$T$4:$T$6</c:f>
              <c:strCache>
                <c:ptCount val="3"/>
                <c:pt idx="0">
                  <c:v>ЦЗ Комрат</c:v>
                </c:pt>
                <c:pt idx="1">
                  <c:v>Абс</c:v>
                </c:pt>
                <c:pt idx="2">
                  <c:v>2021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Sheet12!$R$7:$R$10</c:f>
              <c:strCache>
                <c:ptCount val="4"/>
                <c:pt idx="0">
                  <c:v>Стац.</c:v>
                </c:pt>
                <c:pt idx="1">
                  <c:v>Дома</c:v>
                </c:pt>
                <c:pt idx="2">
                  <c:v>Др. ЛПУ</c:v>
                </c:pt>
                <c:pt idx="3">
                  <c:v>Др. место</c:v>
                </c:pt>
              </c:strCache>
            </c:strRef>
          </c:cat>
          <c:val>
            <c:numRef>
              <c:f>Sheet12!$T$7:$T$10</c:f>
              <c:numCache>
                <c:formatCode>General</c:formatCode>
                <c:ptCount val="4"/>
                <c:pt idx="0">
                  <c:v>187</c:v>
                </c:pt>
                <c:pt idx="1">
                  <c:v>214</c:v>
                </c:pt>
                <c:pt idx="2">
                  <c:v>29</c:v>
                </c:pt>
                <c:pt idx="3">
                  <c:v>27</c:v>
                </c:pt>
              </c:numCache>
            </c:numRef>
          </c:val>
          <c:extLst>
            <c:ext xmlns:c16="http://schemas.microsoft.com/office/drawing/2014/chart" uri="{C3380CC4-5D6E-409C-BE32-E72D297353CC}">
              <c16:uniqueId val="{00000001-E968-41D7-972F-3D7226B3D01B}"/>
            </c:ext>
          </c:extLst>
        </c:ser>
        <c:ser>
          <c:idx val="2"/>
          <c:order val="2"/>
          <c:tx>
            <c:strRef>
              <c:f>Sheet12!$U$4:$U$6</c:f>
              <c:strCache>
                <c:ptCount val="3"/>
                <c:pt idx="0">
                  <c:v>Район</c:v>
                </c:pt>
                <c:pt idx="1">
                  <c:v>Абс</c:v>
                </c:pt>
                <c:pt idx="2">
                  <c:v>2020</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Sheet12!$R$7:$R$10</c:f>
              <c:strCache>
                <c:ptCount val="4"/>
                <c:pt idx="0">
                  <c:v>Стац.</c:v>
                </c:pt>
                <c:pt idx="1">
                  <c:v>Дома</c:v>
                </c:pt>
                <c:pt idx="2">
                  <c:v>Др. ЛПУ</c:v>
                </c:pt>
                <c:pt idx="3">
                  <c:v>Др. место</c:v>
                </c:pt>
              </c:strCache>
            </c:strRef>
          </c:cat>
          <c:val>
            <c:numRef>
              <c:f>Sheet12!$U$7:$U$10</c:f>
              <c:numCache>
                <c:formatCode>General</c:formatCode>
                <c:ptCount val="4"/>
                <c:pt idx="0">
                  <c:v>170</c:v>
                </c:pt>
                <c:pt idx="1">
                  <c:v>499</c:v>
                </c:pt>
                <c:pt idx="2">
                  <c:v>51</c:v>
                </c:pt>
                <c:pt idx="3">
                  <c:v>45</c:v>
                </c:pt>
              </c:numCache>
            </c:numRef>
          </c:val>
          <c:extLst>
            <c:ext xmlns:c16="http://schemas.microsoft.com/office/drawing/2014/chart" uri="{C3380CC4-5D6E-409C-BE32-E72D297353CC}">
              <c16:uniqueId val="{00000002-E968-41D7-972F-3D7226B3D01B}"/>
            </c:ext>
          </c:extLst>
        </c:ser>
        <c:ser>
          <c:idx val="3"/>
          <c:order val="3"/>
          <c:tx>
            <c:strRef>
              <c:f>Sheet12!$V$4:$V$6</c:f>
              <c:strCache>
                <c:ptCount val="3"/>
                <c:pt idx="0">
                  <c:v>Район</c:v>
                </c:pt>
                <c:pt idx="1">
                  <c:v>Абс</c:v>
                </c:pt>
                <c:pt idx="2">
                  <c:v>2021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Sheet12!$R$7:$R$10</c:f>
              <c:strCache>
                <c:ptCount val="4"/>
                <c:pt idx="0">
                  <c:v>Стац.</c:v>
                </c:pt>
                <c:pt idx="1">
                  <c:v>Дома</c:v>
                </c:pt>
                <c:pt idx="2">
                  <c:v>Др. ЛПУ</c:v>
                </c:pt>
                <c:pt idx="3">
                  <c:v>Др. место</c:v>
                </c:pt>
              </c:strCache>
            </c:strRef>
          </c:cat>
          <c:val>
            <c:numRef>
              <c:f>Sheet12!$V$7:$V$10</c:f>
              <c:numCache>
                <c:formatCode>General</c:formatCode>
                <c:ptCount val="4"/>
                <c:pt idx="0">
                  <c:v>322</c:v>
                </c:pt>
                <c:pt idx="1">
                  <c:v>495</c:v>
                </c:pt>
                <c:pt idx="2">
                  <c:v>44</c:v>
                </c:pt>
                <c:pt idx="3">
                  <c:v>49</c:v>
                </c:pt>
              </c:numCache>
            </c:numRef>
          </c:val>
          <c:extLst>
            <c:ext xmlns:c16="http://schemas.microsoft.com/office/drawing/2014/chart" uri="{C3380CC4-5D6E-409C-BE32-E72D297353CC}">
              <c16:uniqueId val="{00000003-E968-41D7-972F-3D7226B3D01B}"/>
            </c:ext>
          </c:extLst>
        </c:ser>
        <c:dLbls>
          <c:dLblPos val="outEnd"/>
          <c:showLegendKey val="0"/>
          <c:showVal val="1"/>
          <c:showCatName val="0"/>
          <c:showSerName val="0"/>
          <c:showPercent val="0"/>
          <c:showBubbleSize val="0"/>
        </c:dLbls>
        <c:gapWidth val="100"/>
        <c:overlap val="-24"/>
        <c:axId val="578425656"/>
        <c:axId val="578424344"/>
      </c:barChart>
      <c:catAx>
        <c:axId val="578425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78424344"/>
        <c:crosses val="autoZero"/>
        <c:auto val="1"/>
        <c:lblAlgn val="ctr"/>
        <c:lblOffset val="100"/>
        <c:noMultiLvlLbl val="0"/>
      </c:catAx>
      <c:valAx>
        <c:axId val="578424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78425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ru-RU"/>
              <a:t>Уд. Вес в %</a:t>
            </a:r>
            <a:endParaRPr lang="en-GB"/>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Sheet12!$Y$4:$Y$6</c:f>
              <c:strCache>
                <c:ptCount val="3"/>
                <c:pt idx="0">
                  <c:v>ЦЗ Комрат</c:v>
                </c:pt>
                <c:pt idx="2">
                  <c:v>2020</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Sheet12!$X$7:$X$10</c:f>
              <c:strCache>
                <c:ptCount val="4"/>
                <c:pt idx="0">
                  <c:v>Стац.</c:v>
                </c:pt>
                <c:pt idx="1">
                  <c:v>Дома</c:v>
                </c:pt>
                <c:pt idx="2">
                  <c:v>Др. ЛПУ</c:v>
                </c:pt>
                <c:pt idx="3">
                  <c:v>Др. место</c:v>
                </c:pt>
              </c:strCache>
            </c:strRef>
          </c:cat>
          <c:val>
            <c:numRef>
              <c:f>Sheet12!$Y$7:$Y$10</c:f>
              <c:numCache>
                <c:formatCode>General</c:formatCode>
                <c:ptCount val="4"/>
                <c:pt idx="0">
                  <c:v>24.3</c:v>
                </c:pt>
                <c:pt idx="1">
                  <c:v>60.4</c:v>
                </c:pt>
                <c:pt idx="2">
                  <c:v>8.8000000000000007</c:v>
                </c:pt>
                <c:pt idx="3">
                  <c:v>6.4</c:v>
                </c:pt>
              </c:numCache>
            </c:numRef>
          </c:val>
          <c:extLst>
            <c:ext xmlns:c16="http://schemas.microsoft.com/office/drawing/2014/chart" uri="{C3380CC4-5D6E-409C-BE32-E72D297353CC}">
              <c16:uniqueId val="{00000000-2848-4F05-B8C1-73CE141F6B57}"/>
            </c:ext>
          </c:extLst>
        </c:ser>
        <c:ser>
          <c:idx val="1"/>
          <c:order val="1"/>
          <c:tx>
            <c:strRef>
              <c:f>Sheet12!$Z$4:$Z$6</c:f>
              <c:strCache>
                <c:ptCount val="3"/>
                <c:pt idx="0">
                  <c:v>ЦЗ Комрат</c:v>
                </c:pt>
                <c:pt idx="2">
                  <c:v>2021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Sheet12!$X$7:$X$10</c:f>
              <c:strCache>
                <c:ptCount val="4"/>
                <c:pt idx="0">
                  <c:v>Стац.</c:v>
                </c:pt>
                <c:pt idx="1">
                  <c:v>Дома</c:v>
                </c:pt>
                <c:pt idx="2">
                  <c:v>Др. ЛПУ</c:v>
                </c:pt>
                <c:pt idx="3">
                  <c:v>Др. место</c:v>
                </c:pt>
              </c:strCache>
            </c:strRef>
          </c:cat>
          <c:val>
            <c:numRef>
              <c:f>Sheet12!$Z$7:$Z$10</c:f>
              <c:numCache>
                <c:formatCode>General</c:formatCode>
                <c:ptCount val="4"/>
                <c:pt idx="0">
                  <c:v>35.200000000000003</c:v>
                </c:pt>
                <c:pt idx="1">
                  <c:v>47.7</c:v>
                </c:pt>
                <c:pt idx="2">
                  <c:v>6.5</c:v>
                </c:pt>
                <c:pt idx="3">
                  <c:v>6</c:v>
                </c:pt>
              </c:numCache>
            </c:numRef>
          </c:val>
          <c:extLst>
            <c:ext xmlns:c16="http://schemas.microsoft.com/office/drawing/2014/chart" uri="{C3380CC4-5D6E-409C-BE32-E72D297353CC}">
              <c16:uniqueId val="{00000001-2848-4F05-B8C1-73CE141F6B57}"/>
            </c:ext>
          </c:extLst>
        </c:ser>
        <c:ser>
          <c:idx val="2"/>
          <c:order val="2"/>
          <c:tx>
            <c:strRef>
              <c:f>Sheet12!$AA$4:$AA$6</c:f>
              <c:strCache>
                <c:ptCount val="3"/>
                <c:pt idx="0">
                  <c:v>Район</c:v>
                </c:pt>
                <c:pt idx="2">
                  <c:v>2020</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Sheet12!$X$7:$X$10</c:f>
              <c:strCache>
                <c:ptCount val="4"/>
                <c:pt idx="0">
                  <c:v>Стац.</c:v>
                </c:pt>
                <c:pt idx="1">
                  <c:v>Дома</c:v>
                </c:pt>
                <c:pt idx="2">
                  <c:v>Др. ЛПУ</c:v>
                </c:pt>
                <c:pt idx="3">
                  <c:v>Др. место</c:v>
                </c:pt>
              </c:strCache>
            </c:strRef>
          </c:cat>
          <c:val>
            <c:numRef>
              <c:f>Sheet12!$AA$7:$AA$10</c:f>
              <c:numCache>
                <c:formatCode>General</c:formatCode>
                <c:ptCount val="4"/>
                <c:pt idx="0">
                  <c:v>22.2</c:v>
                </c:pt>
                <c:pt idx="1">
                  <c:v>65.2</c:v>
                </c:pt>
                <c:pt idx="2">
                  <c:v>6.6</c:v>
                </c:pt>
                <c:pt idx="3">
                  <c:v>5.8</c:v>
                </c:pt>
              </c:numCache>
            </c:numRef>
          </c:val>
          <c:extLst>
            <c:ext xmlns:c16="http://schemas.microsoft.com/office/drawing/2014/chart" uri="{C3380CC4-5D6E-409C-BE32-E72D297353CC}">
              <c16:uniqueId val="{00000002-2848-4F05-B8C1-73CE141F6B57}"/>
            </c:ext>
          </c:extLst>
        </c:ser>
        <c:ser>
          <c:idx val="3"/>
          <c:order val="3"/>
          <c:tx>
            <c:strRef>
              <c:f>Sheet12!$AB$4:$AB$6</c:f>
              <c:strCache>
                <c:ptCount val="3"/>
                <c:pt idx="0">
                  <c:v>Район</c:v>
                </c:pt>
                <c:pt idx="2">
                  <c:v>2021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Sheet12!$X$7:$X$10</c:f>
              <c:strCache>
                <c:ptCount val="4"/>
                <c:pt idx="0">
                  <c:v>Стац.</c:v>
                </c:pt>
                <c:pt idx="1">
                  <c:v>Дома</c:v>
                </c:pt>
                <c:pt idx="2">
                  <c:v>Др. ЛПУ</c:v>
                </c:pt>
                <c:pt idx="3">
                  <c:v>Др. место</c:v>
                </c:pt>
              </c:strCache>
            </c:strRef>
          </c:cat>
          <c:val>
            <c:numRef>
              <c:f>Sheet12!$AB$7:$AB$10</c:f>
              <c:numCache>
                <c:formatCode>General</c:formatCode>
                <c:ptCount val="4"/>
                <c:pt idx="0">
                  <c:v>35.200000000000003</c:v>
                </c:pt>
                <c:pt idx="1">
                  <c:v>54.3</c:v>
                </c:pt>
                <c:pt idx="2">
                  <c:v>4.8</c:v>
                </c:pt>
                <c:pt idx="3">
                  <c:v>5.3</c:v>
                </c:pt>
              </c:numCache>
            </c:numRef>
          </c:val>
          <c:extLst>
            <c:ext xmlns:c16="http://schemas.microsoft.com/office/drawing/2014/chart" uri="{C3380CC4-5D6E-409C-BE32-E72D297353CC}">
              <c16:uniqueId val="{00000003-2848-4F05-B8C1-73CE141F6B57}"/>
            </c:ext>
          </c:extLst>
        </c:ser>
        <c:dLbls>
          <c:dLblPos val="outEnd"/>
          <c:showLegendKey val="0"/>
          <c:showVal val="1"/>
          <c:showCatName val="0"/>
          <c:showSerName val="0"/>
          <c:showPercent val="0"/>
          <c:showBubbleSize val="0"/>
        </c:dLbls>
        <c:gapWidth val="100"/>
        <c:overlap val="-24"/>
        <c:axId val="505631696"/>
        <c:axId val="505635960"/>
      </c:barChart>
      <c:catAx>
        <c:axId val="50563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05635960"/>
        <c:crosses val="autoZero"/>
        <c:auto val="1"/>
        <c:lblAlgn val="ctr"/>
        <c:lblOffset val="100"/>
        <c:noMultiLvlLbl val="0"/>
      </c:catAx>
      <c:valAx>
        <c:axId val="505635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05631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ru-RU"/>
              <a:t>На 100 тыс. нас.</a:t>
            </a:r>
            <a:endParaRPr lang="en-GB"/>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Sheet12!$AF$4:$AF$6</c:f>
              <c:strCache>
                <c:ptCount val="3"/>
                <c:pt idx="0">
                  <c:v>ЦЗ Комрат</c:v>
                </c:pt>
                <c:pt idx="2">
                  <c:v>2020</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Sheet12!$AE$7:$AE$10</c:f>
              <c:strCache>
                <c:ptCount val="4"/>
                <c:pt idx="0">
                  <c:v>Стац.</c:v>
                </c:pt>
                <c:pt idx="1">
                  <c:v>Дома</c:v>
                </c:pt>
                <c:pt idx="2">
                  <c:v>Др. ЛПУ</c:v>
                </c:pt>
                <c:pt idx="3">
                  <c:v>Др. место</c:v>
                </c:pt>
              </c:strCache>
            </c:strRef>
          </c:cat>
          <c:val>
            <c:numRef>
              <c:f>Sheet12!$AF$7:$AF$10</c:f>
              <c:numCache>
                <c:formatCode>General</c:formatCode>
                <c:ptCount val="4"/>
                <c:pt idx="0">
                  <c:v>260.7</c:v>
                </c:pt>
                <c:pt idx="1">
                  <c:v>647.5</c:v>
                </c:pt>
                <c:pt idx="2">
                  <c:v>94.5</c:v>
                </c:pt>
                <c:pt idx="3">
                  <c:v>68.7</c:v>
                </c:pt>
              </c:numCache>
            </c:numRef>
          </c:val>
          <c:extLst>
            <c:ext xmlns:c16="http://schemas.microsoft.com/office/drawing/2014/chart" uri="{C3380CC4-5D6E-409C-BE32-E72D297353CC}">
              <c16:uniqueId val="{00000000-3D54-4097-9FBF-AC2B9F5670B4}"/>
            </c:ext>
          </c:extLst>
        </c:ser>
        <c:ser>
          <c:idx val="1"/>
          <c:order val="1"/>
          <c:tx>
            <c:strRef>
              <c:f>Sheet12!$AG$4:$AG$6</c:f>
              <c:strCache>
                <c:ptCount val="3"/>
                <c:pt idx="0">
                  <c:v>ЦЗ Комрат</c:v>
                </c:pt>
                <c:pt idx="2">
                  <c:v>2021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Sheet12!$AE$7:$AE$10</c:f>
              <c:strCache>
                <c:ptCount val="4"/>
                <c:pt idx="0">
                  <c:v>Стац.</c:v>
                </c:pt>
                <c:pt idx="1">
                  <c:v>Дома</c:v>
                </c:pt>
                <c:pt idx="2">
                  <c:v>Др. ЛПУ</c:v>
                </c:pt>
                <c:pt idx="3">
                  <c:v>Др. место</c:v>
                </c:pt>
              </c:strCache>
            </c:strRef>
          </c:cat>
          <c:val>
            <c:numRef>
              <c:f>Sheet12!$AG$7:$AG$10</c:f>
              <c:numCache>
                <c:formatCode>General</c:formatCode>
                <c:ptCount val="4"/>
                <c:pt idx="0">
                  <c:v>505.6</c:v>
                </c:pt>
                <c:pt idx="1">
                  <c:v>607.9</c:v>
                </c:pt>
                <c:pt idx="2">
                  <c:v>82.3</c:v>
                </c:pt>
                <c:pt idx="3">
                  <c:v>76.7</c:v>
                </c:pt>
              </c:numCache>
            </c:numRef>
          </c:val>
          <c:extLst>
            <c:ext xmlns:c16="http://schemas.microsoft.com/office/drawing/2014/chart" uri="{C3380CC4-5D6E-409C-BE32-E72D297353CC}">
              <c16:uniqueId val="{00000001-3D54-4097-9FBF-AC2B9F5670B4}"/>
            </c:ext>
          </c:extLst>
        </c:ser>
        <c:ser>
          <c:idx val="2"/>
          <c:order val="2"/>
          <c:tx>
            <c:strRef>
              <c:f>Sheet12!$AH$4:$AH$6</c:f>
              <c:strCache>
                <c:ptCount val="3"/>
                <c:pt idx="0">
                  <c:v>Район</c:v>
                </c:pt>
                <c:pt idx="2">
                  <c:v>2020</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Sheet12!$AE$7:$AE$10</c:f>
              <c:strCache>
                <c:ptCount val="4"/>
                <c:pt idx="0">
                  <c:v>Стац.</c:v>
                </c:pt>
                <c:pt idx="1">
                  <c:v>Дома</c:v>
                </c:pt>
                <c:pt idx="2">
                  <c:v>Др. ЛПУ</c:v>
                </c:pt>
                <c:pt idx="3">
                  <c:v>Др. место</c:v>
                </c:pt>
              </c:strCache>
            </c:strRef>
          </c:cat>
          <c:val>
            <c:numRef>
              <c:f>Sheet12!$AH$7:$AH$10</c:f>
              <c:numCache>
                <c:formatCode>General</c:formatCode>
                <c:ptCount val="4"/>
                <c:pt idx="0">
                  <c:v>245.3</c:v>
                </c:pt>
                <c:pt idx="1">
                  <c:v>720</c:v>
                </c:pt>
                <c:pt idx="2">
                  <c:v>73.5</c:v>
                </c:pt>
                <c:pt idx="3">
                  <c:v>64.900000000000006</c:v>
                </c:pt>
              </c:numCache>
            </c:numRef>
          </c:val>
          <c:extLst>
            <c:ext xmlns:c16="http://schemas.microsoft.com/office/drawing/2014/chart" uri="{C3380CC4-5D6E-409C-BE32-E72D297353CC}">
              <c16:uniqueId val="{00000002-3D54-4097-9FBF-AC2B9F5670B4}"/>
            </c:ext>
          </c:extLst>
        </c:ser>
        <c:ser>
          <c:idx val="3"/>
          <c:order val="3"/>
          <c:tx>
            <c:strRef>
              <c:f>Sheet12!$AI$4:$AI$6</c:f>
              <c:strCache>
                <c:ptCount val="3"/>
                <c:pt idx="0">
                  <c:v>Район</c:v>
                </c:pt>
                <c:pt idx="2">
                  <c:v>2021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Sheet12!$AE$7:$AE$10</c:f>
              <c:strCache>
                <c:ptCount val="4"/>
                <c:pt idx="0">
                  <c:v>Стац.</c:v>
                </c:pt>
                <c:pt idx="1">
                  <c:v>Дома</c:v>
                </c:pt>
                <c:pt idx="2">
                  <c:v>Др. ЛПУ</c:v>
                </c:pt>
                <c:pt idx="3">
                  <c:v>Др. место</c:v>
                </c:pt>
              </c:strCache>
            </c:strRef>
          </c:cat>
          <c:val>
            <c:numRef>
              <c:f>Sheet12!$AI$7:$AI$10</c:f>
              <c:numCache>
                <c:formatCode>General</c:formatCode>
                <c:ptCount val="4"/>
                <c:pt idx="0">
                  <c:v>462.6</c:v>
                </c:pt>
                <c:pt idx="1">
                  <c:v>711.2</c:v>
                </c:pt>
                <c:pt idx="2">
                  <c:v>63.2</c:v>
                </c:pt>
                <c:pt idx="3">
                  <c:v>70.400000000000006</c:v>
                </c:pt>
              </c:numCache>
            </c:numRef>
          </c:val>
          <c:extLst>
            <c:ext xmlns:c16="http://schemas.microsoft.com/office/drawing/2014/chart" uri="{C3380CC4-5D6E-409C-BE32-E72D297353CC}">
              <c16:uniqueId val="{00000003-3D54-4097-9FBF-AC2B9F5670B4}"/>
            </c:ext>
          </c:extLst>
        </c:ser>
        <c:dLbls>
          <c:dLblPos val="outEnd"/>
          <c:showLegendKey val="0"/>
          <c:showVal val="1"/>
          <c:showCatName val="0"/>
          <c:showSerName val="0"/>
          <c:showPercent val="0"/>
          <c:showBubbleSize val="0"/>
        </c:dLbls>
        <c:gapWidth val="100"/>
        <c:overlap val="-24"/>
        <c:axId val="677290272"/>
        <c:axId val="677287320"/>
      </c:barChart>
      <c:catAx>
        <c:axId val="6772902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77287320"/>
        <c:crosses val="autoZero"/>
        <c:auto val="1"/>
        <c:lblAlgn val="ctr"/>
        <c:lblOffset val="100"/>
        <c:noMultiLvlLbl val="0"/>
      </c:catAx>
      <c:valAx>
        <c:axId val="677287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77290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Sheet14!$C$3:$C$4</c:f>
              <c:strCache>
                <c:ptCount val="2"/>
                <c:pt idx="0">
                  <c:v>     Умерло</c:v>
                </c:pt>
                <c:pt idx="1">
                  <c:v>Всего:</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Sheet14!$B$5:$B$11</c:f>
              <c:strCache>
                <c:ptCount val="7"/>
                <c:pt idx="0">
                  <c:v>Комрат</c:v>
                </c:pt>
                <c:pt idx="1">
                  <c:v>Буджак</c:v>
                </c:pt>
                <c:pt idx="2">
                  <c:v>Ферапонтьевка</c:v>
                </c:pt>
                <c:pt idx="3">
                  <c:v>Конгазчик</c:v>
                </c:pt>
                <c:pt idx="4">
                  <c:v>Бешалма</c:v>
                </c:pt>
                <c:pt idx="5">
                  <c:v>ЦЗ Комрат</c:v>
                </c:pt>
                <c:pt idx="6">
                  <c:v>Район</c:v>
                </c:pt>
              </c:strCache>
            </c:strRef>
          </c:cat>
          <c:val>
            <c:numRef>
              <c:f>Sheet14!$C$5:$C$11</c:f>
              <c:numCache>
                <c:formatCode>General</c:formatCode>
                <c:ptCount val="7"/>
                <c:pt idx="0">
                  <c:v>328</c:v>
                </c:pt>
                <c:pt idx="1">
                  <c:v>24</c:v>
                </c:pt>
                <c:pt idx="2">
                  <c:v>27</c:v>
                </c:pt>
                <c:pt idx="3">
                  <c:v>17</c:v>
                </c:pt>
                <c:pt idx="4">
                  <c:v>49</c:v>
                </c:pt>
                <c:pt idx="5">
                  <c:v>445</c:v>
                </c:pt>
                <c:pt idx="6">
                  <c:v>890</c:v>
                </c:pt>
              </c:numCache>
            </c:numRef>
          </c:val>
          <c:extLst>
            <c:ext xmlns:c16="http://schemas.microsoft.com/office/drawing/2014/chart" uri="{C3380CC4-5D6E-409C-BE32-E72D297353CC}">
              <c16:uniqueId val="{00000000-4474-41C5-8015-F12E52C974E8}"/>
            </c:ext>
          </c:extLst>
        </c:ser>
        <c:ser>
          <c:idx val="1"/>
          <c:order val="1"/>
          <c:tx>
            <c:strRef>
              <c:f>Sheet14!$D$3:$D$4</c:f>
              <c:strCache>
                <c:ptCount val="2"/>
                <c:pt idx="0">
                  <c:v>     Умерло</c:v>
                </c:pt>
                <c:pt idx="1">
                  <c:v>из них взр.</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Sheet14!$B$5:$B$11</c:f>
              <c:strCache>
                <c:ptCount val="7"/>
                <c:pt idx="0">
                  <c:v>Комрат</c:v>
                </c:pt>
                <c:pt idx="1">
                  <c:v>Буджак</c:v>
                </c:pt>
                <c:pt idx="2">
                  <c:v>Ферапонтьевка</c:v>
                </c:pt>
                <c:pt idx="3">
                  <c:v>Конгазчик</c:v>
                </c:pt>
                <c:pt idx="4">
                  <c:v>Бешалма</c:v>
                </c:pt>
                <c:pt idx="5">
                  <c:v>ЦЗ Комрат</c:v>
                </c:pt>
                <c:pt idx="6">
                  <c:v>Район</c:v>
                </c:pt>
              </c:strCache>
            </c:strRef>
          </c:cat>
          <c:val>
            <c:numRef>
              <c:f>Sheet14!$D$5:$D$11</c:f>
              <c:numCache>
                <c:formatCode>General</c:formatCode>
                <c:ptCount val="7"/>
                <c:pt idx="0">
                  <c:v>328</c:v>
                </c:pt>
                <c:pt idx="1">
                  <c:v>24</c:v>
                </c:pt>
                <c:pt idx="2">
                  <c:v>27</c:v>
                </c:pt>
                <c:pt idx="3">
                  <c:v>17</c:v>
                </c:pt>
                <c:pt idx="4">
                  <c:v>49</c:v>
                </c:pt>
                <c:pt idx="5">
                  <c:v>445</c:v>
                </c:pt>
                <c:pt idx="6">
                  <c:v>890</c:v>
                </c:pt>
              </c:numCache>
            </c:numRef>
          </c:val>
          <c:extLst>
            <c:ext xmlns:c16="http://schemas.microsoft.com/office/drawing/2014/chart" uri="{C3380CC4-5D6E-409C-BE32-E72D297353CC}">
              <c16:uniqueId val="{00000001-4474-41C5-8015-F12E52C974E8}"/>
            </c:ext>
          </c:extLst>
        </c:ser>
        <c:ser>
          <c:idx val="2"/>
          <c:order val="2"/>
          <c:tx>
            <c:strRef>
              <c:f>Sheet14!$E$3:$E$4</c:f>
              <c:strCache>
                <c:ptCount val="2"/>
                <c:pt idx="0">
                  <c:v>       т/с. возраст.</c:v>
                </c:pt>
                <c:pt idx="1">
                  <c:v>Всего:</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Sheet14!$B$5:$B$11</c:f>
              <c:strCache>
                <c:ptCount val="7"/>
                <c:pt idx="0">
                  <c:v>Комрат</c:v>
                </c:pt>
                <c:pt idx="1">
                  <c:v>Буджак</c:v>
                </c:pt>
                <c:pt idx="2">
                  <c:v>Ферапонтьевка</c:v>
                </c:pt>
                <c:pt idx="3">
                  <c:v>Конгазчик</c:v>
                </c:pt>
                <c:pt idx="4">
                  <c:v>Бешалма</c:v>
                </c:pt>
                <c:pt idx="5">
                  <c:v>ЦЗ Комрат</c:v>
                </c:pt>
                <c:pt idx="6">
                  <c:v>Район</c:v>
                </c:pt>
              </c:strCache>
            </c:strRef>
          </c:cat>
          <c:val>
            <c:numRef>
              <c:f>Sheet14!$E$5:$E$11</c:f>
              <c:numCache>
                <c:formatCode>General</c:formatCode>
                <c:ptCount val="7"/>
                <c:pt idx="0">
                  <c:v>64</c:v>
                </c:pt>
                <c:pt idx="1">
                  <c:v>10</c:v>
                </c:pt>
                <c:pt idx="2">
                  <c:v>7</c:v>
                </c:pt>
                <c:pt idx="3">
                  <c:v>4</c:v>
                </c:pt>
                <c:pt idx="4">
                  <c:v>12</c:v>
                </c:pt>
                <c:pt idx="5">
                  <c:v>97</c:v>
                </c:pt>
                <c:pt idx="6">
                  <c:v>194</c:v>
                </c:pt>
              </c:numCache>
            </c:numRef>
          </c:val>
          <c:extLst>
            <c:ext xmlns:c16="http://schemas.microsoft.com/office/drawing/2014/chart" uri="{C3380CC4-5D6E-409C-BE32-E72D297353CC}">
              <c16:uniqueId val="{00000002-4474-41C5-8015-F12E52C974E8}"/>
            </c:ext>
          </c:extLst>
        </c:ser>
        <c:ser>
          <c:idx val="3"/>
          <c:order val="3"/>
          <c:tx>
            <c:strRef>
              <c:f>Sheet14!$F$3:$F$4</c:f>
              <c:strCache>
                <c:ptCount val="2"/>
                <c:pt idx="0">
                  <c:v>       т/с. возраст.</c:v>
                </c:pt>
                <c:pt idx="1">
                  <c:v>м </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Sheet14!$B$5:$B$11</c:f>
              <c:strCache>
                <c:ptCount val="7"/>
                <c:pt idx="0">
                  <c:v>Комрат</c:v>
                </c:pt>
                <c:pt idx="1">
                  <c:v>Буджак</c:v>
                </c:pt>
                <c:pt idx="2">
                  <c:v>Ферапонтьевка</c:v>
                </c:pt>
                <c:pt idx="3">
                  <c:v>Конгазчик</c:v>
                </c:pt>
                <c:pt idx="4">
                  <c:v>Бешалма</c:v>
                </c:pt>
                <c:pt idx="5">
                  <c:v>ЦЗ Комрат</c:v>
                </c:pt>
                <c:pt idx="6">
                  <c:v>Район</c:v>
                </c:pt>
              </c:strCache>
            </c:strRef>
          </c:cat>
          <c:val>
            <c:numRef>
              <c:f>Sheet14!$F$5:$F$11</c:f>
              <c:numCache>
                <c:formatCode>General</c:formatCode>
                <c:ptCount val="7"/>
                <c:pt idx="0">
                  <c:v>54</c:v>
                </c:pt>
                <c:pt idx="1">
                  <c:v>8</c:v>
                </c:pt>
                <c:pt idx="2">
                  <c:v>6</c:v>
                </c:pt>
                <c:pt idx="3">
                  <c:v>3</c:v>
                </c:pt>
                <c:pt idx="4">
                  <c:v>12</c:v>
                </c:pt>
                <c:pt idx="5">
                  <c:v>83</c:v>
                </c:pt>
                <c:pt idx="6">
                  <c:v>166</c:v>
                </c:pt>
              </c:numCache>
            </c:numRef>
          </c:val>
          <c:extLst>
            <c:ext xmlns:c16="http://schemas.microsoft.com/office/drawing/2014/chart" uri="{C3380CC4-5D6E-409C-BE32-E72D297353CC}">
              <c16:uniqueId val="{00000003-4474-41C5-8015-F12E52C974E8}"/>
            </c:ext>
          </c:extLst>
        </c:ser>
        <c:ser>
          <c:idx val="4"/>
          <c:order val="4"/>
          <c:tx>
            <c:strRef>
              <c:f>Sheet14!$G$3:$G$4</c:f>
              <c:strCache>
                <c:ptCount val="2"/>
                <c:pt idx="0">
                  <c:v>       т/с. возраст.</c:v>
                </c:pt>
                <c:pt idx="1">
                  <c:v>ж</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Sheet14!$B$5:$B$11</c:f>
              <c:strCache>
                <c:ptCount val="7"/>
                <c:pt idx="0">
                  <c:v>Комрат</c:v>
                </c:pt>
                <c:pt idx="1">
                  <c:v>Буджак</c:v>
                </c:pt>
                <c:pt idx="2">
                  <c:v>Ферапонтьевка</c:v>
                </c:pt>
                <c:pt idx="3">
                  <c:v>Конгазчик</c:v>
                </c:pt>
                <c:pt idx="4">
                  <c:v>Бешалма</c:v>
                </c:pt>
                <c:pt idx="5">
                  <c:v>ЦЗ Комрат</c:v>
                </c:pt>
                <c:pt idx="6">
                  <c:v>Район</c:v>
                </c:pt>
              </c:strCache>
            </c:strRef>
          </c:cat>
          <c:val>
            <c:numRef>
              <c:f>Sheet14!$G$5:$G$11</c:f>
              <c:numCache>
                <c:formatCode>General</c:formatCode>
                <c:ptCount val="7"/>
                <c:pt idx="0">
                  <c:v>10</c:v>
                </c:pt>
                <c:pt idx="1">
                  <c:v>2</c:v>
                </c:pt>
                <c:pt idx="2">
                  <c:v>1</c:v>
                </c:pt>
                <c:pt idx="3">
                  <c:v>1</c:v>
                </c:pt>
                <c:pt idx="5">
                  <c:v>14</c:v>
                </c:pt>
                <c:pt idx="6">
                  <c:v>28</c:v>
                </c:pt>
              </c:numCache>
            </c:numRef>
          </c:val>
          <c:extLst>
            <c:ext xmlns:c16="http://schemas.microsoft.com/office/drawing/2014/chart" uri="{C3380CC4-5D6E-409C-BE32-E72D297353CC}">
              <c16:uniqueId val="{00000004-4474-41C5-8015-F12E52C974E8}"/>
            </c:ext>
          </c:extLst>
        </c:ser>
        <c:ser>
          <c:idx val="5"/>
          <c:order val="5"/>
          <c:tx>
            <c:strRef>
              <c:f>Sheet14!$H$3:$H$4</c:f>
              <c:strCache>
                <c:ptCount val="2"/>
                <c:pt idx="0">
                  <c:v>не т/с</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Sheet14!$B$5:$B$11</c:f>
              <c:strCache>
                <c:ptCount val="7"/>
                <c:pt idx="0">
                  <c:v>Комрат</c:v>
                </c:pt>
                <c:pt idx="1">
                  <c:v>Буджак</c:v>
                </c:pt>
                <c:pt idx="2">
                  <c:v>Ферапонтьевка</c:v>
                </c:pt>
                <c:pt idx="3">
                  <c:v>Конгазчик</c:v>
                </c:pt>
                <c:pt idx="4">
                  <c:v>Бешалма</c:v>
                </c:pt>
                <c:pt idx="5">
                  <c:v>ЦЗ Комрат</c:v>
                </c:pt>
                <c:pt idx="6">
                  <c:v>Район</c:v>
                </c:pt>
              </c:strCache>
            </c:strRef>
          </c:cat>
          <c:val>
            <c:numRef>
              <c:f>Sheet14!$H$5:$H$11</c:f>
              <c:numCache>
                <c:formatCode>General</c:formatCode>
                <c:ptCount val="7"/>
                <c:pt idx="0">
                  <c:v>264</c:v>
                </c:pt>
                <c:pt idx="1">
                  <c:v>14</c:v>
                </c:pt>
                <c:pt idx="2">
                  <c:v>20</c:v>
                </c:pt>
                <c:pt idx="3">
                  <c:v>13</c:v>
                </c:pt>
                <c:pt idx="4">
                  <c:v>37</c:v>
                </c:pt>
                <c:pt idx="5">
                  <c:v>348</c:v>
                </c:pt>
                <c:pt idx="6">
                  <c:v>696</c:v>
                </c:pt>
              </c:numCache>
            </c:numRef>
          </c:val>
          <c:extLst>
            <c:ext xmlns:c16="http://schemas.microsoft.com/office/drawing/2014/chart" uri="{C3380CC4-5D6E-409C-BE32-E72D297353CC}">
              <c16:uniqueId val="{00000005-4474-41C5-8015-F12E52C974E8}"/>
            </c:ext>
          </c:extLst>
        </c:ser>
        <c:dLbls>
          <c:dLblPos val="outEnd"/>
          <c:showLegendKey val="0"/>
          <c:showVal val="1"/>
          <c:showCatName val="0"/>
          <c:showSerName val="0"/>
          <c:showPercent val="0"/>
          <c:showBubbleSize val="0"/>
        </c:dLbls>
        <c:gapWidth val="100"/>
        <c:overlap val="-24"/>
        <c:axId val="643870416"/>
        <c:axId val="643861560"/>
      </c:barChart>
      <c:catAx>
        <c:axId val="643870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43861560"/>
        <c:crosses val="autoZero"/>
        <c:auto val="1"/>
        <c:lblAlgn val="ctr"/>
        <c:lblOffset val="100"/>
        <c:noMultiLvlLbl val="0"/>
      </c:catAx>
      <c:valAx>
        <c:axId val="643861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43870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ru-RU" dirty="0"/>
              <a:t>Абс</a:t>
            </a:r>
            <a:endParaRPr lang="en-US"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Sheet3!$N$6</c:f>
              <c:strCache>
                <c:ptCount val="1"/>
                <c:pt idx="0">
                  <c:v>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Sheet3!$O$3:$S$5</c:f>
              <c:multiLvlStrCache>
                <c:ptCount val="5"/>
                <c:lvl>
                  <c:pt idx="2">
                    <c:v>3-х мес.</c:v>
                  </c:pt>
                  <c:pt idx="3">
                    <c:v>6-ти мес.</c:v>
                  </c:pt>
                  <c:pt idx="4">
                    <c:v>1 года</c:v>
                  </c:pt>
                </c:lvl>
                <c:lvl>
                  <c:pt idx="2">
                    <c:v>до</c:v>
                  </c:pt>
                  <c:pt idx="3">
                    <c:v>до</c:v>
                  </c:pt>
                  <c:pt idx="4">
                    <c:v>до</c:v>
                  </c:pt>
                </c:lvl>
                <c:lvl>
                  <c:pt idx="0">
                    <c:v>Исполн. 1 год</c:v>
                  </c:pt>
                  <c:pt idx="1">
                    <c:v>Наблюдались по стандартам</c:v>
                  </c:pt>
                  <c:pt idx="2">
                    <c:v>Кормились грудью</c:v>
                  </c:pt>
                </c:lvl>
              </c:multiLvlStrCache>
            </c:multiLvlStrRef>
          </c:cat>
          <c:val>
            <c:numRef>
              <c:f>Sheet3!$O$6:$S$6</c:f>
              <c:numCache>
                <c:formatCode>General</c:formatCode>
                <c:ptCount val="5"/>
                <c:pt idx="0">
                  <c:v>397</c:v>
                </c:pt>
                <c:pt idx="1">
                  <c:v>397</c:v>
                </c:pt>
                <c:pt idx="2">
                  <c:v>338</c:v>
                </c:pt>
                <c:pt idx="3">
                  <c:v>251</c:v>
                </c:pt>
                <c:pt idx="4">
                  <c:v>197</c:v>
                </c:pt>
              </c:numCache>
            </c:numRef>
          </c:val>
          <c:extLst>
            <c:ext xmlns:c16="http://schemas.microsoft.com/office/drawing/2014/chart" uri="{C3380CC4-5D6E-409C-BE32-E72D297353CC}">
              <c16:uniqueId val="{00000000-B7C1-45B5-9489-26B43EF8A040}"/>
            </c:ext>
          </c:extLst>
        </c:ser>
        <c:ser>
          <c:idx val="1"/>
          <c:order val="1"/>
          <c:tx>
            <c:strRef>
              <c:f>Sheet3!$N$7</c:f>
              <c:strCache>
                <c:ptCount val="1"/>
                <c:pt idx="0">
                  <c:v>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Sheet3!$O$3:$S$5</c:f>
              <c:multiLvlStrCache>
                <c:ptCount val="5"/>
                <c:lvl>
                  <c:pt idx="2">
                    <c:v>3-х мес.</c:v>
                  </c:pt>
                  <c:pt idx="3">
                    <c:v>6-ти мес.</c:v>
                  </c:pt>
                  <c:pt idx="4">
                    <c:v>1 года</c:v>
                  </c:pt>
                </c:lvl>
                <c:lvl>
                  <c:pt idx="2">
                    <c:v>до</c:v>
                  </c:pt>
                  <c:pt idx="3">
                    <c:v>до</c:v>
                  </c:pt>
                  <c:pt idx="4">
                    <c:v>до</c:v>
                  </c:pt>
                </c:lvl>
                <c:lvl>
                  <c:pt idx="0">
                    <c:v>Исполн. 1 год</c:v>
                  </c:pt>
                  <c:pt idx="1">
                    <c:v>Наблюдались по стандартам</c:v>
                  </c:pt>
                  <c:pt idx="2">
                    <c:v>Кормились грудью</c:v>
                  </c:pt>
                </c:lvl>
              </c:multiLvlStrCache>
            </c:multiLvlStrRef>
          </c:cat>
          <c:val>
            <c:numRef>
              <c:f>Sheet3!$O$7:$S$7</c:f>
              <c:numCache>
                <c:formatCode>General</c:formatCode>
                <c:ptCount val="5"/>
                <c:pt idx="0">
                  <c:v>425</c:v>
                </c:pt>
                <c:pt idx="1">
                  <c:v>140</c:v>
                </c:pt>
                <c:pt idx="2">
                  <c:v>352</c:v>
                </c:pt>
                <c:pt idx="3">
                  <c:v>298</c:v>
                </c:pt>
                <c:pt idx="4">
                  <c:v>273</c:v>
                </c:pt>
              </c:numCache>
            </c:numRef>
          </c:val>
          <c:extLst>
            <c:ext xmlns:c16="http://schemas.microsoft.com/office/drawing/2014/chart" uri="{C3380CC4-5D6E-409C-BE32-E72D297353CC}">
              <c16:uniqueId val="{00000001-B7C1-45B5-9489-26B43EF8A040}"/>
            </c:ext>
          </c:extLst>
        </c:ser>
        <c:ser>
          <c:idx val="2"/>
          <c:order val="2"/>
          <c:tx>
            <c:strRef>
              <c:f>Sheet3!$N$8</c:f>
              <c:strCache>
                <c:ptCount val="1"/>
                <c:pt idx="0">
                  <c:v>2021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Sheet3!$O$3:$S$5</c:f>
              <c:multiLvlStrCache>
                <c:ptCount val="5"/>
                <c:lvl>
                  <c:pt idx="2">
                    <c:v>3-х мес.</c:v>
                  </c:pt>
                  <c:pt idx="3">
                    <c:v>6-ти мес.</c:v>
                  </c:pt>
                  <c:pt idx="4">
                    <c:v>1 года</c:v>
                  </c:pt>
                </c:lvl>
                <c:lvl>
                  <c:pt idx="2">
                    <c:v>до</c:v>
                  </c:pt>
                  <c:pt idx="3">
                    <c:v>до</c:v>
                  </c:pt>
                  <c:pt idx="4">
                    <c:v>до</c:v>
                  </c:pt>
                </c:lvl>
                <c:lvl>
                  <c:pt idx="0">
                    <c:v>Исполн. 1 год</c:v>
                  </c:pt>
                  <c:pt idx="1">
                    <c:v>Наблюдались по стандартам</c:v>
                  </c:pt>
                  <c:pt idx="2">
                    <c:v>Кормились грудью</c:v>
                  </c:pt>
                </c:lvl>
              </c:multiLvlStrCache>
            </c:multiLvlStrRef>
          </c:cat>
          <c:val>
            <c:numRef>
              <c:f>Sheet3!$O$8:$S$8</c:f>
              <c:numCache>
                <c:formatCode>General</c:formatCode>
                <c:ptCount val="5"/>
                <c:pt idx="0">
                  <c:v>366</c:v>
                </c:pt>
                <c:pt idx="1">
                  <c:v>219</c:v>
                </c:pt>
                <c:pt idx="2">
                  <c:v>312</c:v>
                </c:pt>
                <c:pt idx="3">
                  <c:v>197</c:v>
                </c:pt>
                <c:pt idx="4">
                  <c:v>147</c:v>
                </c:pt>
              </c:numCache>
            </c:numRef>
          </c:val>
          <c:extLst>
            <c:ext xmlns:c16="http://schemas.microsoft.com/office/drawing/2014/chart" uri="{C3380CC4-5D6E-409C-BE32-E72D297353CC}">
              <c16:uniqueId val="{00000002-B7C1-45B5-9489-26B43EF8A040}"/>
            </c:ext>
          </c:extLst>
        </c:ser>
        <c:dLbls>
          <c:dLblPos val="outEnd"/>
          <c:showLegendKey val="0"/>
          <c:showVal val="1"/>
          <c:showCatName val="0"/>
          <c:showSerName val="0"/>
          <c:showPercent val="0"/>
          <c:showBubbleSize val="0"/>
        </c:dLbls>
        <c:gapWidth val="100"/>
        <c:overlap val="-24"/>
        <c:axId val="283160896"/>
        <c:axId val="311986440"/>
      </c:barChart>
      <c:catAx>
        <c:axId val="283160896"/>
        <c:scaling>
          <c:orientation val="minMax"/>
        </c:scaling>
        <c:delete val="0"/>
        <c:axPos val="b"/>
        <c:numFmt formatCode="General" sourceLinked="1"/>
        <c:majorTickMark val="none"/>
        <c:minorTickMark val="none"/>
        <c:tickLblPos val="high"/>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11986440"/>
        <c:crosses val="autoZero"/>
        <c:auto val="1"/>
        <c:lblAlgn val="ctr"/>
        <c:lblOffset val="100"/>
        <c:noMultiLvlLbl val="0"/>
      </c:catAx>
      <c:valAx>
        <c:axId val="311986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83160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Sheet3!$U$6</c:f>
              <c:strCache>
                <c:ptCount val="1"/>
                <c:pt idx="0">
                  <c:v>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Sheet3!$V$3:$Z$5</c:f>
              <c:multiLvlStrCache>
                <c:ptCount val="5"/>
                <c:lvl>
                  <c:pt idx="2">
                    <c:v>3-х мес.</c:v>
                  </c:pt>
                  <c:pt idx="3">
                    <c:v>6-ти мес.</c:v>
                  </c:pt>
                  <c:pt idx="4">
                    <c:v>1 года</c:v>
                  </c:pt>
                </c:lvl>
                <c:lvl>
                  <c:pt idx="2">
                    <c:v>до</c:v>
                  </c:pt>
                  <c:pt idx="3">
                    <c:v>до</c:v>
                  </c:pt>
                  <c:pt idx="4">
                    <c:v>до</c:v>
                  </c:pt>
                </c:lvl>
                <c:lvl>
                  <c:pt idx="0">
                    <c:v>Проф. осмотр</c:v>
                  </c:pt>
                  <c:pt idx="1">
                    <c:v>Наблюдались по стандартам</c:v>
                  </c:pt>
                  <c:pt idx="2">
                    <c:v>Кормились грудью</c:v>
                  </c:pt>
                </c:lvl>
              </c:multiLvlStrCache>
            </c:multiLvlStrRef>
          </c:cat>
          <c:val>
            <c:numRef>
              <c:f>Sheet3!$V$6:$Z$6</c:f>
              <c:numCache>
                <c:formatCode>General</c:formatCode>
                <c:ptCount val="5"/>
                <c:pt idx="0">
                  <c:v>97.5</c:v>
                </c:pt>
                <c:pt idx="1">
                  <c:v>100</c:v>
                </c:pt>
                <c:pt idx="2">
                  <c:v>85.1</c:v>
                </c:pt>
                <c:pt idx="3">
                  <c:v>63.1</c:v>
                </c:pt>
                <c:pt idx="4">
                  <c:v>49.6</c:v>
                </c:pt>
              </c:numCache>
            </c:numRef>
          </c:val>
          <c:extLst>
            <c:ext xmlns:c16="http://schemas.microsoft.com/office/drawing/2014/chart" uri="{C3380CC4-5D6E-409C-BE32-E72D297353CC}">
              <c16:uniqueId val="{00000000-72E4-4683-80F6-9F0FC88DA05D}"/>
            </c:ext>
          </c:extLst>
        </c:ser>
        <c:ser>
          <c:idx val="1"/>
          <c:order val="1"/>
          <c:tx>
            <c:strRef>
              <c:f>Sheet3!$U$7</c:f>
              <c:strCache>
                <c:ptCount val="1"/>
                <c:pt idx="0">
                  <c:v>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Sheet3!$V$3:$Z$5</c:f>
              <c:multiLvlStrCache>
                <c:ptCount val="5"/>
                <c:lvl>
                  <c:pt idx="2">
                    <c:v>3-х мес.</c:v>
                  </c:pt>
                  <c:pt idx="3">
                    <c:v>6-ти мес.</c:v>
                  </c:pt>
                  <c:pt idx="4">
                    <c:v>1 года</c:v>
                  </c:pt>
                </c:lvl>
                <c:lvl>
                  <c:pt idx="2">
                    <c:v>до</c:v>
                  </c:pt>
                  <c:pt idx="3">
                    <c:v>до</c:v>
                  </c:pt>
                  <c:pt idx="4">
                    <c:v>до</c:v>
                  </c:pt>
                </c:lvl>
                <c:lvl>
                  <c:pt idx="0">
                    <c:v>Проф. осмотр</c:v>
                  </c:pt>
                  <c:pt idx="1">
                    <c:v>Наблюдались по стандартам</c:v>
                  </c:pt>
                  <c:pt idx="2">
                    <c:v>Кормились грудью</c:v>
                  </c:pt>
                </c:lvl>
              </c:multiLvlStrCache>
            </c:multiLvlStrRef>
          </c:cat>
          <c:val>
            <c:numRef>
              <c:f>Sheet3!$V$7:$Z$7</c:f>
              <c:numCache>
                <c:formatCode>General</c:formatCode>
                <c:ptCount val="5"/>
                <c:pt idx="0">
                  <c:v>35.799999999999997</c:v>
                </c:pt>
                <c:pt idx="1">
                  <c:v>33.700000000000003</c:v>
                </c:pt>
                <c:pt idx="2">
                  <c:v>82.8</c:v>
                </c:pt>
                <c:pt idx="3">
                  <c:v>70.099999999999994</c:v>
                </c:pt>
                <c:pt idx="4">
                  <c:v>64</c:v>
                </c:pt>
              </c:numCache>
            </c:numRef>
          </c:val>
          <c:extLst>
            <c:ext xmlns:c16="http://schemas.microsoft.com/office/drawing/2014/chart" uri="{C3380CC4-5D6E-409C-BE32-E72D297353CC}">
              <c16:uniqueId val="{00000001-72E4-4683-80F6-9F0FC88DA05D}"/>
            </c:ext>
          </c:extLst>
        </c:ser>
        <c:ser>
          <c:idx val="2"/>
          <c:order val="2"/>
          <c:tx>
            <c:strRef>
              <c:f>Sheet3!$U$8</c:f>
              <c:strCache>
                <c:ptCount val="1"/>
                <c:pt idx="0">
                  <c:v>2021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Sheet3!$V$3:$Z$5</c:f>
              <c:multiLvlStrCache>
                <c:ptCount val="5"/>
                <c:lvl>
                  <c:pt idx="2">
                    <c:v>3-х мес.</c:v>
                  </c:pt>
                  <c:pt idx="3">
                    <c:v>6-ти мес.</c:v>
                  </c:pt>
                  <c:pt idx="4">
                    <c:v>1 года</c:v>
                  </c:pt>
                </c:lvl>
                <c:lvl>
                  <c:pt idx="2">
                    <c:v>до</c:v>
                  </c:pt>
                  <c:pt idx="3">
                    <c:v>до</c:v>
                  </c:pt>
                  <c:pt idx="4">
                    <c:v>до</c:v>
                  </c:pt>
                </c:lvl>
                <c:lvl>
                  <c:pt idx="0">
                    <c:v>Проф. осмотр</c:v>
                  </c:pt>
                  <c:pt idx="1">
                    <c:v>Наблюдались по стандартам</c:v>
                  </c:pt>
                  <c:pt idx="2">
                    <c:v>Кормились грудью</c:v>
                  </c:pt>
                </c:lvl>
              </c:multiLvlStrCache>
            </c:multiLvlStrRef>
          </c:cat>
          <c:val>
            <c:numRef>
              <c:f>Sheet3!$V$8:$Z$8</c:f>
              <c:numCache>
                <c:formatCode>General</c:formatCode>
                <c:ptCount val="5"/>
                <c:pt idx="0">
                  <c:v>67</c:v>
                </c:pt>
                <c:pt idx="1">
                  <c:v>59.8</c:v>
                </c:pt>
                <c:pt idx="2">
                  <c:v>85.2</c:v>
                </c:pt>
                <c:pt idx="3">
                  <c:v>53.8</c:v>
                </c:pt>
                <c:pt idx="4">
                  <c:v>40.1</c:v>
                </c:pt>
              </c:numCache>
            </c:numRef>
          </c:val>
          <c:extLst>
            <c:ext xmlns:c16="http://schemas.microsoft.com/office/drawing/2014/chart" uri="{C3380CC4-5D6E-409C-BE32-E72D297353CC}">
              <c16:uniqueId val="{00000002-72E4-4683-80F6-9F0FC88DA05D}"/>
            </c:ext>
          </c:extLst>
        </c:ser>
        <c:dLbls>
          <c:dLblPos val="outEnd"/>
          <c:showLegendKey val="0"/>
          <c:showVal val="1"/>
          <c:showCatName val="0"/>
          <c:showSerName val="0"/>
          <c:showPercent val="0"/>
          <c:showBubbleSize val="0"/>
        </c:dLbls>
        <c:gapWidth val="100"/>
        <c:overlap val="-24"/>
        <c:axId val="310996536"/>
        <c:axId val="310994240"/>
      </c:barChart>
      <c:catAx>
        <c:axId val="310996536"/>
        <c:scaling>
          <c:orientation val="minMax"/>
        </c:scaling>
        <c:delete val="0"/>
        <c:axPos val="b"/>
        <c:numFmt formatCode="General" sourceLinked="1"/>
        <c:majorTickMark val="none"/>
        <c:minorTickMark val="none"/>
        <c:tickLblPos val="high"/>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10994240"/>
        <c:crosses val="autoZero"/>
        <c:auto val="1"/>
        <c:lblAlgn val="ctr"/>
        <c:lblOffset val="100"/>
        <c:noMultiLvlLbl val="0"/>
      </c:catAx>
      <c:valAx>
        <c:axId val="310994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10996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Sheet2!$J$3</c:f>
              <c:strCache>
                <c:ptCount val="1"/>
                <c:pt idx="0">
                  <c:v>Всего штатных единиц</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Sheet2!$K$1:$M$2</c:f>
              <c:multiLvlStrCache>
                <c:ptCount val="3"/>
                <c:lvl>
                  <c:pt idx="0">
                    <c:v>2019</c:v>
                  </c:pt>
                  <c:pt idx="1">
                    <c:v>2020</c:v>
                  </c:pt>
                  <c:pt idx="2">
                    <c:v>2021</c:v>
                  </c:pt>
                </c:lvl>
                <c:lvl>
                  <c:pt idx="0">
                    <c:v>Штатных единиц</c:v>
                  </c:pt>
                </c:lvl>
              </c:multiLvlStrCache>
            </c:multiLvlStrRef>
          </c:cat>
          <c:val>
            <c:numRef>
              <c:f>Sheet2!$K$3:$M$3</c:f>
              <c:numCache>
                <c:formatCode>General</c:formatCode>
                <c:ptCount val="3"/>
                <c:pt idx="0">
                  <c:v>153</c:v>
                </c:pt>
                <c:pt idx="1">
                  <c:v>149.5</c:v>
                </c:pt>
                <c:pt idx="2">
                  <c:v>146.25</c:v>
                </c:pt>
              </c:numCache>
            </c:numRef>
          </c:val>
          <c:extLst>
            <c:ext xmlns:c16="http://schemas.microsoft.com/office/drawing/2014/chart" uri="{C3380CC4-5D6E-409C-BE32-E72D297353CC}">
              <c16:uniqueId val="{00000000-E810-4BB4-ADA7-71A35878C06B}"/>
            </c:ext>
          </c:extLst>
        </c:ser>
        <c:ser>
          <c:idx val="1"/>
          <c:order val="1"/>
          <c:tx>
            <c:strRef>
              <c:f>Sheet2!$J$4</c:f>
              <c:strCache>
                <c:ptCount val="1"/>
                <c:pt idx="0">
                  <c:v>В т.ч. : врачи</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Sheet2!$K$1:$M$2</c:f>
              <c:multiLvlStrCache>
                <c:ptCount val="3"/>
                <c:lvl>
                  <c:pt idx="0">
                    <c:v>2019</c:v>
                  </c:pt>
                  <c:pt idx="1">
                    <c:v>2020</c:v>
                  </c:pt>
                  <c:pt idx="2">
                    <c:v>2021</c:v>
                  </c:pt>
                </c:lvl>
                <c:lvl>
                  <c:pt idx="0">
                    <c:v>Штатных единиц</c:v>
                  </c:pt>
                </c:lvl>
              </c:multiLvlStrCache>
            </c:multiLvlStrRef>
          </c:cat>
          <c:val>
            <c:numRef>
              <c:f>Sheet2!$K$4:$M$4</c:f>
              <c:numCache>
                <c:formatCode>General</c:formatCode>
                <c:ptCount val="3"/>
                <c:pt idx="0">
                  <c:v>40.75</c:v>
                </c:pt>
                <c:pt idx="1">
                  <c:v>42.5</c:v>
                </c:pt>
                <c:pt idx="2">
                  <c:v>41.75</c:v>
                </c:pt>
              </c:numCache>
            </c:numRef>
          </c:val>
          <c:extLst>
            <c:ext xmlns:c16="http://schemas.microsoft.com/office/drawing/2014/chart" uri="{C3380CC4-5D6E-409C-BE32-E72D297353CC}">
              <c16:uniqueId val="{00000001-E810-4BB4-ADA7-71A35878C06B}"/>
            </c:ext>
          </c:extLst>
        </c:ser>
        <c:ser>
          <c:idx val="2"/>
          <c:order val="2"/>
          <c:tx>
            <c:strRef>
              <c:f>Sheet2!$J$5</c:f>
              <c:strCache>
                <c:ptCount val="1"/>
                <c:pt idx="0">
                  <c:v>В т.ч. семейные врачи</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Sheet2!$K$1:$M$2</c:f>
              <c:multiLvlStrCache>
                <c:ptCount val="3"/>
                <c:lvl>
                  <c:pt idx="0">
                    <c:v>2019</c:v>
                  </c:pt>
                  <c:pt idx="1">
                    <c:v>2020</c:v>
                  </c:pt>
                  <c:pt idx="2">
                    <c:v>2021</c:v>
                  </c:pt>
                </c:lvl>
                <c:lvl>
                  <c:pt idx="0">
                    <c:v>Штатных единиц</c:v>
                  </c:pt>
                </c:lvl>
              </c:multiLvlStrCache>
            </c:multiLvlStrRef>
          </c:cat>
          <c:val>
            <c:numRef>
              <c:f>Sheet2!$K$5:$M$5</c:f>
              <c:numCache>
                <c:formatCode>General</c:formatCode>
                <c:ptCount val="3"/>
                <c:pt idx="0">
                  <c:v>23.5</c:v>
                </c:pt>
                <c:pt idx="1">
                  <c:v>23.5</c:v>
                </c:pt>
                <c:pt idx="2">
                  <c:v>23.75</c:v>
                </c:pt>
              </c:numCache>
            </c:numRef>
          </c:val>
          <c:extLst>
            <c:ext xmlns:c16="http://schemas.microsoft.com/office/drawing/2014/chart" uri="{C3380CC4-5D6E-409C-BE32-E72D297353CC}">
              <c16:uniqueId val="{00000002-E810-4BB4-ADA7-71A35878C06B}"/>
            </c:ext>
          </c:extLst>
        </c:ser>
        <c:ser>
          <c:idx val="3"/>
          <c:order val="3"/>
          <c:tx>
            <c:strRef>
              <c:f>Sheet2!$J$6</c:f>
              <c:strCache>
                <c:ptCount val="1"/>
                <c:pt idx="0">
                  <c:v>Средний м/персонал,</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Sheet2!$K$1:$M$2</c:f>
              <c:multiLvlStrCache>
                <c:ptCount val="3"/>
                <c:lvl>
                  <c:pt idx="0">
                    <c:v>2019</c:v>
                  </c:pt>
                  <c:pt idx="1">
                    <c:v>2020</c:v>
                  </c:pt>
                  <c:pt idx="2">
                    <c:v>2021</c:v>
                  </c:pt>
                </c:lvl>
                <c:lvl>
                  <c:pt idx="0">
                    <c:v>Штатных единиц</c:v>
                  </c:pt>
                </c:lvl>
              </c:multiLvlStrCache>
            </c:multiLvlStrRef>
          </c:cat>
          <c:val>
            <c:numRef>
              <c:f>Sheet2!$K$6:$M$6</c:f>
              <c:numCache>
                <c:formatCode>General</c:formatCode>
                <c:ptCount val="3"/>
                <c:pt idx="0">
                  <c:v>73.5</c:v>
                </c:pt>
                <c:pt idx="1">
                  <c:v>72.75</c:v>
                </c:pt>
                <c:pt idx="2">
                  <c:v>71.25</c:v>
                </c:pt>
              </c:numCache>
            </c:numRef>
          </c:val>
          <c:extLst>
            <c:ext xmlns:c16="http://schemas.microsoft.com/office/drawing/2014/chart" uri="{C3380CC4-5D6E-409C-BE32-E72D297353CC}">
              <c16:uniqueId val="{00000003-E810-4BB4-ADA7-71A35878C06B}"/>
            </c:ext>
          </c:extLst>
        </c:ser>
        <c:ser>
          <c:idx val="4"/>
          <c:order val="4"/>
          <c:tx>
            <c:strRef>
              <c:f>Sheet2!$J$7</c:f>
              <c:strCache>
                <c:ptCount val="1"/>
                <c:pt idx="0">
                  <c:v>в том числе с/м</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Sheet2!$K$1:$M$2</c:f>
              <c:multiLvlStrCache>
                <c:ptCount val="3"/>
                <c:lvl>
                  <c:pt idx="0">
                    <c:v>2019</c:v>
                  </c:pt>
                  <c:pt idx="1">
                    <c:v>2020</c:v>
                  </c:pt>
                  <c:pt idx="2">
                    <c:v>2021</c:v>
                  </c:pt>
                </c:lvl>
                <c:lvl>
                  <c:pt idx="0">
                    <c:v>Штатных единиц</c:v>
                  </c:pt>
                </c:lvl>
              </c:multiLvlStrCache>
            </c:multiLvlStrRef>
          </c:cat>
          <c:val>
            <c:numRef>
              <c:f>Sheet2!$K$7:$M$7</c:f>
              <c:numCache>
                <c:formatCode>General</c:formatCode>
                <c:ptCount val="3"/>
                <c:pt idx="0">
                  <c:v>44.5</c:v>
                </c:pt>
                <c:pt idx="1">
                  <c:v>45.5</c:v>
                </c:pt>
                <c:pt idx="2">
                  <c:v>46.5</c:v>
                </c:pt>
              </c:numCache>
            </c:numRef>
          </c:val>
          <c:extLst>
            <c:ext xmlns:c16="http://schemas.microsoft.com/office/drawing/2014/chart" uri="{C3380CC4-5D6E-409C-BE32-E72D297353CC}">
              <c16:uniqueId val="{00000004-E810-4BB4-ADA7-71A35878C06B}"/>
            </c:ext>
          </c:extLst>
        </c:ser>
        <c:ser>
          <c:idx val="5"/>
          <c:order val="5"/>
          <c:tx>
            <c:strRef>
              <c:f>Sheet2!$J$8</c:f>
              <c:strCache>
                <c:ptCount val="1"/>
                <c:pt idx="0">
                  <c:v>Млад. м/перс</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Sheet2!$K$1:$M$2</c:f>
              <c:multiLvlStrCache>
                <c:ptCount val="3"/>
                <c:lvl>
                  <c:pt idx="0">
                    <c:v>2019</c:v>
                  </c:pt>
                  <c:pt idx="1">
                    <c:v>2020</c:v>
                  </c:pt>
                  <c:pt idx="2">
                    <c:v>2021</c:v>
                  </c:pt>
                </c:lvl>
                <c:lvl>
                  <c:pt idx="0">
                    <c:v>Штатных единиц</c:v>
                  </c:pt>
                </c:lvl>
              </c:multiLvlStrCache>
            </c:multiLvlStrRef>
          </c:cat>
          <c:val>
            <c:numRef>
              <c:f>Sheet2!$K$8:$M$8</c:f>
              <c:numCache>
                <c:formatCode>General</c:formatCode>
                <c:ptCount val="3"/>
                <c:pt idx="0">
                  <c:v>15</c:v>
                </c:pt>
                <c:pt idx="1">
                  <c:v>14.5</c:v>
                </c:pt>
                <c:pt idx="2">
                  <c:v>14.5</c:v>
                </c:pt>
              </c:numCache>
            </c:numRef>
          </c:val>
          <c:extLst>
            <c:ext xmlns:c16="http://schemas.microsoft.com/office/drawing/2014/chart" uri="{C3380CC4-5D6E-409C-BE32-E72D297353CC}">
              <c16:uniqueId val="{00000005-E810-4BB4-ADA7-71A35878C06B}"/>
            </c:ext>
          </c:extLst>
        </c:ser>
        <c:ser>
          <c:idx val="6"/>
          <c:order val="6"/>
          <c:tx>
            <c:strRef>
              <c:f>Sheet2!$J$9</c:f>
              <c:strCache>
                <c:ptCount val="1"/>
                <c:pt idx="0">
                  <c:v>Прочий персонал</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Sheet2!$K$1:$M$2</c:f>
              <c:multiLvlStrCache>
                <c:ptCount val="3"/>
                <c:lvl>
                  <c:pt idx="0">
                    <c:v>2019</c:v>
                  </c:pt>
                  <c:pt idx="1">
                    <c:v>2020</c:v>
                  </c:pt>
                  <c:pt idx="2">
                    <c:v>2021</c:v>
                  </c:pt>
                </c:lvl>
                <c:lvl>
                  <c:pt idx="0">
                    <c:v>Штатных единиц</c:v>
                  </c:pt>
                </c:lvl>
              </c:multiLvlStrCache>
            </c:multiLvlStrRef>
          </c:cat>
          <c:val>
            <c:numRef>
              <c:f>Sheet2!$K$9:$M$9</c:f>
              <c:numCache>
                <c:formatCode>General</c:formatCode>
                <c:ptCount val="3"/>
                <c:pt idx="0">
                  <c:v>23.75</c:v>
                </c:pt>
                <c:pt idx="1">
                  <c:v>19.75</c:v>
                </c:pt>
                <c:pt idx="2">
                  <c:v>18.75</c:v>
                </c:pt>
              </c:numCache>
            </c:numRef>
          </c:val>
          <c:extLst>
            <c:ext xmlns:c16="http://schemas.microsoft.com/office/drawing/2014/chart" uri="{C3380CC4-5D6E-409C-BE32-E72D297353CC}">
              <c16:uniqueId val="{00000006-E810-4BB4-ADA7-71A35878C06B}"/>
            </c:ext>
          </c:extLst>
        </c:ser>
        <c:dLbls>
          <c:dLblPos val="outEnd"/>
          <c:showLegendKey val="0"/>
          <c:showVal val="1"/>
          <c:showCatName val="0"/>
          <c:showSerName val="0"/>
          <c:showPercent val="0"/>
          <c:showBubbleSize val="0"/>
        </c:dLbls>
        <c:gapWidth val="100"/>
        <c:overlap val="-24"/>
        <c:axId val="321526360"/>
        <c:axId val="321523736"/>
      </c:barChart>
      <c:catAx>
        <c:axId val="3215263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ru-RU"/>
          </a:p>
        </c:txPr>
        <c:crossAx val="321523736"/>
        <c:crosses val="autoZero"/>
        <c:auto val="1"/>
        <c:lblAlgn val="ctr"/>
        <c:lblOffset val="100"/>
        <c:noMultiLvlLbl val="0"/>
      </c:catAx>
      <c:valAx>
        <c:axId val="32152373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ru-RU"/>
          </a:p>
        </c:txPr>
        <c:crossAx val="321526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03498010101489"/>
          <c:y val="4.1653667096350024E-2"/>
          <c:w val="0.79193614661568512"/>
          <c:h val="0.87602043456358736"/>
        </c:manualLayout>
      </c:layout>
      <c:barChart>
        <c:barDir val="bar"/>
        <c:grouping val="clustered"/>
        <c:varyColors val="0"/>
        <c:ser>
          <c:idx val="0"/>
          <c:order val="0"/>
          <c:tx>
            <c:strRef>
              <c:f>'[Годовой отчет 2021 ЦЗ Комрат.xlsx]контр без спец счета'!$B$1</c:f>
              <c:strCache>
                <c:ptCount val="1"/>
                <c:pt idx="0">
                  <c:v>2021 год</c:v>
                </c:pt>
              </c:strCache>
            </c:strRef>
          </c:tx>
          <c:spPr>
            <a:solidFill>
              <a:schemeClr val="accent5">
                <a:lumMod val="60000"/>
                <a:lumOff val="40000"/>
              </a:schemeClr>
            </a:solidFill>
          </c:spPr>
          <c:invertIfNegative val="0"/>
          <c:dLbls>
            <c:dLbl>
              <c:idx val="0"/>
              <c:layout>
                <c:manualLayout>
                  <c:x val="-8.6954889714706697E-4"/>
                  <c:y val="9.746476101833487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99-403D-85DC-597224E8C850}"/>
                </c:ext>
              </c:extLst>
            </c:dLbl>
            <c:dLbl>
              <c:idx val="1"/>
              <c:layout>
                <c:manualLayout>
                  <c:x val="-6.7106710671068449E-3"/>
                  <c:y val="-2.65816055289729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99-403D-85DC-597224E8C850}"/>
                </c:ext>
              </c:extLst>
            </c:dLbl>
            <c:dLbl>
              <c:idx val="2"/>
              <c:layout>
                <c:manualLayout>
                  <c:x val="3.6144821831264489E-3"/>
                  <c:y val="9.746476101833487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99-403D-85DC-597224E8C850}"/>
                </c:ext>
              </c:extLst>
            </c:dLbl>
            <c:dLbl>
              <c:idx val="3"/>
              <c:layout>
                <c:manualLayout>
                  <c:x val="-1.8869341002345066E-4"/>
                  <c:y val="4.110730177866522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99-403D-85DC-597224E8C850}"/>
                </c:ext>
              </c:extLst>
            </c:dLbl>
            <c:dLbl>
              <c:idx val="4"/>
              <c:layout>
                <c:manualLayout>
                  <c:x val="2.282944829916029E-3"/>
                  <c:y val="-4.1128232176719536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99-403D-85DC-597224E8C850}"/>
                </c:ext>
              </c:extLst>
            </c:dLbl>
            <c:dLbl>
              <c:idx val="5"/>
              <c:layout>
                <c:manualLayout>
                  <c:x val="-2.7208187518226908E-3"/>
                  <c:y val="1.40677728265414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99-403D-85DC-597224E8C850}"/>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'[Годовой отчет 2021 ЦЗ Комрат.xlsx]контр без спец счета'!$A$2:$A$6</c:f>
              <c:strCache>
                <c:ptCount val="5"/>
                <c:pt idx="0">
                  <c:v>Контракт всего</c:v>
                </c:pt>
                <c:pt idx="1">
                  <c:v>Первичное звено </c:v>
                </c:pt>
                <c:pt idx="2">
                  <c:v>Коммунитарный центр</c:v>
                </c:pt>
                <c:pt idx="3">
                  <c:v>Центр дружественной молодежи</c:v>
                </c:pt>
                <c:pt idx="4">
                  <c:v>Уход на дому</c:v>
                </c:pt>
              </c:strCache>
            </c:strRef>
          </c:cat>
          <c:val>
            <c:numRef>
              <c:f>'[Годовой отчет 2021 ЦЗ Комрат.xlsx]контр без спец счета'!$B$2:$B$6</c:f>
              <c:numCache>
                <c:formatCode>#,##0.00" леев"</c:formatCode>
                <c:ptCount val="5"/>
                <c:pt idx="0">
                  <c:v>24844339.889999997</c:v>
                </c:pt>
                <c:pt idx="1">
                  <c:v>23424271.149999999</c:v>
                </c:pt>
                <c:pt idx="2">
                  <c:v>727441.74</c:v>
                </c:pt>
                <c:pt idx="3">
                  <c:v>590567</c:v>
                </c:pt>
                <c:pt idx="4">
                  <c:v>102060</c:v>
                </c:pt>
              </c:numCache>
            </c:numRef>
          </c:val>
          <c:extLst>
            <c:ext xmlns:c16="http://schemas.microsoft.com/office/drawing/2014/chart" uri="{C3380CC4-5D6E-409C-BE32-E72D297353CC}">
              <c16:uniqueId val="{00000006-A899-403D-85DC-597224E8C850}"/>
            </c:ext>
          </c:extLst>
        </c:ser>
        <c:ser>
          <c:idx val="1"/>
          <c:order val="1"/>
          <c:tx>
            <c:strRef>
              <c:f>'[Годовой отчет 2021 ЦЗ Комрат.xlsx]контр без спец счета'!$C$1</c:f>
              <c:strCache>
                <c:ptCount val="1"/>
                <c:pt idx="0">
                  <c:v>2020 год</c:v>
                </c:pt>
              </c:strCache>
            </c:strRef>
          </c:tx>
          <c:spPr>
            <a:solidFill>
              <a:srgbClr val="D115A9"/>
            </a:solidFill>
          </c:spPr>
          <c:invertIfNegative val="0"/>
          <c:dLbls>
            <c:dLbl>
              <c:idx val="0"/>
              <c:layout>
                <c:manualLayout>
                  <c:x val="2.035423471752551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99-403D-85DC-597224E8C850}"/>
                </c:ext>
              </c:extLst>
            </c:dLbl>
            <c:dLbl>
              <c:idx val="1"/>
              <c:layout>
                <c:manualLayout>
                  <c:x val="-6.3074417677988276E-3"/>
                  <c:y val="-2.65836985687793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899-403D-85DC-597224E8C850}"/>
                </c:ext>
              </c:extLst>
            </c:dLbl>
            <c:dLbl>
              <c:idx val="2"/>
              <c:layout>
                <c:manualLayout>
                  <c:x val="2.170046400965556E-3"/>
                  <c:y val="2.658160552897395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99-403D-85DC-597224E8C850}"/>
                </c:ext>
              </c:extLst>
            </c:dLbl>
            <c:dLbl>
              <c:idx val="3"/>
              <c:layout>
                <c:manualLayout>
                  <c:x val="1.6718207253796245E-3"/>
                  <c:y val="2.24687823113019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899-403D-85DC-597224E8C850}"/>
                </c:ext>
              </c:extLst>
            </c:dLbl>
            <c:dLbl>
              <c:idx val="4"/>
              <c:layout>
                <c:manualLayout>
                  <c:x val="2.9428664651242361E-3"/>
                  <c:y val="4.0826834444737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899-403D-85DC-597224E8C850}"/>
                </c:ext>
              </c:extLst>
            </c:dLbl>
            <c:dLbl>
              <c:idx val="5"/>
              <c:layout>
                <c:manualLayout>
                  <c:x val="-7.5550452026833541E-4"/>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899-403D-85DC-597224E8C850}"/>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'[Годовой отчет 2021 ЦЗ Комрат.xlsx]контр без спец счета'!$A$2:$A$6</c:f>
              <c:strCache>
                <c:ptCount val="5"/>
                <c:pt idx="0">
                  <c:v>Контракт всего</c:v>
                </c:pt>
                <c:pt idx="1">
                  <c:v>Первичное звено </c:v>
                </c:pt>
                <c:pt idx="2">
                  <c:v>Коммунитарный центр</c:v>
                </c:pt>
                <c:pt idx="3">
                  <c:v>Центр дружественной молодежи</c:v>
                </c:pt>
                <c:pt idx="4">
                  <c:v>Уход на дому</c:v>
                </c:pt>
              </c:strCache>
            </c:strRef>
          </c:cat>
          <c:val>
            <c:numRef>
              <c:f>'[Годовой отчет 2021 ЦЗ Комрат.xlsx]контр без спец счета'!$C$2:$C$6</c:f>
              <c:numCache>
                <c:formatCode>#,##0.00" леев"</c:formatCode>
                <c:ptCount val="5"/>
                <c:pt idx="0">
                  <c:v>19041113.010000002</c:v>
                </c:pt>
                <c:pt idx="1">
                  <c:v>17988232.91</c:v>
                </c:pt>
                <c:pt idx="2">
                  <c:v>468323</c:v>
                </c:pt>
                <c:pt idx="3">
                  <c:v>520568</c:v>
                </c:pt>
                <c:pt idx="4">
                  <c:v>63989.1</c:v>
                </c:pt>
              </c:numCache>
            </c:numRef>
          </c:val>
          <c:extLst>
            <c:ext xmlns:c16="http://schemas.microsoft.com/office/drawing/2014/chart" uri="{C3380CC4-5D6E-409C-BE32-E72D297353CC}">
              <c16:uniqueId val="{0000000D-A899-403D-85DC-597224E8C850}"/>
            </c:ext>
          </c:extLst>
        </c:ser>
        <c:ser>
          <c:idx val="2"/>
          <c:order val="2"/>
          <c:tx>
            <c:strRef>
              <c:f>'[Годовой отчет 2021 ЦЗ Комрат.xlsx]контр без спец счета'!$D$1</c:f>
              <c:strCache>
                <c:ptCount val="1"/>
                <c:pt idx="0">
                  <c:v>2019 год</c:v>
                </c:pt>
              </c:strCache>
            </c:strRef>
          </c:tx>
          <c:spPr>
            <a:solidFill>
              <a:schemeClr val="accent2">
                <a:lumMod val="40000"/>
                <a:lumOff val="60000"/>
              </a:schemeClr>
            </a:solidFill>
          </c:spPr>
          <c:invertIfNegative val="0"/>
          <c:dLbls>
            <c:dLbl>
              <c:idx val="2"/>
              <c:layout>
                <c:manualLayout>
                  <c:x val="-1.8335166850018672E-3"/>
                  <c:y val="2.6581605528973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899-403D-85DC-597224E8C850}"/>
                </c:ext>
              </c:extLst>
            </c:dLbl>
            <c:dLbl>
              <c:idx val="4"/>
              <c:layout>
                <c:manualLayout>
                  <c:x val="0"/>
                  <c:y val="2.6581605528973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899-403D-85DC-597224E8C85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'[Годовой отчет 2021 ЦЗ Комрат.xlsx]контр без спец счета'!$A$2:$A$6</c:f>
              <c:strCache>
                <c:ptCount val="5"/>
                <c:pt idx="0">
                  <c:v>Контракт всего</c:v>
                </c:pt>
                <c:pt idx="1">
                  <c:v>Первичное звено </c:v>
                </c:pt>
                <c:pt idx="2">
                  <c:v>Коммунитарный центр</c:v>
                </c:pt>
                <c:pt idx="3">
                  <c:v>Центр дружественной молодежи</c:v>
                </c:pt>
                <c:pt idx="4">
                  <c:v>Уход на дому</c:v>
                </c:pt>
              </c:strCache>
            </c:strRef>
          </c:cat>
          <c:val>
            <c:numRef>
              <c:f>'[Годовой отчет 2021 ЦЗ Комрат.xlsx]контр без спец счета'!$D$2:$D$6</c:f>
              <c:numCache>
                <c:formatCode>#,##0.00" леев"</c:formatCode>
                <c:ptCount val="5"/>
                <c:pt idx="0">
                  <c:v>16545763.300000001</c:v>
                </c:pt>
                <c:pt idx="1">
                  <c:v>15540736.300000001</c:v>
                </c:pt>
                <c:pt idx="2">
                  <c:v>447300</c:v>
                </c:pt>
                <c:pt idx="3">
                  <c:v>497200</c:v>
                </c:pt>
                <c:pt idx="4">
                  <c:v>60527</c:v>
                </c:pt>
              </c:numCache>
            </c:numRef>
          </c:val>
          <c:extLst>
            <c:ext xmlns:c16="http://schemas.microsoft.com/office/drawing/2014/chart" uri="{C3380CC4-5D6E-409C-BE32-E72D297353CC}">
              <c16:uniqueId val="{00000010-A899-403D-85DC-597224E8C850}"/>
            </c:ext>
          </c:extLst>
        </c:ser>
        <c:dLbls>
          <c:showLegendKey val="0"/>
          <c:showVal val="1"/>
          <c:showCatName val="0"/>
          <c:showSerName val="0"/>
          <c:showPercent val="0"/>
          <c:showBubbleSize val="0"/>
        </c:dLbls>
        <c:gapWidth val="150"/>
        <c:axId val="191545344"/>
        <c:axId val="141989504"/>
      </c:barChart>
      <c:catAx>
        <c:axId val="191545344"/>
        <c:scaling>
          <c:orientation val="minMax"/>
        </c:scaling>
        <c:delete val="0"/>
        <c:axPos val="l"/>
        <c:numFmt formatCode="General" sourceLinked="0"/>
        <c:majorTickMark val="out"/>
        <c:minorTickMark val="none"/>
        <c:tickLblPos val="nextTo"/>
        <c:txPr>
          <a:bodyPr/>
          <a:lstStyle/>
          <a:p>
            <a:pPr>
              <a:defRPr b="0" i="0"/>
            </a:pPr>
            <a:endParaRPr lang="ru-RU"/>
          </a:p>
        </c:txPr>
        <c:crossAx val="141989504"/>
        <c:crosses val="autoZero"/>
        <c:auto val="1"/>
        <c:lblAlgn val="ctr"/>
        <c:lblOffset val="100"/>
        <c:noMultiLvlLbl val="0"/>
      </c:catAx>
      <c:valAx>
        <c:axId val="141989504"/>
        <c:scaling>
          <c:orientation val="minMax"/>
        </c:scaling>
        <c:delete val="1"/>
        <c:axPos val="b"/>
        <c:numFmt formatCode="#,##0.00&quot; леев&quot;" sourceLinked="1"/>
        <c:majorTickMark val="out"/>
        <c:minorTickMark val="none"/>
        <c:tickLblPos val="none"/>
        <c:crossAx val="191545344"/>
        <c:crosses val="autoZero"/>
        <c:crossBetween val="between"/>
      </c:valAx>
    </c:plotArea>
    <c:legend>
      <c:legendPos val="b"/>
      <c:overlay val="0"/>
    </c:legend>
    <c:plotVisOnly val="1"/>
    <c:dispBlanksAs val="gap"/>
    <c:showDLblsOverMax val="0"/>
  </c:chart>
  <c:spPr>
    <a:ln>
      <a:noFill/>
    </a:ln>
  </c:spPr>
  <c:txPr>
    <a:bodyPr/>
    <a:lstStyle/>
    <a:p>
      <a:pPr>
        <a:defRPr sz="11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Sheet2!$R$3</c:f>
              <c:strCache>
                <c:ptCount val="1"/>
                <c:pt idx="0">
                  <c:v>Всего штатных единиц</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Sheet2!$S$1:$U$1</c:f>
              <c:strCache>
                <c:ptCount val="3"/>
                <c:pt idx="0">
                  <c:v>Фактически занятые должности</c:v>
                </c:pt>
                <c:pt idx="1">
                  <c:v>Физических лиц</c:v>
                </c:pt>
                <c:pt idx="2">
                  <c:v>Укомплек тованность %</c:v>
                </c:pt>
              </c:strCache>
            </c:strRef>
          </c:cat>
          <c:val>
            <c:numRef>
              <c:f>Sheet2!$S$3:$U$3</c:f>
              <c:numCache>
                <c:formatCode>General</c:formatCode>
                <c:ptCount val="3"/>
                <c:pt idx="0">
                  <c:v>138.25</c:v>
                </c:pt>
                <c:pt idx="1">
                  <c:v>128</c:v>
                </c:pt>
                <c:pt idx="2">
                  <c:v>87.52</c:v>
                </c:pt>
              </c:numCache>
            </c:numRef>
          </c:val>
          <c:extLst>
            <c:ext xmlns:c16="http://schemas.microsoft.com/office/drawing/2014/chart" uri="{C3380CC4-5D6E-409C-BE32-E72D297353CC}">
              <c16:uniqueId val="{00000000-0DA8-4100-87F4-348502B5E295}"/>
            </c:ext>
          </c:extLst>
        </c:ser>
        <c:ser>
          <c:idx val="2"/>
          <c:order val="2"/>
          <c:tx>
            <c:strRef>
              <c:f>Sheet2!$R$4</c:f>
              <c:strCache>
                <c:ptCount val="1"/>
                <c:pt idx="0">
                  <c:v>В т.ч. : врачи</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Sheet2!$S$1:$U$1</c:f>
              <c:strCache>
                <c:ptCount val="3"/>
                <c:pt idx="0">
                  <c:v>Фактически занятые должности</c:v>
                </c:pt>
                <c:pt idx="1">
                  <c:v>Физических лиц</c:v>
                </c:pt>
                <c:pt idx="2">
                  <c:v>Укомплек тованность %</c:v>
                </c:pt>
              </c:strCache>
            </c:strRef>
          </c:cat>
          <c:val>
            <c:numRef>
              <c:f>Sheet2!$S$4:$U$4</c:f>
              <c:numCache>
                <c:formatCode>General</c:formatCode>
                <c:ptCount val="3"/>
                <c:pt idx="0">
                  <c:v>33.75</c:v>
                </c:pt>
                <c:pt idx="1">
                  <c:v>28</c:v>
                </c:pt>
                <c:pt idx="2">
                  <c:v>68.709999999999994</c:v>
                </c:pt>
              </c:numCache>
            </c:numRef>
          </c:val>
          <c:extLst>
            <c:ext xmlns:c16="http://schemas.microsoft.com/office/drawing/2014/chart" uri="{C3380CC4-5D6E-409C-BE32-E72D297353CC}">
              <c16:uniqueId val="{00000001-0DA8-4100-87F4-348502B5E295}"/>
            </c:ext>
          </c:extLst>
        </c:ser>
        <c:ser>
          <c:idx val="3"/>
          <c:order val="3"/>
          <c:tx>
            <c:strRef>
              <c:f>Sheet2!$R$5</c:f>
              <c:strCache>
                <c:ptCount val="1"/>
                <c:pt idx="0">
                  <c:v>В т.ч. семейные врачи</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Sheet2!$S$1:$U$1</c:f>
              <c:strCache>
                <c:ptCount val="3"/>
                <c:pt idx="0">
                  <c:v>Фактически занятые должности</c:v>
                </c:pt>
                <c:pt idx="1">
                  <c:v>Физических лиц</c:v>
                </c:pt>
                <c:pt idx="2">
                  <c:v>Укомплек тованность %</c:v>
                </c:pt>
              </c:strCache>
            </c:strRef>
          </c:cat>
          <c:val>
            <c:numRef>
              <c:f>Sheet2!$S$5:$U$5</c:f>
              <c:numCache>
                <c:formatCode>General</c:formatCode>
                <c:ptCount val="3"/>
                <c:pt idx="0">
                  <c:v>17.25</c:v>
                </c:pt>
                <c:pt idx="1">
                  <c:v>13</c:v>
                </c:pt>
                <c:pt idx="2">
                  <c:v>55.91</c:v>
                </c:pt>
              </c:numCache>
            </c:numRef>
          </c:val>
          <c:extLst>
            <c:ext xmlns:c16="http://schemas.microsoft.com/office/drawing/2014/chart" uri="{C3380CC4-5D6E-409C-BE32-E72D297353CC}">
              <c16:uniqueId val="{00000002-0DA8-4100-87F4-348502B5E295}"/>
            </c:ext>
          </c:extLst>
        </c:ser>
        <c:ser>
          <c:idx val="4"/>
          <c:order val="4"/>
          <c:tx>
            <c:strRef>
              <c:f>Sheet2!$R$6</c:f>
              <c:strCache>
                <c:ptCount val="1"/>
                <c:pt idx="0">
                  <c:v>Средний м/персонал,</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Sheet2!$S$1:$U$1</c:f>
              <c:strCache>
                <c:ptCount val="3"/>
                <c:pt idx="0">
                  <c:v>Фактически занятые должности</c:v>
                </c:pt>
                <c:pt idx="1">
                  <c:v>Физических лиц</c:v>
                </c:pt>
                <c:pt idx="2">
                  <c:v>Укомплек тованность %</c:v>
                </c:pt>
              </c:strCache>
            </c:strRef>
          </c:cat>
          <c:val>
            <c:numRef>
              <c:f>Sheet2!$S$6:$U$6</c:f>
              <c:numCache>
                <c:formatCode>General</c:formatCode>
                <c:ptCount val="3"/>
                <c:pt idx="0">
                  <c:v>71.25</c:v>
                </c:pt>
                <c:pt idx="1">
                  <c:v>68</c:v>
                </c:pt>
                <c:pt idx="2">
                  <c:v>92.83</c:v>
                </c:pt>
              </c:numCache>
            </c:numRef>
          </c:val>
          <c:extLst>
            <c:ext xmlns:c16="http://schemas.microsoft.com/office/drawing/2014/chart" uri="{C3380CC4-5D6E-409C-BE32-E72D297353CC}">
              <c16:uniqueId val="{00000003-0DA8-4100-87F4-348502B5E295}"/>
            </c:ext>
          </c:extLst>
        </c:ser>
        <c:ser>
          <c:idx val="5"/>
          <c:order val="5"/>
          <c:tx>
            <c:strRef>
              <c:f>Sheet2!$R$7</c:f>
              <c:strCache>
                <c:ptCount val="1"/>
                <c:pt idx="0">
                  <c:v>в том числе с/м</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Sheet2!$S$1:$U$1</c:f>
              <c:strCache>
                <c:ptCount val="3"/>
                <c:pt idx="0">
                  <c:v>Фактически занятые должности</c:v>
                </c:pt>
                <c:pt idx="1">
                  <c:v>Физических лиц</c:v>
                </c:pt>
                <c:pt idx="2">
                  <c:v>Укомплек тованность %</c:v>
                </c:pt>
              </c:strCache>
            </c:strRef>
          </c:cat>
          <c:val>
            <c:numRef>
              <c:f>Sheet2!$S$7:$U$7</c:f>
              <c:numCache>
                <c:formatCode>General</c:formatCode>
                <c:ptCount val="3"/>
                <c:pt idx="0">
                  <c:v>46.5</c:v>
                </c:pt>
                <c:pt idx="1">
                  <c:v>40</c:v>
                </c:pt>
                <c:pt idx="2">
                  <c:v>86.02</c:v>
                </c:pt>
              </c:numCache>
            </c:numRef>
          </c:val>
          <c:extLst>
            <c:ext xmlns:c16="http://schemas.microsoft.com/office/drawing/2014/chart" uri="{C3380CC4-5D6E-409C-BE32-E72D297353CC}">
              <c16:uniqueId val="{00000004-0DA8-4100-87F4-348502B5E295}"/>
            </c:ext>
          </c:extLst>
        </c:ser>
        <c:ser>
          <c:idx val="6"/>
          <c:order val="6"/>
          <c:tx>
            <c:strRef>
              <c:f>Sheet2!$R$8</c:f>
              <c:strCache>
                <c:ptCount val="1"/>
                <c:pt idx="0">
                  <c:v>Млад. м/перс</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Sheet2!$S$1:$U$1</c:f>
              <c:strCache>
                <c:ptCount val="3"/>
                <c:pt idx="0">
                  <c:v>Фактически занятые должности</c:v>
                </c:pt>
                <c:pt idx="1">
                  <c:v>Физических лиц</c:v>
                </c:pt>
                <c:pt idx="2">
                  <c:v>Укомплек тованность %</c:v>
                </c:pt>
              </c:strCache>
            </c:strRef>
          </c:cat>
          <c:val>
            <c:numRef>
              <c:f>Sheet2!$S$8:$U$8</c:f>
              <c:numCache>
                <c:formatCode>General</c:formatCode>
                <c:ptCount val="3"/>
                <c:pt idx="0">
                  <c:v>14.5</c:v>
                </c:pt>
                <c:pt idx="1">
                  <c:v>13</c:v>
                </c:pt>
                <c:pt idx="2">
                  <c:v>100</c:v>
                </c:pt>
              </c:numCache>
            </c:numRef>
          </c:val>
          <c:extLst>
            <c:ext xmlns:c16="http://schemas.microsoft.com/office/drawing/2014/chart" uri="{C3380CC4-5D6E-409C-BE32-E72D297353CC}">
              <c16:uniqueId val="{00000005-0DA8-4100-87F4-348502B5E295}"/>
            </c:ext>
          </c:extLst>
        </c:ser>
        <c:ser>
          <c:idx val="7"/>
          <c:order val="7"/>
          <c:tx>
            <c:strRef>
              <c:f>Sheet2!$R$9</c:f>
              <c:strCache>
                <c:ptCount val="1"/>
                <c:pt idx="0">
                  <c:v>Прочий персонал</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Sheet2!$S$1:$U$1</c:f>
              <c:strCache>
                <c:ptCount val="3"/>
                <c:pt idx="0">
                  <c:v>Фактически занятые должности</c:v>
                </c:pt>
                <c:pt idx="1">
                  <c:v>Физических лиц</c:v>
                </c:pt>
                <c:pt idx="2">
                  <c:v>Укомплек тованность %</c:v>
                </c:pt>
              </c:strCache>
            </c:strRef>
          </c:cat>
          <c:val>
            <c:numRef>
              <c:f>Sheet2!$S$9:$U$9</c:f>
              <c:numCache>
                <c:formatCode>General</c:formatCode>
                <c:ptCount val="3"/>
                <c:pt idx="0">
                  <c:v>18.75</c:v>
                </c:pt>
                <c:pt idx="1">
                  <c:v>19</c:v>
                </c:pt>
                <c:pt idx="2">
                  <c:v>100</c:v>
                </c:pt>
              </c:numCache>
            </c:numRef>
          </c:val>
          <c:extLst>
            <c:ext xmlns:c16="http://schemas.microsoft.com/office/drawing/2014/chart" uri="{C3380CC4-5D6E-409C-BE32-E72D297353CC}">
              <c16:uniqueId val="{00000006-0DA8-4100-87F4-348502B5E295}"/>
            </c:ext>
          </c:extLst>
        </c:ser>
        <c:dLbls>
          <c:dLblPos val="outEnd"/>
          <c:showLegendKey val="0"/>
          <c:showVal val="1"/>
          <c:showCatName val="0"/>
          <c:showSerName val="0"/>
          <c:showPercent val="0"/>
          <c:showBubbleSize val="0"/>
        </c:dLbls>
        <c:gapWidth val="100"/>
        <c:overlap val="-24"/>
        <c:axId val="498659040"/>
        <c:axId val="498652808"/>
        <c:extLst>
          <c:ext xmlns:c15="http://schemas.microsoft.com/office/drawing/2012/chart" uri="{02D57815-91ED-43cb-92C2-25804820EDAC}">
            <c15:filteredBarSeries>
              <c15:ser>
                <c:idx val="0"/>
                <c:order val="0"/>
                <c:tx>
                  <c:strRef>
                    <c:extLst>
                      <c:ext uri="{02D57815-91ED-43cb-92C2-25804820EDAC}">
                        <c15:formulaRef>
                          <c15:sqref>Sheet2!$R$2</c15:sqref>
                        </c15:formulaRef>
                      </c:ext>
                    </c:extLst>
                    <c:strCache>
                      <c:ptCount val="1"/>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Sheet2!$S$1:$U$1</c15:sqref>
                        </c15:formulaRef>
                      </c:ext>
                    </c:extLst>
                    <c:strCache>
                      <c:ptCount val="3"/>
                      <c:pt idx="0">
                        <c:v>Фактически занятые должности</c:v>
                      </c:pt>
                      <c:pt idx="1">
                        <c:v>Физических лиц</c:v>
                      </c:pt>
                      <c:pt idx="2">
                        <c:v>Укомплек тованность %</c:v>
                      </c:pt>
                    </c:strCache>
                  </c:strRef>
                </c:cat>
                <c:val>
                  <c:numRef>
                    <c:extLst>
                      <c:ext uri="{02D57815-91ED-43cb-92C2-25804820EDAC}">
                        <c15:formulaRef>
                          <c15:sqref>Sheet2!$S$2:$U$2</c15:sqref>
                        </c15:formulaRef>
                      </c:ext>
                    </c:extLst>
                    <c:numCache>
                      <c:formatCode>General</c:formatCode>
                      <c:ptCount val="3"/>
                    </c:numCache>
                  </c:numRef>
                </c:val>
                <c:extLst>
                  <c:ext xmlns:c16="http://schemas.microsoft.com/office/drawing/2014/chart" uri="{C3380CC4-5D6E-409C-BE32-E72D297353CC}">
                    <c16:uniqueId val="{00000007-0DA8-4100-87F4-348502B5E295}"/>
                  </c:ext>
                </c:extLst>
              </c15:ser>
            </c15:filteredBarSeries>
          </c:ext>
        </c:extLst>
      </c:barChart>
      <c:catAx>
        <c:axId val="498659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98652808"/>
        <c:crosses val="autoZero"/>
        <c:auto val="1"/>
        <c:lblAlgn val="ctr"/>
        <c:lblOffset val="100"/>
        <c:noMultiLvlLbl val="0"/>
      </c:catAx>
      <c:valAx>
        <c:axId val="498652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98659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Sheet2!$B$35</c:f>
              <c:strCache>
                <c:ptCount val="1"/>
                <c:pt idx="0">
                  <c:v>врачи</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Sheet2!$A$36:$A$39</c:f>
              <c:strCache>
                <c:ptCount val="4"/>
                <c:pt idx="0">
                  <c:v>Высшая категория</c:v>
                </c:pt>
                <c:pt idx="1">
                  <c:v>I категория</c:v>
                </c:pt>
                <c:pt idx="2">
                  <c:v>II категория</c:v>
                </c:pt>
                <c:pt idx="3">
                  <c:v>Без категории </c:v>
                </c:pt>
              </c:strCache>
            </c:strRef>
          </c:cat>
          <c:val>
            <c:numRef>
              <c:f>Sheet2!$B$36:$B$39</c:f>
              <c:numCache>
                <c:formatCode>General</c:formatCode>
                <c:ptCount val="4"/>
                <c:pt idx="0">
                  <c:v>9</c:v>
                </c:pt>
                <c:pt idx="1">
                  <c:v>2</c:v>
                </c:pt>
                <c:pt idx="2">
                  <c:v>2</c:v>
                </c:pt>
                <c:pt idx="3">
                  <c:v>2</c:v>
                </c:pt>
              </c:numCache>
            </c:numRef>
          </c:val>
          <c:extLst>
            <c:ext xmlns:c16="http://schemas.microsoft.com/office/drawing/2014/chart" uri="{C3380CC4-5D6E-409C-BE32-E72D297353CC}">
              <c16:uniqueId val="{00000000-B2D5-4032-BBBE-16E12170A9B7}"/>
            </c:ext>
          </c:extLst>
        </c:ser>
        <c:ser>
          <c:idx val="1"/>
          <c:order val="1"/>
          <c:tx>
            <c:strRef>
              <c:f>Sheet2!$C$35</c:f>
              <c:strCache>
                <c:ptCount val="1"/>
                <c:pt idx="0">
                  <c:v>медсестры</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Sheet2!$A$36:$A$39</c:f>
              <c:strCache>
                <c:ptCount val="4"/>
                <c:pt idx="0">
                  <c:v>Высшая категория</c:v>
                </c:pt>
                <c:pt idx="1">
                  <c:v>I категория</c:v>
                </c:pt>
                <c:pt idx="2">
                  <c:v>II категория</c:v>
                </c:pt>
                <c:pt idx="3">
                  <c:v>Без категории </c:v>
                </c:pt>
              </c:strCache>
            </c:strRef>
          </c:cat>
          <c:val>
            <c:numRef>
              <c:f>Sheet2!$C$36:$C$39</c:f>
              <c:numCache>
                <c:formatCode>General</c:formatCode>
                <c:ptCount val="4"/>
                <c:pt idx="0">
                  <c:v>27</c:v>
                </c:pt>
                <c:pt idx="1">
                  <c:v>7</c:v>
                </c:pt>
                <c:pt idx="2">
                  <c:v>2</c:v>
                </c:pt>
                <c:pt idx="3">
                  <c:v>5</c:v>
                </c:pt>
              </c:numCache>
            </c:numRef>
          </c:val>
          <c:extLst>
            <c:ext xmlns:c16="http://schemas.microsoft.com/office/drawing/2014/chart" uri="{C3380CC4-5D6E-409C-BE32-E72D297353CC}">
              <c16:uniqueId val="{00000001-B2D5-4032-BBBE-16E12170A9B7}"/>
            </c:ext>
          </c:extLst>
        </c:ser>
        <c:dLbls>
          <c:dLblPos val="inEnd"/>
          <c:showLegendKey val="0"/>
          <c:showVal val="1"/>
          <c:showCatName val="0"/>
          <c:showSerName val="0"/>
          <c:showPercent val="0"/>
          <c:showBubbleSize val="0"/>
        </c:dLbls>
        <c:gapWidth val="115"/>
        <c:overlap val="-20"/>
        <c:axId val="344842120"/>
        <c:axId val="344836544"/>
      </c:barChart>
      <c:catAx>
        <c:axId val="34484212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44836544"/>
        <c:crosses val="autoZero"/>
        <c:auto val="1"/>
        <c:lblAlgn val="ctr"/>
        <c:lblOffset val="100"/>
        <c:noMultiLvlLbl val="0"/>
      </c:catAx>
      <c:valAx>
        <c:axId val="3448365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44842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Sheet2!$B$43</c:f>
              <c:strCache>
                <c:ptCount val="1"/>
                <c:pt idx="0">
                  <c:v>врачи</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Sheet2!$A$44:$A$47</c:f>
              <c:strCache>
                <c:ptCount val="4"/>
                <c:pt idx="0">
                  <c:v>Высшая категория</c:v>
                </c:pt>
                <c:pt idx="1">
                  <c:v>I категория</c:v>
                </c:pt>
                <c:pt idx="2">
                  <c:v>II категория</c:v>
                </c:pt>
                <c:pt idx="3">
                  <c:v>Без категории </c:v>
                </c:pt>
              </c:strCache>
            </c:strRef>
          </c:cat>
          <c:val>
            <c:numRef>
              <c:f>Sheet2!$B$44:$B$47</c:f>
              <c:numCache>
                <c:formatCode>General</c:formatCode>
                <c:ptCount val="4"/>
                <c:pt idx="0">
                  <c:v>15</c:v>
                </c:pt>
                <c:pt idx="1">
                  <c:v>6</c:v>
                </c:pt>
                <c:pt idx="2">
                  <c:v>3</c:v>
                </c:pt>
              </c:numCache>
            </c:numRef>
          </c:val>
          <c:extLst>
            <c:ext xmlns:c16="http://schemas.microsoft.com/office/drawing/2014/chart" uri="{C3380CC4-5D6E-409C-BE32-E72D297353CC}">
              <c16:uniqueId val="{00000000-661F-4528-8C80-6D896D8B6A9B}"/>
            </c:ext>
          </c:extLst>
        </c:ser>
        <c:ser>
          <c:idx val="1"/>
          <c:order val="1"/>
          <c:tx>
            <c:strRef>
              <c:f>Sheet2!$C$43</c:f>
              <c:strCache>
                <c:ptCount val="1"/>
                <c:pt idx="0">
                  <c:v>медсестры</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Sheet2!$A$44:$A$47</c:f>
              <c:strCache>
                <c:ptCount val="4"/>
                <c:pt idx="0">
                  <c:v>Высшая категория</c:v>
                </c:pt>
                <c:pt idx="1">
                  <c:v>I категория</c:v>
                </c:pt>
                <c:pt idx="2">
                  <c:v>II категория</c:v>
                </c:pt>
                <c:pt idx="3">
                  <c:v>Без категории </c:v>
                </c:pt>
              </c:strCache>
            </c:strRef>
          </c:cat>
          <c:val>
            <c:numRef>
              <c:f>Sheet2!$C$44:$C$47</c:f>
              <c:numCache>
                <c:formatCode>General</c:formatCode>
                <c:ptCount val="4"/>
                <c:pt idx="0">
                  <c:v>74</c:v>
                </c:pt>
                <c:pt idx="1">
                  <c:v>5</c:v>
                </c:pt>
                <c:pt idx="3">
                  <c:v>8</c:v>
                </c:pt>
              </c:numCache>
            </c:numRef>
          </c:val>
          <c:extLst>
            <c:ext xmlns:c16="http://schemas.microsoft.com/office/drawing/2014/chart" uri="{C3380CC4-5D6E-409C-BE32-E72D297353CC}">
              <c16:uniqueId val="{00000001-661F-4528-8C80-6D896D8B6A9B}"/>
            </c:ext>
          </c:extLst>
        </c:ser>
        <c:dLbls>
          <c:dLblPos val="inEnd"/>
          <c:showLegendKey val="0"/>
          <c:showVal val="1"/>
          <c:showCatName val="0"/>
          <c:showSerName val="0"/>
          <c:showPercent val="0"/>
          <c:showBubbleSize val="0"/>
        </c:dLbls>
        <c:gapWidth val="115"/>
        <c:overlap val="-20"/>
        <c:axId val="374888072"/>
        <c:axId val="374888400"/>
      </c:barChart>
      <c:catAx>
        <c:axId val="37488807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74888400"/>
        <c:crosses val="autoZero"/>
        <c:auto val="1"/>
        <c:lblAlgn val="ctr"/>
        <c:lblOffset val="100"/>
        <c:noMultiLvlLbl val="0"/>
      </c:catAx>
      <c:valAx>
        <c:axId val="3748884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74888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ru-RU" b="0" dirty="0"/>
              <a:t>На 1-го жителя</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Sheet5!$AE$14</c:f>
              <c:strCache>
                <c:ptCount val="1"/>
                <c:pt idx="0">
                  <c:v>На 1-го жителя</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1"/>
            <c:invertIfNegative val="0"/>
            <c:bubble3D val="0"/>
            <c:spPr>
              <a:solidFill>
                <a:srgbClr val="FFFFFF"/>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7907-43F1-8B8E-2556745F216E}"/>
              </c:ext>
            </c:extLst>
          </c:dPt>
          <c:dPt>
            <c:idx val="2"/>
            <c:invertIfNegative val="0"/>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7907-43F1-8B8E-2556745F216E}"/>
              </c:ext>
            </c:extLst>
          </c:dPt>
          <c:dPt>
            <c:idx val="4"/>
            <c:invertIfNegative val="0"/>
            <c:bubble3D val="0"/>
            <c:spPr>
              <a:solidFill>
                <a:srgbClr val="FFFFFF"/>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7907-43F1-8B8E-2556745F216E}"/>
              </c:ext>
            </c:extLst>
          </c:dPt>
          <c:dPt>
            <c:idx val="5"/>
            <c:invertIfNegative val="0"/>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7907-43F1-8B8E-2556745F216E}"/>
              </c:ext>
            </c:extLst>
          </c:dPt>
          <c:dPt>
            <c:idx val="7"/>
            <c:invertIfNegative val="0"/>
            <c:bubble3D val="0"/>
            <c:spPr>
              <a:solidFill>
                <a:srgbClr val="FFFFFF"/>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7907-43F1-8B8E-2556745F216E}"/>
              </c:ext>
            </c:extLst>
          </c:dPt>
          <c:dPt>
            <c:idx val="8"/>
            <c:invertIfNegative val="0"/>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7907-43F1-8B8E-2556745F216E}"/>
              </c:ext>
            </c:extLst>
          </c:dPt>
          <c:dPt>
            <c:idx val="10"/>
            <c:invertIfNegative val="0"/>
            <c:bubble3D val="0"/>
            <c:spPr>
              <a:solidFill>
                <a:srgbClr val="FFFFFF"/>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7907-43F1-8B8E-2556745F216E}"/>
              </c:ext>
            </c:extLst>
          </c:dPt>
          <c:dPt>
            <c:idx val="11"/>
            <c:invertIfNegative val="0"/>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7907-43F1-8B8E-2556745F216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Sheet5!$AF$11:$AQ$13</c:f>
              <c:multiLvlStrCache>
                <c:ptCount val="12"/>
                <c:lvl>
                  <c:pt idx="0">
                    <c:v>2019</c:v>
                  </c:pt>
                  <c:pt idx="1">
                    <c:v>2020</c:v>
                  </c:pt>
                  <c:pt idx="2">
                    <c:v>2021</c:v>
                  </c:pt>
                  <c:pt idx="3">
                    <c:v>2019</c:v>
                  </c:pt>
                  <c:pt idx="4">
                    <c:v>2020</c:v>
                  </c:pt>
                  <c:pt idx="5">
                    <c:v>2021</c:v>
                  </c:pt>
                  <c:pt idx="6">
                    <c:v>2019</c:v>
                  </c:pt>
                  <c:pt idx="7">
                    <c:v>2020</c:v>
                  </c:pt>
                  <c:pt idx="8">
                    <c:v>2021</c:v>
                  </c:pt>
                  <c:pt idx="9">
                    <c:v>2019</c:v>
                  </c:pt>
                  <c:pt idx="10">
                    <c:v>2020</c:v>
                  </c:pt>
                  <c:pt idx="11">
                    <c:v>2021</c:v>
                  </c:pt>
                </c:lvl>
                <c:lvl>
                  <c:pt idx="0">
                    <c:v>Всего к врачам  по району</c:v>
                  </c:pt>
                  <c:pt idx="3">
                    <c:v>Всего к врачам  по ЦЗ Комрат</c:v>
                  </c:pt>
                  <c:pt idx="6">
                    <c:v>ЦЗ Комрат</c:v>
                  </c:pt>
                  <c:pt idx="9">
                    <c:v>Район</c:v>
                  </c:pt>
                </c:lvl>
                <c:lvl>
                  <c:pt idx="0">
                    <c:v>Первичное звено </c:v>
                  </c:pt>
                  <c:pt idx="6">
                    <c:v>К семейным врачам</c:v>
                  </c:pt>
                </c:lvl>
              </c:multiLvlStrCache>
            </c:multiLvlStrRef>
          </c:cat>
          <c:val>
            <c:numRef>
              <c:f>Sheet5!$AF$14:$AQ$14</c:f>
              <c:numCache>
                <c:formatCode>General</c:formatCode>
                <c:ptCount val="12"/>
                <c:pt idx="0">
                  <c:v>3.1</c:v>
                </c:pt>
                <c:pt idx="1">
                  <c:v>3.14</c:v>
                </c:pt>
                <c:pt idx="2">
                  <c:v>3.4</c:v>
                </c:pt>
                <c:pt idx="3">
                  <c:v>3.39</c:v>
                </c:pt>
                <c:pt idx="4">
                  <c:v>3.78</c:v>
                </c:pt>
                <c:pt idx="5">
                  <c:v>3.67</c:v>
                </c:pt>
                <c:pt idx="6">
                  <c:v>3.39</c:v>
                </c:pt>
                <c:pt idx="7">
                  <c:v>3.75</c:v>
                </c:pt>
                <c:pt idx="8">
                  <c:v>3.22</c:v>
                </c:pt>
                <c:pt idx="9">
                  <c:v>2.78</c:v>
                </c:pt>
                <c:pt idx="10">
                  <c:v>2.93</c:v>
                </c:pt>
                <c:pt idx="11">
                  <c:v>3.17</c:v>
                </c:pt>
              </c:numCache>
            </c:numRef>
          </c:val>
          <c:extLst>
            <c:ext xmlns:c16="http://schemas.microsoft.com/office/drawing/2014/chart" uri="{C3380CC4-5D6E-409C-BE32-E72D297353CC}">
              <c16:uniqueId val="{00000010-7907-43F1-8B8E-2556745F216E}"/>
            </c:ext>
          </c:extLst>
        </c:ser>
        <c:dLbls>
          <c:dLblPos val="inEnd"/>
          <c:showLegendKey val="0"/>
          <c:showVal val="1"/>
          <c:showCatName val="0"/>
          <c:showSerName val="0"/>
          <c:showPercent val="0"/>
          <c:showBubbleSize val="0"/>
        </c:dLbls>
        <c:gapWidth val="100"/>
        <c:overlap val="-24"/>
        <c:axId val="506230472"/>
        <c:axId val="506228832"/>
      </c:barChart>
      <c:catAx>
        <c:axId val="506230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06228832"/>
        <c:crosses val="autoZero"/>
        <c:auto val="1"/>
        <c:lblAlgn val="ctr"/>
        <c:lblOffset val="100"/>
        <c:noMultiLvlLbl val="0"/>
      </c:catAx>
      <c:valAx>
        <c:axId val="506228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06230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ru-RU" b="0" dirty="0"/>
              <a:t>Абс.</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Sheet5!$Q$5</c:f>
              <c:strCache>
                <c:ptCount val="1"/>
                <c:pt idx="0">
                  <c:v>Абс.</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1"/>
            <c:invertIfNegative val="0"/>
            <c:bubble3D val="0"/>
            <c:spPr>
              <a:solidFill>
                <a:schemeClr val="bg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AB79-4F28-B7F8-E3FF8DBA1AE9}"/>
              </c:ext>
            </c:extLst>
          </c:dPt>
          <c:dPt>
            <c:idx val="2"/>
            <c:invertIfNegative val="0"/>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AB79-4F28-B7F8-E3FF8DBA1AE9}"/>
              </c:ext>
            </c:extLst>
          </c:dPt>
          <c:dPt>
            <c:idx val="4"/>
            <c:invertIfNegative val="0"/>
            <c:bubble3D val="0"/>
            <c:spPr>
              <a:solidFill>
                <a:sysClr val="window" lastClr="FFFFFF"/>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AB79-4F28-B7F8-E3FF8DBA1AE9}"/>
              </c:ext>
            </c:extLst>
          </c:dPt>
          <c:dPt>
            <c:idx val="5"/>
            <c:invertIfNegative val="0"/>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AB79-4F28-B7F8-E3FF8DBA1AE9}"/>
              </c:ext>
            </c:extLst>
          </c:dPt>
          <c:dPt>
            <c:idx val="7"/>
            <c:invertIfNegative val="0"/>
            <c:bubble3D val="0"/>
            <c:spPr>
              <a:solidFill>
                <a:schemeClr val="bg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AB79-4F28-B7F8-E3FF8DBA1AE9}"/>
              </c:ext>
            </c:extLst>
          </c:dPt>
          <c:dPt>
            <c:idx val="8"/>
            <c:invertIfNegative val="0"/>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AB79-4F28-B7F8-E3FF8DBA1AE9}"/>
              </c:ext>
            </c:extLst>
          </c:dPt>
          <c:dPt>
            <c:idx val="10"/>
            <c:invertIfNegative val="0"/>
            <c:bubble3D val="0"/>
            <c:spPr>
              <a:solidFill>
                <a:schemeClr val="bg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AB79-4F28-B7F8-E3FF8DBA1AE9}"/>
              </c:ext>
            </c:extLst>
          </c:dPt>
          <c:dPt>
            <c:idx val="11"/>
            <c:invertIfNegative val="0"/>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AB79-4F28-B7F8-E3FF8DBA1AE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Sheet5!$R$2:$AC$4</c:f>
              <c:multiLvlStrCache>
                <c:ptCount val="12"/>
                <c:lvl>
                  <c:pt idx="0">
                    <c:v>2019</c:v>
                  </c:pt>
                  <c:pt idx="1">
                    <c:v>2020</c:v>
                  </c:pt>
                  <c:pt idx="2">
                    <c:v>2021</c:v>
                  </c:pt>
                  <c:pt idx="3">
                    <c:v>2019</c:v>
                  </c:pt>
                  <c:pt idx="4">
                    <c:v>2020</c:v>
                  </c:pt>
                  <c:pt idx="5">
                    <c:v>2021</c:v>
                  </c:pt>
                  <c:pt idx="6">
                    <c:v>2019</c:v>
                  </c:pt>
                  <c:pt idx="7">
                    <c:v>2020</c:v>
                  </c:pt>
                  <c:pt idx="8">
                    <c:v>2021</c:v>
                  </c:pt>
                  <c:pt idx="9">
                    <c:v>2019</c:v>
                  </c:pt>
                  <c:pt idx="10">
                    <c:v>2020</c:v>
                  </c:pt>
                  <c:pt idx="11">
                    <c:v>2021</c:v>
                  </c:pt>
                </c:lvl>
                <c:lvl>
                  <c:pt idx="0">
                    <c:v>Всего к врачам  по району</c:v>
                  </c:pt>
                  <c:pt idx="3">
                    <c:v>Всего к врачам  по ЦЗ Комрат</c:v>
                  </c:pt>
                  <c:pt idx="6">
                    <c:v>ЦЗ Комрат</c:v>
                  </c:pt>
                  <c:pt idx="9">
                    <c:v>Район</c:v>
                  </c:pt>
                </c:lvl>
                <c:lvl>
                  <c:pt idx="0">
                    <c:v>Первичное звено </c:v>
                  </c:pt>
                  <c:pt idx="6">
                    <c:v>К семейным врачам</c:v>
                  </c:pt>
                </c:lvl>
              </c:multiLvlStrCache>
            </c:multiLvlStrRef>
          </c:cat>
          <c:val>
            <c:numRef>
              <c:f>Sheet5!$R$5:$AC$5</c:f>
              <c:numCache>
                <c:formatCode>General</c:formatCode>
                <c:ptCount val="12"/>
                <c:pt idx="0">
                  <c:v>215782</c:v>
                </c:pt>
                <c:pt idx="1">
                  <c:v>203639</c:v>
                </c:pt>
                <c:pt idx="2">
                  <c:v>204079</c:v>
                </c:pt>
                <c:pt idx="3">
                  <c:v>118668</c:v>
                </c:pt>
                <c:pt idx="4">
                  <c:v>132912</c:v>
                </c:pt>
                <c:pt idx="5">
                  <c:v>129371</c:v>
                </c:pt>
                <c:pt idx="6">
                  <c:v>118668</c:v>
                </c:pt>
                <c:pt idx="7">
                  <c:v>117865</c:v>
                </c:pt>
                <c:pt idx="8">
                  <c:v>113495</c:v>
                </c:pt>
                <c:pt idx="9">
                  <c:v>192904</c:v>
                </c:pt>
                <c:pt idx="10">
                  <c:v>203471</c:v>
                </c:pt>
                <c:pt idx="11">
                  <c:v>190337</c:v>
                </c:pt>
              </c:numCache>
            </c:numRef>
          </c:val>
          <c:extLst>
            <c:ext xmlns:c16="http://schemas.microsoft.com/office/drawing/2014/chart" uri="{C3380CC4-5D6E-409C-BE32-E72D297353CC}">
              <c16:uniqueId val="{00000010-AB79-4F28-B7F8-E3FF8DBA1AE9}"/>
            </c:ext>
          </c:extLst>
        </c:ser>
        <c:dLbls>
          <c:dLblPos val="outEnd"/>
          <c:showLegendKey val="0"/>
          <c:showVal val="1"/>
          <c:showCatName val="0"/>
          <c:showSerName val="0"/>
          <c:showPercent val="0"/>
          <c:showBubbleSize val="0"/>
        </c:dLbls>
        <c:gapWidth val="100"/>
        <c:overlap val="-24"/>
        <c:axId val="323355840"/>
        <c:axId val="323352232"/>
      </c:barChart>
      <c:catAx>
        <c:axId val="323355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23352232"/>
        <c:crosses val="autoZero"/>
        <c:auto val="1"/>
        <c:lblAlgn val="ctr"/>
        <c:lblOffset val="100"/>
        <c:noMultiLvlLbl val="0"/>
      </c:catAx>
      <c:valAx>
        <c:axId val="323352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23355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Sheet6!$C$5</c:f>
              <c:strCache>
                <c:ptCount val="1"/>
                <c:pt idx="0">
                  <c:v>Всего</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Sheet6!$D$3:$I$4</c:f>
              <c:multiLvlStrCache>
                <c:ptCount val="6"/>
                <c:lvl>
                  <c:pt idx="0">
                    <c:v>2019</c:v>
                  </c:pt>
                  <c:pt idx="1">
                    <c:v>2020</c:v>
                  </c:pt>
                  <c:pt idx="2">
                    <c:v>2021</c:v>
                  </c:pt>
                  <c:pt idx="3">
                    <c:v>2019</c:v>
                  </c:pt>
                  <c:pt idx="4">
                    <c:v>2020</c:v>
                  </c:pt>
                  <c:pt idx="5">
                    <c:v>2021</c:v>
                  </c:pt>
                </c:lvl>
                <c:lvl>
                  <c:pt idx="0">
                    <c:v>ЦЗ Комрат</c:v>
                  </c:pt>
                  <c:pt idx="3">
                    <c:v>Район</c:v>
                  </c:pt>
                </c:lvl>
              </c:multiLvlStrCache>
            </c:multiLvlStrRef>
          </c:cat>
          <c:val>
            <c:numRef>
              <c:f>Sheet6!$D$5:$I$5</c:f>
              <c:numCache>
                <c:formatCode>0.00%</c:formatCode>
                <c:ptCount val="6"/>
                <c:pt idx="0">
                  <c:v>0.33100000000000002</c:v>
                </c:pt>
                <c:pt idx="1">
                  <c:v>0.45100000000000001</c:v>
                </c:pt>
                <c:pt idx="2">
                  <c:v>0.372</c:v>
                </c:pt>
                <c:pt idx="3">
                  <c:v>0.34300000000000003</c:v>
                </c:pt>
                <c:pt idx="4">
                  <c:v>0.39300000000000002</c:v>
                </c:pt>
                <c:pt idx="5">
                  <c:v>0.33429999999999999</c:v>
                </c:pt>
              </c:numCache>
            </c:numRef>
          </c:val>
          <c:extLst>
            <c:ext xmlns:c16="http://schemas.microsoft.com/office/drawing/2014/chart" uri="{C3380CC4-5D6E-409C-BE32-E72D297353CC}">
              <c16:uniqueId val="{00000000-3D8E-43B0-B72E-69D7C80E7E6E}"/>
            </c:ext>
          </c:extLst>
        </c:ser>
        <c:ser>
          <c:idx val="1"/>
          <c:order val="1"/>
          <c:tx>
            <c:strRef>
              <c:f>Sheet6!$C$6</c:f>
              <c:strCache>
                <c:ptCount val="1"/>
                <c:pt idx="0">
                  <c:v>дети</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Sheet6!$D$3:$I$4</c:f>
              <c:multiLvlStrCache>
                <c:ptCount val="6"/>
                <c:lvl>
                  <c:pt idx="0">
                    <c:v>2019</c:v>
                  </c:pt>
                  <c:pt idx="1">
                    <c:v>2020</c:v>
                  </c:pt>
                  <c:pt idx="2">
                    <c:v>2021</c:v>
                  </c:pt>
                  <c:pt idx="3">
                    <c:v>2019</c:v>
                  </c:pt>
                  <c:pt idx="4">
                    <c:v>2020</c:v>
                  </c:pt>
                  <c:pt idx="5">
                    <c:v>2021</c:v>
                  </c:pt>
                </c:lvl>
                <c:lvl>
                  <c:pt idx="0">
                    <c:v>ЦЗ Комрат</c:v>
                  </c:pt>
                  <c:pt idx="3">
                    <c:v>Район</c:v>
                  </c:pt>
                </c:lvl>
              </c:multiLvlStrCache>
            </c:multiLvlStrRef>
          </c:cat>
          <c:val>
            <c:numRef>
              <c:f>Sheet6!$D$6:$I$6</c:f>
              <c:numCache>
                <c:formatCode>0.00%</c:formatCode>
                <c:ptCount val="6"/>
                <c:pt idx="0">
                  <c:v>0.42499999999999999</c:v>
                </c:pt>
                <c:pt idx="1">
                  <c:v>0.47299999999999998</c:v>
                </c:pt>
                <c:pt idx="2">
                  <c:v>0.48199999999999998</c:v>
                </c:pt>
                <c:pt idx="3">
                  <c:v>0.44600000000000001</c:v>
                </c:pt>
                <c:pt idx="4">
                  <c:v>0.497</c:v>
                </c:pt>
                <c:pt idx="5">
                  <c:v>0.45900000000000002</c:v>
                </c:pt>
              </c:numCache>
            </c:numRef>
          </c:val>
          <c:extLst>
            <c:ext xmlns:c16="http://schemas.microsoft.com/office/drawing/2014/chart" uri="{C3380CC4-5D6E-409C-BE32-E72D297353CC}">
              <c16:uniqueId val="{00000001-3D8E-43B0-B72E-69D7C80E7E6E}"/>
            </c:ext>
          </c:extLst>
        </c:ser>
        <c:dLbls>
          <c:dLblPos val="outEnd"/>
          <c:showLegendKey val="0"/>
          <c:showVal val="1"/>
          <c:showCatName val="0"/>
          <c:showSerName val="0"/>
          <c:showPercent val="0"/>
          <c:showBubbleSize val="0"/>
        </c:dLbls>
        <c:gapWidth val="219"/>
        <c:overlap val="-27"/>
        <c:axId val="509776928"/>
        <c:axId val="509769056"/>
      </c:barChart>
      <c:catAx>
        <c:axId val="50977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09769056"/>
        <c:crosses val="autoZero"/>
        <c:auto val="1"/>
        <c:lblAlgn val="ctr"/>
        <c:lblOffset val="100"/>
        <c:noMultiLvlLbl val="0"/>
      </c:catAx>
      <c:valAx>
        <c:axId val="509769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0977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968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98900" y="0"/>
            <a:ext cx="2982913" cy="496888"/>
          </a:xfrm>
          <a:prstGeom prst="rect">
            <a:avLst/>
          </a:prstGeom>
        </p:spPr>
        <p:txBody>
          <a:bodyPr vert="horz" lIns="91440" tIns="45720" rIns="91440" bIns="45720" rtlCol="0"/>
          <a:lstStyle>
            <a:lvl1pPr algn="r">
              <a:defRPr sz="1200"/>
            </a:lvl1pPr>
          </a:lstStyle>
          <a:p>
            <a:fld id="{29451804-7275-485D-96F7-E814327B3A57}" type="datetimeFigureOut">
              <a:rPr lang="ru-RU" smtClean="0"/>
              <a:t>23.03.2022</a:t>
            </a:fld>
            <a:endParaRPr lang="ru-RU"/>
          </a:p>
        </p:txBody>
      </p:sp>
      <p:sp>
        <p:nvSpPr>
          <p:cNvPr id="4" name="Slide Image Placeholder 3"/>
          <p:cNvSpPr>
            <a:spLocks noGrp="1" noRot="1" noChangeAspect="1"/>
          </p:cNvSpPr>
          <p:nvPr>
            <p:ph type="sldImg" idx="2"/>
          </p:nvPr>
        </p:nvSpPr>
        <p:spPr>
          <a:xfrm>
            <a:off x="1212850" y="1238250"/>
            <a:ext cx="4457700" cy="3343275"/>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8975" y="4767263"/>
            <a:ext cx="5505450" cy="39004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9409113"/>
            <a:ext cx="2982913" cy="4968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98900" y="9409113"/>
            <a:ext cx="2982913" cy="496887"/>
          </a:xfrm>
          <a:prstGeom prst="rect">
            <a:avLst/>
          </a:prstGeom>
        </p:spPr>
        <p:txBody>
          <a:bodyPr vert="horz" lIns="91440" tIns="45720" rIns="91440" bIns="45720" rtlCol="0" anchor="b"/>
          <a:lstStyle>
            <a:lvl1pPr algn="r">
              <a:defRPr sz="1200"/>
            </a:lvl1pPr>
          </a:lstStyle>
          <a:p>
            <a:fld id="{6151053F-F224-4B7D-9922-21B78932618F}" type="slidenum">
              <a:rPr lang="ru-RU" smtClean="0"/>
              <a:t>‹#›</a:t>
            </a:fld>
            <a:endParaRPr lang="ru-RU"/>
          </a:p>
        </p:txBody>
      </p:sp>
    </p:spTree>
    <p:extLst>
      <p:ext uri="{BB962C8B-B14F-4D97-AF65-F5344CB8AC3E}">
        <p14:creationId xmlns:p14="http://schemas.microsoft.com/office/powerpoint/2010/main" val="41087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89013" lvl="0" indent="446088" algn="just">
              <a:buNone/>
            </a:pPr>
            <a:r>
              <a:rPr lang="ru-RU" sz="1200" dirty="0">
                <a:effectLst/>
                <a:latin typeface="Times New Roman" panose="02020603050405020304" pitchFamily="18" charset="0"/>
                <a:cs typeface="Times New Roman" panose="02020603050405020304" pitchFamily="18" charset="0"/>
              </a:rPr>
              <a:t>Во всем, что мы предпринимаем, реализуем, осуществляем, мы стремимся</a:t>
            </a:r>
            <a:r>
              <a:rPr lang="en-US" sz="1200" dirty="0">
                <a:effectLst/>
                <a:latin typeface="Times New Roman" panose="02020603050405020304" pitchFamily="18" charset="0"/>
                <a:cs typeface="Times New Roman" panose="02020603050405020304" pitchFamily="18" charset="0"/>
              </a:rPr>
              <a:t> </a:t>
            </a:r>
            <a:r>
              <a:rPr lang="ru-RU" sz="1200" dirty="0">
                <a:effectLst/>
                <a:latin typeface="Times New Roman" panose="02020603050405020304" pitchFamily="18" charset="0"/>
                <a:cs typeface="Times New Roman" panose="02020603050405020304" pitchFamily="18" charset="0"/>
              </a:rPr>
              <a:t>утвердиться в качестве современного государства, всецело поглощенного задачей улучшения здорового образа жизни, снижения факторов риска, предотвращения заболеваний и обеспечения доступа к качественным услугам здравоохранения.</a:t>
            </a:r>
          </a:p>
          <a:p>
            <a:pPr marL="0" lvl="0" indent="361950" algn="just">
              <a:buNone/>
            </a:pPr>
            <a:r>
              <a:rPr lang="ru-RU" sz="1200" dirty="0">
                <a:effectLst/>
                <a:latin typeface="Times New Roman" panose="02020603050405020304" pitchFamily="18" charset="0"/>
                <a:cs typeface="Times New Roman" panose="02020603050405020304" pitchFamily="18" charset="0"/>
              </a:rPr>
              <a:t>Публичное учреждение здравоохранения Комратского района (ПМСУ ЦЗ Комрат) является юридическим лицом с 1 января 2008 г. в соответствии с приказом Министерства здравоохранения РМ № 404 от 30.10.2007 г. «Об юридическом отделении районной первичной медицинской помощи».</a:t>
            </a:r>
          </a:p>
          <a:p>
            <a:pPr marL="0" lvl="0" indent="361950" algn="just">
              <a:buNone/>
            </a:pPr>
            <a:r>
              <a:rPr lang="ru-RU" sz="1200" dirty="0">
                <a:effectLst/>
                <a:latin typeface="Times New Roman" panose="02020603050405020304" pitchFamily="18" charset="0"/>
                <a:cs typeface="Times New Roman" panose="02020603050405020304" pitchFamily="18" charset="0"/>
              </a:rPr>
              <a:t>На сегодня мы являемся </a:t>
            </a:r>
            <a:r>
              <a:rPr lang="ru-RU" sz="1200" u="sng" dirty="0">
                <a:effectLst/>
                <a:latin typeface="Times New Roman" panose="02020603050405020304" pitchFamily="18" charset="0"/>
                <a:cs typeface="Times New Roman" panose="02020603050405020304" pitchFamily="18" charset="0"/>
              </a:rPr>
              <a:t>первым  звеном</a:t>
            </a:r>
            <a:r>
              <a:rPr lang="ru-RU" sz="1200" dirty="0">
                <a:effectLst/>
                <a:latin typeface="Times New Roman" panose="02020603050405020304" pitchFamily="18" charset="0"/>
                <a:cs typeface="Times New Roman" panose="02020603050405020304" pitchFamily="18" charset="0"/>
              </a:rPr>
              <a:t>, к которому обращается население в случае необходимости оказания медицинской помощи.</a:t>
            </a:r>
          </a:p>
          <a:p>
            <a:pPr marL="0" lvl="0" indent="361950" algn="just">
              <a:buNone/>
            </a:pPr>
            <a:r>
              <a:rPr lang="ru-RU" sz="1200" dirty="0">
                <a:effectLst/>
                <a:latin typeface="Times New Roman" panose="02020603050405020304" pitchFamily="18" charset="0"/>
                <a:cs typeface="Times New Roman" panose="02020603050405020304" pitchFamily="18" charset="0"/>
              </a:rPr>
              <a:t>В последние годы отмечаются изменение в службе:</a:t>
            </a:r>
          </a:p>
          <a:p>
            <a:pPr marL="0" lvl="0" indent="361950" algn="just">
              <a:buNone/>
            </a:pPr>
            <a:r>
              <a:rPr lang="ru-RU" sz="1200" dirty="0">
                <a:effectLst/>
                <a:latin typeface="Times New Roman" panose="02020603050405020304" pitchFamily="18" charset="0"/>
                <a:cs typeface="Times New Roman" panose="02020603050405020304" pitchFamily="18" charset="0"/>
              </a:rPr>
              <a:t> 1) расширен перечень услуг на уровне первичного звена.</a:t>
            </a:r>
          </a:p>
          <a:p>
            <a:pPr marL="0" indent="361950" algn="just">
              <a:buNone/>
            </a:pPr>
            <a:r>
              <a:rPr lang="ru-RU" sz="1200" dirty="0">
                <a:effectLst/>
                <a:latin typeface="Times New Roman" panose="02020603050405020304" pitchFamily="18" charset="0"/>
                <a:cs typeface="Times New Roman" panose="02020603050405020304" pitchFamily="18" charset="0"/>
              </a:rPr>
              <a:t> 2) улучшение как материально-технической базы службы, так и качества оказания медицинской помощи населению района. </a:t>
            </a:r>
          </a:p>
          <a:p>
            <a:pPr marL="0" indent="361950" algn="just">
              <a:buNone/>
            </a:pPr>
            <a:r>
              <a:rPr lang="ru-RU" sz="1200" dirty="0">
                <a:effectLst/>
                <a:latin typeface="Times New Roman" panose="02020603050405020304" pitchFamily="18" charset="0"/>
                <a:cs typeface="Times New Roman" panose="02020603050405020304" pitchFamily="18" charset="0"/>
              </a:rPr>
              <a:t> 3) повысилась доступность первичной медицинской помощи.</a:t>
            </a:r>
          </a:p>
          <a:p>
            <a:pPr marL="0" indent="361950" algn="just">
              <a:buNone/>
            </a:pPr>
            <a:r>
              <a:rPr lang="ru-RU" sz="1200" dirty="0">
                <a:effectLst/>
                <a:latin typeface="Times New Roman" panose="02020603050405020304" pitchFamily="18" charset="0"/>
                <a:cs typeface="Times New Roman" panose="02020603050405020304" pitchFamily="18" charset="0"/>
              </a:rPr>
              <a:t> Каждому пациенту обеспечиваются доступ и запись к семейному врачу, а при возможности – право выбора или замены врача, что является реализацией гарантирования основных прав пациента, предусмотренных Законом РМ № 263-Х</a:t>
            </a:r>
            <a:r>
              <a:rPr lang="en-US" sz="1200" dirty="0">
                <a:effectLst/>
                <a:latin typeface="Times New Roman" panose="02020603050405020304" pitchFamily="18" charset="0"/>
                <a:cs typeface="Times New Roman" panose="02020603050405020304" pitchFamily="18" charset="0"/>
              </a:rPr>
              <a:t>IV</a:t>
            </a:r>
            <a:r>
              <a:rPr lang="ru-RU" sz="1200" dirty="0">
                <a:effectLst/>
                <a:latin typeface="Times New Roman" panose="02020603050405020304" pitchFamily="18" charset="0"/>
                <a:cs typeface="Times New Roman" panose="02020603050405020304" pitchFamily="18" charset="0"/>
              </a:rPr>
              <a:t> от 27.10.2005 г. «О правах и ответственности пациента». </a:t>
            </a:r>
          </a:p>
          <a:p>
            <a:pPr marL="0" lvl="0" indent="361950" algn="just">
              <a:buNone/>
            </a:pPr>
            <a:r>
              <a:rPr lang="ru-RU" sz="1200" dirty="0">
                <a:effectLst/>
                <a:latin typeface="Times New Roman" panose="02020603050405020304" pitchFamily="18" charset="0"/>
                <a:cs typeface="Times New Roman" panose="02020603050405020304" pitchFamily="18" charset="0"/>
              </a:rPr>
              <a:t>В 202</a:t>
            </a:r>
            <a:r>
              <a:rPr lang="en-US" sz="1200" dirty="0">
                <a:effectLst/>
                <a:latin typeface="Times New Roman" panose="02020603050405020304" pitchFamily="18" charset="0"/>
                <a:cs typeface="Times New Roman" panose="02020603050405020304" pitchFamily="18" charset="0"/>
              </a:rPr>
              <a:t>1</a:t>
            </a:r>
            <a:r>
              <a:rPr lang="ru-RU" sz="1200" dirty="0">
                <a:effectLst/>
                <a:latin typeface="Times New Roman" panose="02020603050405020304" pitchFamily="18" charset="0"/>
                <a:cs typeface="Times New Roman" panose="02020603050405020304" pitchFamily="18" charset="0"/>
              </a:rPr>
              <a:t> г ПМСУ ЦЗ Комрат (со всеми ОСВ) успешно прошли аккредитацию.</a:t>
            </a:r>
          </a:p>
          <a:p>
            <a:endParaRPr lang="ru-RU" dirty="0"/>
          </a:p>
        </p:txBody>
      </p:sp>
      <p:sp>
        <p:nvSpPr>
          <p:cNvPr id="4" name="Slide Number Placeholder 3"/>
          <p:cNvSpPr>
            <a:spLocks noGrp="1"/>
          </p:cNvSpPr>
          <p:nvPr>
            <p:ph type="sldNum" sz="quarter" idx="10"/>
          </p:nvPr>
        </p:nvSpPr>
        <p:spPr/>
        <p:txBody>
          <a:bodyPr/>
          <a:lstStyle/>
          <a:p>
            <a:fld id="{6151053F-F224-4B7D-9922-21B78932618F}" type="slidenum">
              <a:rPr lang="ru-RU" smtClean="0"/>
              <a:t>1</a:t>
            </a:fld>
            <a:endParaRPr lang="ru-RU"/>
          </a:p>
        </p:txBody>
      </p:sp>
    </p:spTree>
    <p:extLst>
      <p:ext uri="{BB962C8B-B14F-4D97-AF65-F5344CB8AC3E}">
        <p14:creationId xmlns:p14="http://schemas.microsoft.com/office/powerpoint/2010/main" val="536252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ru-RU" dirty="0">
                <a:latin typeface="Times New Roman" panose="02020603050405020304" pitchFamily="18" charset="0"/>
                <a:cs typeface="Times New Roman" panose="02020603050405020304" pitchFamily="18" charset="0"/>
              </a:rPr>
              <a:t>2 врача без категории пенсионного возраста , не могут уйти на заслуженный отпуск , т .к . нет молодых специалистов на замену .                                                                                             8 медсестер без категории не отработали еще 3 года ,чтобы сдать на категорию .</a:t>
            </a:r>
          </a:p>
        </p:txBody>
      </p:sp>
      <p:sp>
        <p:nvSpPr>
          <p:cNvPr id="4" name="Slide Number Placeholder 3"/>
          <p:cNvSpPr>
            <a:spLocks noGrp="1"/>
          </p:cNvSpPr>
          <p:nvPr>
            <p:ph type="sldNum" sz="quarter" idx="10"/>
          </p:nvPr>
        </p:nvSpPr>
        <p:spPr/>
        <p:txBody>
          <a:bodyPr/>
          <a:lstStyle/>
          <a:p>
            <a:fld id="{6151053F-F224-4B7D-9922-21B78932618F}" type="slidenum">
              <a:rPr lang="ru-RU" smtClean="0"/>
              <a:t>14</a:t>
            </a:fld>
            <a:endParaRPr lang="ru-RU"/>
          </a:p>
        </p:txBody>
      </p:sp>
    </p:spTree>
    <p:extLst>
      <p:ext uri="{BB962C8B-B14F-4D97-AF65-F5344CB8AC3E}">
        <p14:creationId xmlns:p14="http://schemas.microsoft.com/office/powerpoint/2010/main" val="747951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latin typeface="Times New Roman" panose="02020603050405020304" pitchFamily="18" charset="0"/>
                <a:cs typeface="Times New Roman" panose="02020603050405020304" pitchFamily="18" charset="0"/>
              </a:rPr>
              <a:t>В 2021 году сложилась серьезная ситуация с нехваткой семейных врачей, за 2021 год: 2 семейных врачей уволились и уехали, 2  семейных врачей ушли по состоянию здоровья, 1 семейный врач – ушла в декретный отпуск.  На 80 % семейные врачи в пенсионном возрасте. Каждый семейный врач принимает по 2-3 участка, Когда кто-то из семейных врачей уходит в отпуск или по болезни, наши семейные врачи работают за 4-х!</a:t>
            </a:r>
          </a:p>
          <a:p>
            <a:endParaRPr lang="ru-RU" dirty="0"/>
          </a:p>
        </p:txBody>
      </p:sp>
      <p:sp>
        <p:nvSpPr>
          <p:cNvPr id="4" name="Slide Number Placeholder 3"/>
          <p:cNvSpPr>
            <a:spLocks noGrp="1"/>
          </p:cNvSpPr>
          <p:nvPr>
            <p:ph type="sldNum" sz="quarter" idx="10"/>
          </p:nvPr>
        </p:nvSpPr>
        <p:spPr/>
        <p:txBody>
          <a:bodyPr/>
          <a:lstStyle/>
          <a:p>
            <a:fld id="{6151053F-F224-4B7D-9922-21B78932618F}" type="slidenum">
              <a:rPr lang="ru-RU" smtClean="0"/>
              <a:t>15</a:t>
            </a:fld>
            <a:endParaRPr lang="ru-RU"/>
          </a:p>
        </p:txBody>
      </p:sp>
    </p:spTree>
    <p:extLst>
      <p:ext uri="{BB962C8B-B14F-4D97-AF65-F5344CB8AC3E}">
        <p14:creationId xmlns:p14="http://schemas.microsoft.com/office/powerpoint/2010/main" val="3540432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0"/>
              </a:spcAft>
            </a:pPr>
            <a:r>
              <a:rPr lang="ru-RU" dirty="0">
                <a:latin typeface="Times New Roman" panose="02020603050405020304" pitchFamily="18" charset="0"/>
                <a:ea typeface="Times New Roman" panose="02020603050405020304" pitchFamily="18" charset="0"/>
              </a:rPr>
              <a:t>По ЦЗ Комрат в 2021 году  было </a:t>
            </a:r>
            <a:r>
              <a:rPr lang="ru-RU" b="1" dirty="0">
                <a:latin typeface="Times New Roman" panose="02020603050405020304" pitchFamily="18" charset="0"/>
                <a:ea typeface="Times New Roman" panose="02020603050405020304" pitchFamily="18" charset="0"/>
              </a:rPr>
              <a:t>113495</a:t>
            </a:r>
            <a:r>
              <a:rPr lang="ru-RU" dirty="0">
                <a:latin typeface="Times New Roman" panose="02020603050405020304" pitchFamily="18" charset="0"/>
                <a:ea typeface="Times New Roman" panose="02020603050405020304" pitchFamily="18" charset="0"/>
              </a:rPr>
              <a:t> посещений к семейным врачам, что составляет </a:t>
            </a:r>
            <a:r>
              <a:rPr lang="ru-RU" b="1" dirty="0">
                <a:latin typeface="Times New Roman" panose="02020603050405020304" pitchFamily="18" charset="0"/>
                <a:ea typeface="Times New Roman" panose="02020603050405020304" pitchFamily="18" charset="0"/>
              </a:rPr>
              <a:t>3,22</a:t>
            </a:r>
            <a:r>
              <a:rPr lang="ru-RU" dirty="0">
                <a:latin typeface="Times New Roman" panose="02020603050405020304" pitchFamily="18" charset="0"/>
                <a:ea typeface="Times New Roman" panose="02020603050405020304" pitchFamily="18" charset="0"/>
              </a:rPr>
              <a:t> посещения на 1-го жителя. В 2020 году </a:t>
            </a:r>
            <a:r>
              <a:rPr lang="ru-RU" b="1" dirty="0">
                <a:latin typeface="Times New Roman" panose="02020603050405020304" pitchFamily="18" charset="0"/>
                <a:ea typeface="Times New Roman" panose="02020603050405020304" pitchFamily="18" charset="0"/>
              </a:rPr>
              <a:t>117865</a:t>
            </a:r>
            <a:r>
              <a:rPr lang="ru-RU" dirty="0">
                <a:latin typeface="Times New Roman" panose="02020603050405020304" pitchFamily="18" charset="0"/>
                <a:ea typeface="Times New Roman" panose="02020603050405020304" pitchFamily="18" charset="0"/>
              </a:rPr>
              <a:t> или </a:t>
            </a:r>
            <a:r>
              <a:rPr lang="ru-RU" b="1" dirty="0">
                <a:latin typeface="Times New Roman" panose="02020603050405020304" pitchFamily="18" charset="0"/>
                <a:ea typeface="Times New Roman" panose="02020603050405020304" pitchFamily="18" charset="0"/>
              </a:rPr>
              <a:t>3,75</a:t>
            </a:r>
            <a:r>
              <a:rPr lang="ru-RU" dirty="0">
                <a:latin typeface="Times New Roman" panose="02020603050405020304" pitchFamily="18" charset="0"/>
                <a:ea typeface="Times New Roman" panose="02020603050405020304" pitchFamily="18" charset="0"/>
              </a:rPr>
              <a:t> посещения на 1-го жителя.</a:t>
            </a:r>
            <a:endParaRPr lang="ru-RU" sz="1050" dirty="0">
              <a:latin typeface="Times New Roman" panose="02020603050405020304" pitchFamily="18" charset="0"/>
              <a:ea typeface="Times New Roman" panose="02020603050405020304" pitchFamily="18" charset="0"/>
            </a:endParaRPr>
          </a:p>
          <a:p>
            <a:r>
              <a:rPr lang="ru-RU" dirty="0">
                <a:latin typeface="Times New Roman" panose="02020603050405020304" pitchFamily="18" charset="0"/>
                <a:ea typeface="Times New Roman" panose="02020603050405020304" pitchFamily="18" charset="0"/>
              </a:rPr>
              <a:t>     Несколько уменьшился этот показатель из–за уменьшения количества семейных врачей по ЦЗ, с </a:t>
            </a:r>
            <a:r>
              <a:rPr lang="ru-RU" b="1" dirty="0">
                <a:latin typeface="Times New Roman" panose="02020603050405020304" pitchFamily="18" charset="0"/>
                <a:ea typeface="Times New Roman" panose="02020603050405020304" pitchFamily="18" charset="0"/>
              </a:rPr>
              <a:t>19</a:t>
            </a:r>
            <a:r>
              <a:rPr lang="ru-RU" dirty="0">
                <a:latin typeface="Times New Roman" panose="02020603050405020304" pitchFamily="18" charset="0"/>
                <a:ea typeface="Times New Roman" panose="02020603050405020304" pitchFamily="18" charset="0"/>
              </a:rPr>
              <a:t> до </a:t>
            </a:r>
            <a:r>
              <a:rPr lang="ru-RU" b="1" dirty="0">
                <a:latin typeface="Times New Roman" panose="02020603050405020304" pitchFamily="18" charset="0"/>
                <a:ea typeface="Times New Roman" panose="02020603050405020304" pitchFamily="18" charset="0"/>
              </a:rPr>
              <a:t>15</a:t>
            </a:r>
            <a:r>
              <a:rPr lang="ru-RU" dirty="0">
                <a:latin typeface="Times New Roman" panose="02020603050405020304" pitchFamily="18" charset="0"/>
                <a:ea typeface="Times New Roman" panose="02020603050405020304" pitchFamily="18" charset="0"/>
              </a:rPr>
              <a:t> человек. К семейным врачам Района было </a:t>
            </a:r>
            <a:r>
              <a:rPr lang="ru-RU" b="1" dirty="0">
                <a:latin typeface="Times New Roman" panose="02020603050405020304" pitchFamily="18" charset="0"/>
                <a:ea typeface="Times New Roman" panose="02020603050405020304" pitchFamily="18" charset="0"/>
              </a:rPr>
              <a:t>220595</a:t>
            </a:r>
            <a:r>
              <a:rPr lang="ru-RU" dirty="0">
                <a:latin typeface="Times New Roman" panose="02020603050405020304" pitchFamily="18" charset="0"/>
                <a:ea typeface="Times New Roman" panose="02020603050405020304" pitchFamily="18" charset="0"/>
              </a:rPr>
              <a:t> посещений, что составляет 3,17 на 1-го  жителя. В 2020 году</a:t>
            </a:r>
            <a:r>
              <a:rPr lang="ru-RU" b="1" dirty="0">
                <a:latin typeface="Times New Roman" panose="02020603050405020304" pitchFamily="18" charset="0"/>
                <a:ea typeface="Times New Roman" panose="02020603050405020304" pitchFamily="18" charset="0"/>
              </a:rPr>
              <a:t> 203471</a:t>
            </a:r>
            <a:r>
              <a:rPr lang="ru-RU" dirty="0">
                <a:latin typeface="Times New Roman" panose="02020603050405020304" pitchFamily="18" charset="0"/>
                <a:ea typeface="Times New Roman" panose="02020603050405020304" pitchFamily="18" charset="0"/>
              </a:rPr>
              <a:t>, что составляет </a:t>
            </a:r>
            <a:r>
              <a:rPr lang="ru-RU" b="1" dirty="0">
                <a:latin typeface="Times New Roman" panose="02020603050405020304" pitchFamily="18" charset="0"/>
                <a:ea typeface="Times New Roman" panose="02020603050405020304" pitchFamily="18" charset="0"/>
              </a:rPr>
              <a:t>2,93</a:t>
            </a:r>
            <a:r>
              <a:rPr lang="ru-RU" dirty="0">
                <a:latin typeface="Times New Roman" panose="02020603050405020304" pitchFamily="18" charset="0"/>
                <a:ea typeface="Times New Roman" panose="02020603050405020304" pitchFamily="18" charset="0"/>
              </a:rPr>
              <a:t> на 1-го жителя Района.</a:t>
            </a:r>
            <a:endParaRPr lang="ru-RU" dirty="0"/>
          </a:p>
          <a:p>
            <a:endParaRPr lang="ru-RU" dirty="0"/>
          </a:p>
        </p:txBody>
      </p:sp>
      <p:sp>
        <p:nvSpPr>
          <p:cNvPr id="4" name="Slide Number Placeholder 3"/>
          <p:cNvSpPr>
            <a:spLocks noGrp="1"/>
          </p:cNvSpPr>
          <p:nvPr>
            <p:ph type="sldNum" sz="quarter" idx="10"/>
          </p:nvPr>
        </p:nvSpPr>
        <p:spPr/>
        <p:txBody>
          <a:bodyPr/>
          <a:lstStyle/>
          <a:p>
            <a:fld id="{6151053F-F224-4B7D-9922-21B78932618F}" type="slidenum">
              <a:rPr lang="ru-RU" smtClean="0"/>
              <a:t>16</a:t>
            </a:fld>
            <a:endParaRPr lang="ru-RU"/>
          </a:p>
        </p:txBody>
      </p:sp>
    </p:spTree>
    <p:extLst>
      <p:ext uri="{BB962C8B-B14F-4D97-AF65-F5344CB8AC3E}">
        <p14:creationId xmlns:p14="http://schemas.microsoft.com/office/powerpoint/2010/main" val="2154096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0"/>
              </a:spcAft>
            </a:pPr>
            <a:r>
              <a:rPr lang="ru-RU" dirty="0">
                <a:latin typeface="Times New Roman" panose="02020603050405020304" pitchFamily="18" charset="0"/>
                <a:ea typeface="Times New Roman" panose="02020603050405020304" pitchFamily="18" charset="0"/>
              </a:rPr>
              <a:t>По ЦЗ Комрат в 2021 году  было </a:t>
            </a:r>
            <a:r>
              <a:rPr lang="ru-RU" b="1" dirty="0">
                <a:latin typeface="Times New Roman" panose="02020603050405020304" pitchFamily="18" charset="0"/>
                <a:ea typeface="Times New Roman" panose="02020603050405020304" pitchFamily="18" charset="0"/>
              </a:rPr>
              <a:t>113495</a:t>
            </a:r>
            <a:r>
              <a:rPr lang="ru-RU" dirty="0">
                <a:latin typeface="Times New Roman" panose="02020603050405020304" pitchFamily="18" charset="0"/>
                <a:ea typeface="Times New Roman" panose="02020603050405020304" pitchFamily="18" charset="0"/>
              </a:rPr>
              <a:t> посещений к семейным врачам, что составляет </a:t>
            </a:r>
            <a:r>
              <a:rPr lang="ru-RU" b="1" dirty="0">
                <a:latin typeface="Times New Roman" panose="02020603050405020304" pitchFamily="18" charset="0"/>
                <a:ea typeface="Times New Roman" panose="02020603050405020304" pitchFamily="18" charset="0"/>
              </a:rPr>
              <a:t>3,22</a:t>
            </a:r>
            <a:r>
              <a:rPr lang="ru-RU" dirty="0">
                <a:latin typeface="Times New Roman" panose="02020603050405020304" pitchFamily="18" charset="0"/>
                <a:ea typeface="Times New Roman" panose="02020603050405020304" pitchFamily="18" charset="0"/>
              </a:rPr>
              <a:t> посещения на 1-го жителя. В 2020 году </a:t>
            </a:r>
            <a:r>
              <a:rPr lang="ru-RU" b="1" dirty="0">
                <a:latin typeface="Times New Roman" panose="02020603050405020304" pitchFamily="18" charset="0"/>
                <a:ea typeface="Times New Roman" panose="02020603050405020304" pitchFamily="18" charset="0"/>
              </a:rPr>
              <a:t>117865</a:t>
            </a:r>
            <a:r>
              <a:rPr lang="ru-RU" dirty="0">
                <a:latin typeface="Times New Roman" panose="02020603050405020304" pitchFamily="18" charset="0"/>
                <a:ea typeface="Times New Roman" panose="02020603050405020304" pitchFamily="18" charset="0"/>
              </a:rPr>
              <a:t> или </a:t>
            </a:r>
            <a:r>
              <a:rPr lang="ru-RU" b="1" dirty="0">
                <a:latin typeface="Times New Roman" panose="02020603050405020304" pitchFamily="18" charset="0"/>
                <a:ea typeface="Times New Roman" panose="02020603050405020304" pitchFamily="18" charset="0"/>
              </a:rPr>
              <a:t>3,75</a:t>
            </a:r>
            <a:r>
              <a:rPr lang="ru-RU" dirty="0">
                <a:latin typeface="Times New Roman" panose="02020603050405020304" pitchFamily="18" charset="0"/>
                <a:ea typeface="Times New Roman" panose="02020603050405020304" pitchFamily="18" charset="0"/>
              </a:rPr>
              <a:t> посещения на 1-го жителя.</a:t>
            </a:r>
            <a:endParaRPr lang="ru-RU" sz="1050" dirty="0">
              <a:latin typeface="Times New Roman" panose="02020603050405020304" pitchFamily="18" charset="0"/>
              <a:ea typeface="Times New Roman" panose="02020603050405020304" pitchFamily="18" charset="0"/>
            </a:endParaRPr>
          </a:p>
          <a:p>
            <a:r>
              <a:rPr lang="ru-RU" dirty="0">
                <a:latin typeface="Times New Roman" panose="02020603050405020304" pitchFamily="18" charset="0"/>
                <a:ea typeface="Times New Roman" panose="02020603050405020304" pitchFamily="18" charset="0"/>
              </a:rPr>
              <a:t>     Несколько уменьшился этот показатель из–за уменьшения количества семейных врачей по ЦЗ, с </a:t>
            </a:r>
            <a:r>
              <a:rPr lang="ru-RU" b="1" dirty="0">
                <a:latin typeface="Times New Roman" panose="02020603050405020304" pitchFamily="18" charset="0"/>
                <a:ea typeface="Times New Roman" panose="02020603050405020304" pitchFamily="18" charset="0"/>
              </a:rPr>
              <a:t>19</a:t>
            </a:r>
            <a:r>
              <a:rPr lang="ru-RU" dirty="0">
                <a:latin typeface="Times New Roman" panose="02020603050405020304" pitchFamily="18" charset="0"/>
                <a:ea typeface="Times New Roman" panose="02020603050405020304" pitchFamily="18" charset="0"/>
              </a:rPr>
              <a:t> до </a:t>
            </a:r>
            <a:r>
              <a:rPr lang="ru-RU" b="1" dirty="0">
                <a:latin typeface="Times New Roman" panose="02020603050405020304" pitchFamily="18" charset="0"/>
                <a:ea typeface="Times New Roman" panose="02020603050405020304" pitchFamily="18" charset="0"/>
              </a:rPr>
              <a:t>15</a:t>
            </a:r>
            <a:r>
              <a:rPr lang="ru-RU" dirty="0">
                <a:latin typeface="Times New Roman" panose="02020603050405020304" pitchFamily="18" charset="0"/>
                <a:ea typeface="Times New Roman" panose="02020603050405020304" pitchFamily="18" charset="0"/>
              </a:rPr>
              <a:t> человек. К семейным врачам Района было </a:t>
            </a:r>
            <a:r>
              <a:rPr lang="ru-RU" b="1" dirty="0">
                <a:latin typeface="Times New Roman" panose="02020603050405020304" pitchFamily="18" charset="0"/>
                <a:ea typeface="Times New Roman" panose="02020603050405020304" pitchFamily="18" charset="0"/>
              </a:rPr>
              <a:t>220595</a:t>
            </a:r>
            <a:r>
              <a:rPr lang="ru-RU" dirty="0">
                <a:latin typeface="Times New Roman" panose="02020603050405020304" pitchFamily="18" charset="0"/>
                <a:ea typeface="Times New Roman" panose="02020603050405020304" pitchFamily="18" charset="0"/>
              </a:rPr>
              <a:t> посещений, что составляет 3,17 на 1-го  жителя. В 2020 году</a:t>
            </a:r>
            <a:r>
              <a:rPr lang="ru-RU" b="1" dirty="0">
                <a:latin typeface="Times New Roman" panose="02020603050405020304" pitchFamily="18" charset="0"/>
                <a:ea typeface="Times New Roman" panose="02020603050405020304" pitchFamily="18" charset="0"/>
              </a:rPr>
              <a:t> 203471</a:t>
            </a:r>
            <a:r>
              <a:rPr lang="ru-RU" dirty="0">
                <a:latin typeface="Times New Roman" panose="02020603050405020304" pitchFamily="18" charset="0"/>
                <a:ea typeface="Times New Roman" panose="02020603050405020304" pitchFamily="18" charset="0"/>
              </a:rPr>
              <a:t>, что составляет </a:t>
            </a:r>
            <a:r>
              <a:rPr lang="ru-RU" b="1" dirty="0">
                <a:latin typeface="Times New Roman" panose="02020603050405020304" pitchFamily="18" charset="0"/>
                <a:ea typeface="Times New Roman" panose="02020603050405020304" pitchFamily="18" charset="0"/>
              </a:rPr>
              <a:t>2,93</a:t>
            </a:r>
            <a:r>
              <a:rPr lang="ru-RU" dirty="0">
                <a:latin typeface="Times New Roman" panose="02020603050405020304" pitchFamily="18" charset="0"/>
                <a:ea typeface="Times New Roman" panose="02020603050405020304" pitchFamily="18" charset="0"/>
              </a:rPr>
              <a:t> на 1-го жителя Района.</a:t>
            </a:r>
            <a:endParaRPr lang="ru-RU" dirty="0"/>
          </a:p>
          <a:p>
            <a:endParaRPr lang="ru-RU" dirty="0"/>
          </a:p>
        </p:txBody>
      </p:sp>
      <p:sp>
        <p:nvSpPr>
          <p:cNvPr id="4" name="Slide Number Placeholder 3"/>
          <p:cNvSpPr>
            <a:spLocks noGrp="1"/>
          </p:cNvSpPr>
          <p:nvPr>
            <p:ph type="sldNum" sz="quarter" idx="10"/>
          </p:nvPr>
        </p:nvSpPr>
        <p:spPr/>
        <p:txBody>
          <a:bodyPr/>
          <a:lstStyle/>
          <a:p>
            <a:fld id="{6151053F-F224-4B7D-9922-21B78932618F}" type="slidenum">
              <a:rPr lang="ru-RU" smtClean="0"/>
              <a:t>17</a:t>
            </a:fld>
            <a:endParaRPr lang="ru-RU"/>
          </a:p>
        </p:txBody>
      </p:sp>
    </p:spTree>
    <p:extLst>
      <p:ext uri="{BB962C8B-B14F-4D97-AF65-F5344CB8AC3E}">
        <p14:creationId xmlns:p14="http://schemas.microsoft.com/office/powerpoint/2010/main" val="2006926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latin typeface="Times New Roman" panose="02020603050405020304" pitchFamily="18" charset="0"/>
                <a:ea typeface="Times New Roman" panose="02020603050405020304" pitchFamily="18" charset="0"/>
              </a:rPr>
              <a:t>Удельный вес профилактических посещений взрослого населения в сравнении с 2020 годом уменьшился с 45,1 % до 37,2 %. А по </a:t>
            </a:r>
            <a:r>
              <a:rPr lang="ru-RU" b="1" dirty="0">
                <a:latin typeface="Times New Roman" panose="02020603050405020304" pitchFamily="18" charset="0"/>
                <a:ea typeface="Times New Roman" panose="02020603050405020304" pitchFamily="18" charset="0"/>
              </a:rPr>
              <a:t>району</a:t>
            </a:r>
            <a:r>
              <a:rPr lang="ru-RU" dirty="0">
                <a:latin typeface="Times New Roman" panose="02020603050405020304" pitchFamily="18" charset="0"/>
                <a:ea typeface="Times New Roman" panose="02020603050405020304" pitchFamily="18" charset="0"/>
              </a:rPr>
              <a:t> с 39,3%  на  33,43% , это можно объяснить повышением болезненности и заболеваемости острыми простудными заболеваниями и  </a:t>
            </a:r>
            <a:r>
              <a:rPr lang="en-US" dirty="0">
                <a:latin typeface="Times New Roman" panose="02020603050405020304" pitchFamily="18" charset="0"/>
                <a:ea typeface="Times New Roman" panose="02020603050405020304" pitchFamily="18" charset="0"/>
              </a:rPr>
              <a:t>COVID</a:t>
            </a:r>
            <a:r>
              <a:rPr lang="ru-RU" dirty="0">
                <a:latin typeface="Times New Roman" panose="02020603050405020304" pitchFamily="18" charset="0"/>
                <a:ea typeface="Times New Roman" panose="02020603050405020304" pitchFamily="18" charset="0"/>
              </a:rPr>
              <a:t> -19 ,а также уменьшением количества семейных врачей .</a:t>
            </a:r>
            <a:endParaRPr lang="ru-RU" dirty="0"/>
          </a:p>
          <a:p>
            <a:endParaRPr lang="ru-RU" dirty="0"/>
          </a:p>
        </p:txBody>
      </p:sp>
      <p:sp>
        <p:nvSpPr>
          <p:cNvPr id="4" name="Slide Number Placeholder 3"/>
          <p:cNvSpPr>
            <a:spLocks noGrp="1"/>
          </p:cNvSpPr>
          <p:nvPr>
            <p:ph type="sldNum" sz="quarter" idx="10"/>
          </p:nvPr>
        </p:nvSpPr>
        <p:spPr/>
        <p:txBody>
          <a:bodyPr/>
          <a:lstStyle/>
          <a:p>
            <a:fld id="{6151053F-F224-4B7D-9922-21B78932618F}" type="slidenum">
              <a:rPr lang="ru-RU" smtClean="0"/>
              <a:t>18</a:t>
            </a:fld>
            <a:endParaRPr lang="ru-RU"/>
          </a:p>
        </p:txBody>
      </p:sp>
    </p:spTree>
    <p:extLst>
      <p:ext uri="{BB962C8B-B14F-4D97-AF65-F5344CB8AC3E}">
        <p14:creationId xmlns:p14="http://schemas.microsoft.com/office/powerpoint/2010/main" val="3561232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Из таблицы видно ,что уменьшилось количество посещений по ЦЗ Комрат  в связи с вышеуказанными причинами(основная нехватка семейных врачей!) и , наоборот , увеличение количества посещений по автономным ЦЗ(кроме </a:t>
            </a:r>
            <a:r>
              <a:rPr lang="ru-RU" dirty="0" err="1"/>
              <a:t>Дезгинжа</a:t>
            </a:r>
            <a:r>
              <a:rPr lang="ru-RU" dirty="0"/>
              <a:t> , что говорит о том ,что население и врачи научились жить  совместно с Ковид-19 .Также видно ,что уменьшилось количество профилактических посещений по всему району(за исключением </a:t>
            </a:r>
            <a:r>
              <a:rPr lang="ru-RU" dirty="0" err="1"/>
              <a:t>Кирсово</a:t>
            </a:r>
            <a:r>
              <a:rPr lang="ru-RU" dirty="0"/>
              <a:t>  и  </a:t>
            </a:r>
            <a:r>
              <a:rPr lang="ru-RU" dirty="0" err="1"/>
              <a:t>Авдарма</a:t>
            </a:r>
            <a:r>
              <a:rPr lang="ru-RU" dirty="0"/>
              <a:t>  ) ,что связано со страхом перед Ковид-19.</a:t>
            </a:r>
          </a:p>
        </p:txBody>
      </p:sp>
      <p:sp>
        <p:nvSpPr>
          <p:cNvPr id="4" name="Номер слайда 3"/>
          <p:cNvSpPr>
            <a:spLocks noGrp="1"/>
          </p:cNvSpPr>
          <p:nvPr>
            <p:ph type="sldNum" sz="quarter" idx="5"/>
          </p:nvPr>
        </p:nvSpPr>
        <p:spPr/>
        <p:txBody>
          <a:bodyPr/>
          <a:lstStyle/>
          <a:p>
            <a:fld id="{6151053F-F224-4B7D-9922-21B78932618F}" type="slidenum">
              <a:rPr lang="ru-RU" smtClean="0"/>
              <a:t>19</a:t>
            </a:fld>
            <a:endParaRPr lang="ru-RU"/>
          </a:p>
        </p:txBody>
      </p:sp>
    </p:spTree>
    <p:extLst>
      <p:ext uri="{BB962C8B-B14F-4D97-AF65-F5344CB8AC3E}">
        <p14:creationId xmlns:p14="http://schemas.microsoft.com/office/powerpoint/2010/main" val="2010911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p:txBody>
      </p:sp>
      <p:sp>
        <p:nvSpPr>
          <p:cNvPr id="4" name="Slide Number Placeholder 3"/>
          <p:cNvSpPr>
            <a:spLocks noGrp="1"/>
          </p:cNvSpPr>
          <p:nvPr>
            <p:ph type="sldNum" sz="quarter" idx="10"/>
          </p:nvPr>
        </p:nvSpPr>
        <p:spPr/>
        <p:txBody>
          <a:bodyPr/>
          <a:lstStyle/>
          <a:p>
            <a:fld id="{6151053F-F224-4B7D-9922-21B78932618F}" type="slidenum">
              <a:rPr lang="ru-RU" smtClean="0"/>
              <a:t>20</a:t>
            </a:fld>
            <a:endParaRPr lang="ru-RU"/>
          </a:p>
        </p:txBody>
      </p:sp>
    </p:spTree>
    <p:extLst>
      <p:ext uri="{BB962C8B-B14F-4D97-AF65-F5344CB8AC3E}">
        <p14:creationId xmlns:p14="http://schemas.microsoft.com/office/powerpoint/2010/main" val="1387574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6151053F-F224-4B7D-9922-21B78932618F}" type="slidenum">
              <a:rPr lang="ru-RU" smtClean="0"/>
              <a:t>21</a:t>
            </a:fld>
            <a:endParaRPr lang="ru-RU"/>
          </a:p>
        </p:txBody>
      </p:sp>
    </p:spTree>
    <p:extLst>
      <p:ext uri="{BB962C8B-B14F-4D97-AF65-F5344CB8AC3E}">
        <p14:creationId xmlns:p14="http://schemas.microsoft.com/office/powerpoint/2010/main" val="1242954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Aft>
                <a:spcPts val="0"/>
              </a:spcAft>
            </a:pPr>
            <a:r>
              <a:rPr lang="ru-RU" dirty="0"/>
              <a:t>Рождаемость снизилась как по ЦЗ Комрат  , так и по району.</a:t>
            </a:r>
          </a:p>
        </p:txBody>
      </p:sp>
      <p:sp>
        <p:nvSpPr>
          <p:cNvPr id="4" name="Slide Number Placeholder 3"/>
          <p:cNvSpPr>
            <a:spLocks noGrp="1"/>
          </p:cNvSpPr>
          <p:nvPr>
            <p:ph type="sldNum" sz="quarter" idx="10"/>
          </p:nvPr>
        </p:nvSpPr>
        <p:spPr/>
        <p:txBody>
          <a:bodyPr/>
          <a:lstStyle/>
          <a:p>
            <a:fld id="{6151053F-F224-4B7D-9922-21B78932618F}" type="slidenum">
              <a:rPr lang="ru-RU" smtClean="0"/>
              <a:t>25</a:t>
            </a:fld>
            <a:endParaRPr lang="ru-RU"/>
          </a:p>
        </p:txBody>
      </p:sp>
    </p:spTree>
    <p:extLst>
      <p:ext uri="{BB962C8B-B14F-4D97-AF65-F5344CB8AC3E}">
        <p14:creationId xmlns:p14="http://schemas.microsoft.com/office/powerpoint/2010/main" val="3112772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Смертность повысилась как по ЦЗ Комрат (с показателя 8,3 до 12,2)  , так и по району ( с показателя 9,1 до  13,1), что связано с увеличением смертности от Ковид-19 и его осложнений </a:t>
            </a:r>
          </a:p>
        </p:txBody>
      </p:sp>
      <p:sp>
        <p:nvSpPr>
          <p:cNvPr id="4" name="Slide Number Placeholder 3"/>
          <p:cNvSpPr>
            <a:spLocks noGrp="1"/>
          </p:cNvSpPr>
          <p:nvPr>
            <p:ph type="sldNum" sz="quarter" idx="10"/>
          </p:nvPr>
        </p:nvSpPr>
        <p:spPr/>
        <p:txBody>
          <a:bodyPr/>
          <a:lstStyle/>
          <a:p>
            <a:fld id="{6151053F-F224-4B7D-9922-21B78932618F}" type="slidenum">
              <a:rPr lang="ru-RU" smtClean="0"/>
              <a:t>27</a:t>
            </a:fld>
            <a:endParaRPr lang="ru-RU"/>
          </a:p>
        </p:txBody>
      </p:sp>
    </p:spTree>
    <p:extLst>
      <p:ext uri="{BB962C8B-B14F-4D97-AF65-F5344CB8AC3E}">
        <p14:creationId xmlns:p14="http://schemas.microsoft.com/office/powerpoint/2010/main" val="3227109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r>
              <a:rPr lang="ru-RU" sz="1200" b="1" dirty="0">
                <a:effectLst/>
                <a:latin typeface="Times New Roman" panose="02020603050405020304" pitchFamily="18" charset="0"/>
                <a:cs typeface="Times New Roman" panose="02020603050405020304" pitchFamily="18" charset="0"/>
              </a:rPr>
              <a:t>ПМСУ ЦЗ Комрат.</a:t>
            </a:r>
            <a:endParaRPr lang="ru-RU" sz="1200" dirty="0">
              <a:effectLst/>
              <a:latin typeface="Times New Roman" panose="02020603050405020304" pitchFamily="18" charset="0"/>
              <a:cs typeface="Times New Roman" panose="02020603050405020304" pitchFamily="18" charset="0"/>
            </a:endParaRPr>
          </a:p>
          <a:p>
            <a:pPr marL="0" indent="0" algn="just">
              <a:buNone/>
            </a:pPr>
            <a:r>
              <a:rPr lang="en-US" sz="1100" dirty="0">
                <a:effectLst/>
                <a:latin typeface="Times New Roman" panose="02020603050405020304" pitchFamily="18" charset="0"/>
                <a:cs typeface="Times New Roman" panose="02020603050405020304" pitchFamily="18" charset="0"/>
              </a:rPr>
              <a:t>     	</a:t>
            </a:r>
            <a:r>
              <a:rPr lang="ru-RU" sz="1200" dirty="0">
                <a:effectLst/>
                <a:latin typeface="Times New Roman" panose="02020603050405020304" pitchFamily="18" charset="0"/>
                <a:cs typeface="Times New Roman" panose="02020603050405020304" pitchFamily="18" charset="0"/>
              </a:rPr>
              <a:t>В его составе состоят ОСВ: Конгазчик, Бешалма, Буджак, Ферапонтьевка. Здание ОСВ Бешалма нуждается в капитальном ремонте. В ОСВ Ферапонтьевка нужен капитальный ремонт здания. В ЦЗ Комрат нужен срочный капитальный ремонт канализационной системы и водопровода! На каждом этаже в нескольких кабинетах потолки постоянно текут. Во многих шахтах протекают канализационные трубы.</a:t>
            </a:r>
          </a:p>
          <a:p>
            <a:pPr marL="0" lvl="0" indent="0" algn="ctr">
              <a:buNone/>
            </a:pPr>
            <a:r>
              <a:rPr lang="ru-RU" sz="1200" b="1" dirty="0">
                <a:effectLst/>
                <a:latin typeface="Times New Roman" panose="02020603050405020304" pitchFamily="18" charset="0"/>
                <a:cs typeface="Times New Roman" panose="02020603050405020304" pitchFamily="18" charset="0"/>
              </a:rPr>
              <a:t>Уровень оснащения медицинским оборудованием.</a:t>
            </a:r>
            <a:endParaRPr lang="en-US" sz="1200" dirty="0">
              <a:effectLst/>
              <a:latin typeface="Times New Roman" panose="02020603050405020304" pitchFamily="18" charset="0"/>
              <a:cs typeface="Times New Roman" panose="02020603050405020304" pitchFamily="18" charset="0"/>
            </a:endParaRPr>
          </a:p>
          <a:p>
            <a:pPr marL="0" lvl="0" indent="0">
              <a:buNone/>
            </a:pPr>
            <a:r>
              <a:rPr lang="en-US" sz="1100" dirty="0">
                <a:effectLst/>
                <a:latin typeface="Times New Roman" panose="02020603050405020304" pitchFamily="18" charset="0"/>
                <a:cs typeface="Times New Roman" panose="02020603050405020304" pitchFamily="18" charset="0"/>
              </a:rPr>
              <a:t>      	</a:t>
            </a:r>
            <a:r>
              <a:rPr lang="ru-RU" sz="1200" dirty="0">
                <a:effectLst/>
                <a:latin typeface="Times New Roman" panose="02020603050405020304" pitchFamily="18" charset="0"/>
                <a:cs typeface="Times New Roman" panose="02020603050405020304" pitchFamily="18" charset="0"/>
              </a:rPr>
              <a:t>ОСВ снабжены всем необходимым для работы. В конце 2018 года укомплектованы компьютерами и принтерами для обеспечения работы в </a:t>
            </a:r>
            <a:r>
              <a:rPr lang="en-US" sz="1200" dirty="0">
                <a:effectLst/>
                <a:latin typeface="Times New Roman" panose="02020603050405020304" pitchFamily="18" charset="0"/>
                <a:cs typeface="Times New Roman" panose="02020603050405020304" pitchFamily="18" charset="0"/>
              </a:rPr>
              <a:t>SIA AMP</a:t>
            </a:r>
            <a:r>
              <a:rPr lang="ru-RU" sz="1200" dirty="0">
                <a:effectLst/>
                <a:latin typeface="Times New Roman" panose="02020603050405020304" pitchFamily="18" charset="0"/>
                <a:cs typeface="Times New Roman" panose="02020603050405020304" pitchFamily="18" charset="0"/>
              </a:rPr>
              <a:t>. ЦЗ Комрат также оснащен всем необходимым для работы в </a:t>
            </a:r>
            <a:r>
              <a:rPr lang="en-US" sz="1200" dirty="0">
                <a:effectLst/>
                <a:latin typeface="Times New Roman" panose="02020603050405020304" pitchFamily="18" charset="0"/>
                <a:cs typeface="Times New Roman" panose="02020603050405020304" pitchFamily="18" charset="0"/>
              </a:rPr>
              <a:t>SIA AMP</a:t>
            </a:r>
            <a:r>
              <a:rPr lang="ru-RU" sz="1200" dirty="0">
                <a:effectLst/>
                <a:latin typeface="Times New Roman" panose="02020603050405020304" pitchFamily="18" charset="0"/>
                <a:cs typeface="Times New Roman" panose="02020603050405020304" pitchFamily="18" charset="0"/>
              </a:rPr>
              <a:t>:</a:t>
            </a:r>
          </a:p>
          <a:p>
            <a:pPr marL="0" lvl="0" indent="0">
              <a:buNone/>
            </a:pPr>
            <a:r>
              <a:rPr lang="en-US" sz="110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1. </a:t>
            </a:r>
            <a:r>
              <a:rPr lang="ru-RU" sz="1200" dirty="0">
                <a:effectLst/>
                <a:latin typeface="Times New Roman" panose="02020603050405020304" pitchFamily="18" charset="0"/>
                <a:cs typeface="Times New Roman" panose="02020603050405020304" pitchFamily="18" charset="0"/>
              </a:rPr>
              <a:t>Но многие компьютера уже надо обновлять, т.к. они очень плохо работают. Срочно нужен хотя </a:t>
            </a:r>
            <a:r>
              <a:rPr lang="en-US" sz="1200" dirty="0">
                <a:effectLst/>
                <a:latin typeface="Times New Roman" panose="02020603050405020304" pitchFamily="18" charset="0"/>
                <a:cs typeface="Times New Roman" panose="02020603050405020304" pitchFamily="18" charset="0"/>
              </a:rPr>
              <a:t>	</a:t>
            </a:r>
            <a:r>
              <a:rPr lang="ru-RU" sz="1200" dirty="0">
                <a:effectLst/>
                <a:latin typeface="Times New Roman" panose="02020603050405020304" pitchFamily="18" charset="0"/>
                <a:cs typeface="Times New Roman" panose="02020603050405020304" pitchFamily="18" charset="0"/>
              </a:rPr>
              <a:t>бы 1 компьютер в ОСВ Бешалма + принтер, в ОСВ Конгазчик. </a:t>
            </a:r>
          </a:p>
          <a:p>
            <a:pPr marL="0" indent="0">
              <a:buNone/>
            </a:pPr>
            <a:r>
              <a:rPr lang="en-US" sz="1200" dirty="0">
                <a:effectLst/>
                <a:latin typeface="Times New Roman" panose="02020603050405020304" pitchFamily="18" charset="0"/>
                <a:cs typeface="Times New Roman" panose="02020603050405020304" pitchFamily="18" charset="0"/>
              </a:rPr>
              <a:t>	2. </a:t>
            </a:r>
            <a:r>
              <a:rPr lang="ru-RU" sz="1200" dirty="0">
                <a:effectLst/>
                <a:latin typeface="Times New Roman" panose="02020603050405020304" pitchFamily="18" charset="0"/>
                <a:cs typeface="Times New Roman" panose="02020603050405020304" pitchFamily="18" charset="0"/>
              </a:rPr>
              <a:t>Много тонометров уже износились. Необходим аппарат крио для забора биопсии при </a:t>
            </a:r>
            <a:r>
              <a:rPr lang="en-US" sz="1200" dirty="0">
                <a:effectLst/>
                <a:latin typeface="Times New Roman" panose="02020603050405020304" pitchFamily="18" charset="0"/>
                <a:cs typeface="Times New Roman" panose="02020603050405020304" pitchFamily="18" charset="0"/>
              </a:rPr>
              <a:t>	</a:t>
            </a:r>
            <a:r>
              <a:rPr lang="ru-RU" sz="1200" dirty="0">
                <a:effectLst/>
                <a:latin typeface="Times New Roman" panose="02020603050405020304" pitchFamily="18" charset="0"/>
                <a:cs typeface="Times New Roman" panose="02020603050405020304" pitchFamily="18" charset="0"/>
              </a:rPr>
              <a:t>проведении кольпоскопии, т.к. у нас есть сертифицированный специалист – 1 на весь юг. </a:t>
            </a:r>
            <a:r>
              <a:rPr lang="ru-RU" sz="1100" dirty="0">
                <a:effectLst/>
                <a:latin typeface="Times New Roman" panose="02020603050405020304" pitchFamily="18" charset="0"/>
                <a:cs typeface="Times New Roman" panose="02020603050405020304" pitchFamily="18" charset="0"/>
              </a:rPr>
              <a:t> </a:t>
            </a:r>
          </a:p>
          <a:p>
            <a:pPr marL="0" lvl="0" indent="0" algn="ctr">
              <a:buNone/>
            </a:pPr>
            <a:endParaRPr lang="en-US" sz="700" b="1" dirty="0">
              <a:effectLst/>
              <a:latin typeface="Times New Roman" panose="02020603050405020304" pitchFamily="18" charset="0"/>
              <a:cs typeface="Times New Roman" panose="02020603050405020304" pitchFamily="18" charset="0"/>
            </a:endParaRPr>
          </a:p>
          <a:p>
            <a:pPr marL="0" lvl="0" indent="0" algn="ctr">
              <a:buNone/>
            </a:pPr>
            <a:r>
              <a:rPr lang="ru-RU" sz="1200" b="1" dirty="0">
                <a:effectLst/>
                <a:latin typeface="Times New Roman" panose="02020603050405020304" pitchFamily="18" charset="0"/>
                <a:cs typeface="Times New Roman" panose="02020603050405020304" pitchFamily="18" charset="0"/>
              </a:rPr>
              <a:t>Оснащение санитарным транспортом. Процент износа и состояния.</a:t>
            </a:r>
            <a:endParaRPr lang="ru-RU" sz="1200" dirty="0">
              <a:effectLst/>
              <a:latin typeface="Times New Roman" panose="02020603050405020304" pitchFamily="18" charset="0"/>
              <a:cs typeface="Times New Roman" panose="02020603050405020304" pitchFamily="18" charset="0"/>
            </a:endParaRPr>
          </a:p>
          <a:p>
            <a:pPr marL="0" indent="0" algn="just">
              <a:buNone/>
            </a:pPr>
            <a:r>
              <a:rPr lang="ru-RU" sz="1200" dirty="0">
                <a:effectLst/>
                <a:latin typeface="Times New Roman" panose="02020603050405020304" pitchFamily="18" charset="0"/>
                <a:cs typeface="Times New Roman" panose="02020603050405020304" pitchFamily="18" charset="0"/>
              </a:rPr>
              <a:t>	Санитарным транспортом ЦЗ Комрат оснащен, но 2 машины очень старые и изношенные, необходимо купить 2 новые машины, т.к. на ремонт и поддержание, в виду плохого состояния тратятся очень большие суммы.</a:t>
            </a:r>
            <a:endParaRPr lang="en-US" sz="1200" dirty="0">
              <a:effectLst/>
              <a:latin typeface="Times New Roman" panose="02020603050405020304" pitchFamily="18" charset="0"/>
              <a:cs typeface="Times New Roman" panose="02020603050405020304" pitchFamily="18" charset="0"/>
            </a:endParaRPr>
          </a:p>
          <a:p>
            <a:pPr marL="0" indent="0" algn="just">
              <a:buNone/>
            </a:pPr>
            <a:endParaRPr lang="ru-RU" sz="700" dirty="0">
              <a:effectLst/>
              <a:latin typeface="Times New Roman" panose="02020603050405020304" pitchFamily="18" charset="0"/>
              <a:cs typeface="Times New Roman" panose="02020603050405020304" pitchFamily="18" charset="0"/>
            </a:endParaRPr>
          </a:p>
          <a:p>
            <a:pPr marL="0" lvl="0" indent="0" algn="ctr">
              <a:buNone/>
            </a:pPr>
            <a:r>
              <a:rPr lang="ru-RU" sz="1200" b="1" dirty="0">
                <a:effectLst/>
                <a:latin typeface="Times New Roman" panose="02020603050405020304" pitchFamily="18" charset="0"/>
                <a:cs typeface="Times New Roman" panose="02020603050405020304" pitchFamily="18" charset="0"/>
              </a:rPr>
              <a:t>Деятельность по реабилитации зданий и их обеспечение медицинской техникой,</a:t>
            </a:r>
            <a:r>
              <a:rPr lang="en-US" sz="1200" b="1"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транспортом.</a:t>
            </a:r>
            <a:endParaRPr lang="ru-RU" sz="1200" dirty="0">
              <a:effectLst/>
              <a:latin typeface="Times New Roman" panose="02020603050405020304" pitchFamily="18" charset="0"/>
              <a:cs typeface="Times New Roman" panose="02020603050405020304" pitchFamily="18" charset="0"/>
            </a:endParaRPr>
          </a:p>
          <a:p>
            <a:pPr marL="0" indent="0" algn="just">
              <a:buNone/>
            </a:pPr>
            <a:r>
              <a:rPr lang="ru-RU" sz="1200" dirty="0">
                <a:effectLst/>
                <a:latin typeface="Times New Roman" panose="02020603050405020304" pitchFamily="18" charset="0"/>
                <a:cs typeface="Times New Roman" panose="02020603050405020304" pitchFamily="18" charset="0"/>
              </a:rPr>
              <a:t>	В 2021 году завершен проект по «Энергоэффективности». Стоимость проекта более 9 млн. лей.  В результате кардинально улучшился вид здания, стало более теплым</a:t>
            </a:r>
          </a:p>
          <a:p>
            <a:endParaRPr lang="ru-RU" dirty="0"/>
          </a:p>
        </p:txBody>
      </p:sp>
      <p:sp>
        <p:nvSpPr>
          <p:cNvPr id="4" name="Slide Number Placeholder 3"/>
          <p:cNvSpPr>
            <a:spLocks noGrp="1"/>
          </p:cNvSpPr>
          <p:nvPr>
            <p:ph type="sldNum" sz="quarter" idx="10"/>
          </p:nvPr>
        </p:nvSpPr>
        <p:spPr/>
        <p:txBody>
          <a:bodyPr/>
          <a:lstStyle/>
          <a:p>
            <a:fld id="{6151053F-F224-4B7D-9922-21B78932618F}" type="slidenum">
              <a:rPr lang="ru-RU" smtClean="0"/>
              <a:t>3</a:t>
            </a:fld>
            <a:endParaRPr lang="ru-RU"/>
          </a:p>
        </p:txBody>
      </p:sp>
    </p:spTree>
    <p:extLst>
      <p:ext uri="{BB962C8B-B14F-4D97-AF65-F5344CB8AC3E}">
        <p14:creationId xmlns:p14="http://schemas.microsoft.com/office/powerpoint/2010/main" val="3590679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Aft>
                <a:spcPts val="0"/>
              </a:spcAft>
            </a:pPr>
            <a:r>
              <a:rPr lang="ru-RU" sz="1200" b="1" dirty="0">
                <a:latin typeface="Times New Roman" panose="02020603050405020304" pitchFamily="18" charset="0"/>
                <a:ea typeface="Times New Roman" panose="02020603050405020304" pitchFamily="18" charset="0"/>
              </a:rPr>
              <a:t>Смертность.</a:t>
            </a:r>
            <a:endParaRPr lang="ru-RU" sz="1200" dirty="0">
              <a:latin typeface="Times New Roman" panose="02020603050405020304" pitchFamily="18" charset="0"/>
              <a:ea typeface="Times New Roman" panose="02020603050405020304" pitchFamily="18" charset="0"/>
            </a:endParaRPr>
          </a:p>
          <a:p>
            <a:pPr indent="449580" algn="just">
              <a:spcAft>
                <a:spcPts val="0"/>
              </a:spcAft>
            </a:pPr>
            <a:r>
              <a:rPr lang="ru-RU" sz="1200" dirty="0">
                <a:latin typeface="Times New Roman" panose="02020603050405020304" pitchFamily="18" charset="0"/>
                <a:ea typeface="Times New Roman" panose="02020603050405020304" pitchFamily="18" charset="0"/>
              </a:rPr>
              <a:t>В 2021 году смертность повысилась как по ЦЗ Комрат, так и по Району. По ЦЗ Комрат 2021 году умерло</a:t>
            </a:r>
            <a:r>
              <a:rPr lang="ru-RU" sz="1200" b="1" dirty="0">
                <a:latin typeface="Times New Roman" panose="02020603050405020304" pitchFamily="18" charset="0"/>
                <a:ea typeface="Times New Roman" panose="02020603050405020304" pitchFamily="18" charset="0"/>
              </a:rPr>
              <a:t> 448</a:t>
            </a:r>
            <a:r>
              <a:rPr lang="ru-RU" sz="1200" dirty="0">
                <a:latin typeface="Times New Roman" panose="02020603050405020304" pitchFamily="18" charset="0"/>
                <a:ea typeface="Times New Roman" panose="02020603050405020304" pitchFamily="18" charset="0"/>
              </a:rPr>
              <a:t> человек, что составляет и показатель 12,7 на 1000 населения. В 2020 году умерло </a:t>
            </a:r>
            <a:r>
              <a:rPr lang="ru-RU" sz="1200" b="1" dirty="0">
                <a:latin typeface="Times New Roman" panose="02020603050405020304" pitchFamily="18" charset="0"/>
                <a:ea typeface="Times New Roman" panose="02020603050405020304" pitchFamily="18" charset="0"/>
              </a:rPr>
              <a:t>373</a:t>
            </a:r>
            <a:r>
              <a:rPr lang="ru-RU" sz="1200" dirty="0">
                <a:latin typeface="Times New Roman" panose="02020603050405020304" pitchFamily="18" charset="0"/>
                <a:ea typeface="Times New Roman" panose="02020603050405020304" pitchFamily="18" charset="0"/>
              </a:rPr>
              <a:t>, т.е. на </a:t>
            </a:r>
            <a:r>
              <a:rPr lang="ru-RU" sz="1200" b="1" dirty="0">
                <a:latin typeface="Times New Roman" panose="02020603050405020304" pitchFamily="18" charset="0"/>
                <a:ea typeface="Times New Roman" panose="02020603050405020304" pitchFamily="18" charset="0"/>
              </a:rPr>
              <a:t>75 </a:t>
            </a:r>
            <a:r>
              <a:rPr lang="ru-RU" sz="1200" dirty="0">
                <a:latin typeface="Times New Roman" panose="02020603050405020304" pitchFamily="18" charset="0"/>
                <a:ea typeface="Times New Roman" panose="02020603050405020304" pitchFamily="18" charset="0"/>
              </a:rPr>
              <a:t>человек меньше и показатель составляет </a:t>
            </a:r>
            <a:r>
              <a:rPr lang="ru-RU" sz="1200" b="1" dirty="0">
                <a:latin typeface="Times New Roman" panose="02020603050405020304" pitchFamily="18" charset="0"/>
                <a:ea typeface="Times New Roman" panose="02020603050405020304" pitchFamily="18" charset="0"/>
              </a:rPr>
              <a:t>10,7 </a:t>
            </a:r>
            <a:r>
              <a:rPr lang="ru-RU" sz="1200" dirty="0">
                <a:latin typeface="Times New Roman" panose="02020603050405020304" pitchFamily="18" charset="0"/>
                <a:ea typeface="Times New Roman" panose="02020603050405020304" pitchFamily="18" charset="0"/>
              </a:rPr>
              <a:t>на 1000 населения. Смертность значительно увеличилась за счет увеличения смертности от </a:t>
            </a:r>
            <a:r>
              <a:rPr lang="en-US" sz="1200" dirty="0">
                <a:latin typeface="Times New Roman" panose="02020603050405020304" pitchFamily="18" charset="0"/>
                <a:ea typeface="Times New Roman" panose="02020603050405020304" pitchFamily="18" charset="0"/>
              </a:rPr>
              <a:t>COVID</a:t>
            </a:r>
            <a:r>
              <a:rPr lang="ru-RU" sz="1200" dirty="0">
                <a:latin typeface="Times New Roman" panose="02020603050405020304" pitchFamily="18" charset="0"/>
                <a:ea typeface="Times New Roman" panose="02020603050405020304" pitchFamily="18" charset="0"/>
              </a:rPr>
              <a:t> -19. Повысился показатель смертности по всем населенным пунктам, в том числе и по району с </a:t>
            </a:r>
            <a:r>
              <a:rPr lang="ru-RU" sz="1200" b="1" dirty="0">
                <a:latin typeface="Times New Roman" panose="02020603050405020304" pitchFamily="18" charset="0"/>
                <a:ea typeface="Times New Roman" panose="02020603050405020304" pitchFamily="18" charset="0"/>
              </a:rPr>
              <a:t>11,0</a:t>
            </a:r>
            <a:r>
              <a:rPr lang="ru-RU" sz="1200" dirty="0">
                <a:latin typeface="Times New Roman" panose="02020603050405020304" pitchFamily="18" charset="0"/>
                <a:ea typeface="Times New Roman" panose="02020603050405020304" pitchFamily="18" charset="0"/>
              </a:rPr>
              <a:t> до </a:t>
            </a:r>
            <a:r>
              <a:rPr lang="ru-RU" sz="1200" b="1" dirty="0">
                <a:latin typeface="Times New Roman" panose="02020603050405020304" pitchFamily="18" charset="0"/>
                <a:ea typeface="Times New Roman" panose="02020603050405020304" pitchFamily="18" charset="0"/>
              </a:rPr>
              <a:t>13,1.</a:t>
            </a:r>
            <a:r>
              <a:rPr lang="ru-RU" sz="1200" dirty="0">
                <a:latin typeface="Times New Roman" panose="02020603050405020304" pitchFamily="18" charset="0"/>
                <a:ea typeface="Times New Roman" panose="02020603050405020304" pitchFamily="18" charset="0"/>
              </a:rPr>
              <a:t> Значительно повысился по ЦЗ Кирсово, Дезгинжа, Авдарма. </a:t>
            </a:r>
            <a:endParaRPr lang="ru-RU" sz="1200" dirty="0">
              <a:effectLst/>
              <a:latin typeface="Times New Roman" panose="02020603050405020304" pitchFamily="18" charset="0"/>
              <a:ea typeface="Times New Roman" panose="02020603050405020304" pitchFamily="18" charset="0"/>
            </a:endParaRPr>
          </a:p>
          <a:p>
            <a:endParaRPr lang="ru-RU" dirty="0"/>
          </a:p>
        </p:txBody>
      </p:sp>
      <p:sp>
        <p:nvSpPr>
          <p:cNvPr id="4" name="Slide Number Placeholder 3"/>
          <p:cNvSpPr>
            <a:spLocks noGrp="1"/>
          </p:cNvSpPr>
          <p:nvPr>
            <p:ph type="sldNum" sz="quarter" idx="10"/>
          </p:nvPr>
        </p:nvSpPr>
        <p:spPr/>
        <p:txBody>
          <a:bodyPr/>
          <a:lstStyle/>
          <a:p>
            <a:fld id="{6151053F-F224-4B7D-9922-21B78932618F}" type="slidenum">
              <a:rPr lang="ru-RU" smtClean="0"/>
              <a:t>28</a:t>
            </a:fld>
            <a:endParaRPr lang="ru-RU"/>
          </a:p>
        </p:txBody>
      </p:sp>
    </p:spTree>
    <p:extLst>
      <p:ext uri="{BB962C8B-B14F-4D97-AF65-F5344CB8AC3E}">
        <p14:creationId xmlns:p14="http://schemas.microsoft.com/office/powerpoint/2010/main" val="1202289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Aft>
                <a:spcPts val="0"/>
              </a:spcAft>
            </a:pPr>
            <a:r>
              <a:rPr lang="ru-RU" sz="1100" b="1" dirty="0">
                <a:latin typeface="Times New Roman" panose="02020603050405020304" pitchFamily="18" charset="0"/>
                <a:ea typeface="Times New Roman" panose="02020603050405020304" pitchFamily="18" charset="0"/>
              </a:rPr>
              <a:t> </a:t>
            </a:r>
            <a:r>
              <a:rPr lang="ru-RU" sz="1200" b="1" dirty="0">
                <a:latin typeface="Times New Roman" panose="02020603050405020304" pitchFamily="18" charset="0"/>
                <a:ea typeface="Times New Roman" panose="02020603050405020304" pitchFamily="18" charset="0"/>
              </a:rPr>
              <a:t>Естественный прирост.</a:t>
            </a:r>
            <a:endParaRPr lang="ru-RU" sz="1200" dirty="0">
              <a:latin typeface="Times New Roman" panose="02020603050405020304" pitchFamily="18" charset="0"/>
              <a:ea typeface="Times New Roman" panose="02020603050405020304" pitchFamily="18" charset="0"/>
            </a:endParaRPr>
          </a:p>
          <a:p>
            <a:pPr algn="just">
              <a:spcAft>
                <a:spcPts val="0"/>
              </a:spcAft>
            </a:pPr>
            <a:r>
              <a:rPr lang="ru-RU" sz="1200" dirty="0">
                <a:latin typeface="Times New Roman" panose="02020603050405020304" pitchFamily="18" charset="0"/>
                <a:ea typeface="Times New Roman" panose="02020603050405020304" pitchFamily="18" charset="0"/>
              </a:rPr>
              <a:t>Естественный прирост снизился до отрицательных цифр и составляет  по ЦЗ Комрат – </a:t>
            </a:r>
            <a:r>
              <a:rPr lang="ru-RU" sz="1200" b="1" dirty="0">
                <a:latin typeface="Times New Roman" panose="02020603050405020304" pitchFamily="18" charset="0"/>
                <a:ea typeface="Times New Roman" panose="02020603050405020304" pitchFamily="18" charset="0"/>
              </a:rPr>
              <a:t>3,1</a:t>
            </a:r>
            <a:r>
              <a:rPr lang="ru-RU" sz="1200" dirty="0">
                <a:latin typeface="Times New Roman" panose="02020603050405020304" pitchFamily="18" charset="0"/>
                <a:ea typeface="Times New Roman" panose="02020603050405020304" pitchFamily="18" charset="0"/>
              </a:rPr>
              <a:t>, по Району – </a:t>
            </a:r>
            <a:r>
              <a:rPr lang="ru-RU" sz="1200" b="1" dirty="0">
                <a:latin typeface="Times New Roman" panose="02020603050405020304" pitchFamily="18" charset="0"/>
                <a:ea typeface="Times New Roman" panose="02020603050405020304" pitchFamily="18" charset="0"/>
              </a:rPr>
              <a:t>3,9</a:t>
            </a:r>
            <a:r>
              <a:rPr lang="ru-RU" sz="1200" dirty="0">
                <a:latin typeface="Times New Roman" panose="02020603050405020304" pitchFamily="18" charset="0"/>
                <a:ea typeface="Times New Roman" panose="02020603050405020304" pitchFamily="18" charset="0"/>
              </a:rPr>
              <a:t>. Естественный прирост отрицательный по всем ЦЗ Района. До пандемии естественный прирост по ЦЗ Комрат был всегда положительный.</a:t>
            </a:r>
          </a:p>
          <a:p>
            <a:endParaRPr lang="ru-RU" dirty="0"/>
          </a:p>
        </p:txBody>
      </p:sp>
      <p:sp>
        <p:nvSpPr>
          <p:cNvPr id="4" name="Slide Number Placeholder 3"/>
          <p:cNvSpPr>
            <a:spLocks noGrp="1"/>
          </p:cNvSpPr>
          <p:nvPr>
            <p:ph type="sldNum" sz="quarter" idx="10"/>
          </p:nvPr>
        </p:nvSpPr>
        <p:spPr/>
        <p:txBody>
          <a:bodyPr/>
          <a:lstStyle/>
          <a:p>
            <a:fld id="{6151053F-F224-4B7D-9922-21B78932618F}" type="slidenum">
              <a:rPr lang="ru-RU" smtClean="0"/>
              <a:t>29</a:t>
            </a:fld>
            <a:endParaRPr lang="ru-RU"/>
          </a:p>
        </p:txBody>
      </p:sp>
    </p:spTree>
    <p:extLst>
      <p:ext uri="{BB962C8B-B14F-4D97-AF65-F5344CB8AC3E}">
        <p14:creationId xmlns:p14="http://schemas.microsoft.com/office/powerpoint/2010/main" val="1631193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Aft>
                <a:spcPts val="0"/>
              </a:spcAft>
            </a:pPr>
            <a:r>
              <a:rPr lang="ru-RU" sz="1100" b="1" dirty="0">
                <a:latin typeface="Times New Roman" panose="02020603050405020304" pitchFamily="18" charset="0"/>
                <a:ea typeface="Times New Roman" panose="02020603050405020304" pitchFamily="18" charset="0"/>
              </a:rPr>
              <a:t> </a:t>
            </a:r>
            <a:r>
              <a:rPr lang="ru-RU" sz="1200" b="1" dirty="0">
                <a:latin typeface="Times New Roman" panose="02020603050405020304" pitchFamily="18" charset="0"/>
                <a:ea typeface="Times New Roman" panose="02020603050405020304" pitchFamily="18" charset="0"/>
              </a:rPr>
              <a:t>Естественный прирост.</a:t>
            </a:r>
            <a:endParaRPr lang="ru-RU" sz="1200" dirty="0">
              <a:latin typeface="Times New Roman" panose="02020603050405020304" pitchFamily="18" charset="0"/>
              <a:ea typeface="Times New Roman" panose="02020603050405020304" pitchFamily="18" charset="0"/>
            </a:endParaRPr>
          </a:p>
          <a:p>
            <a:pPr algn="just">
              <a:spcAft>
                <a:spcPts val="0"/>
              </a:spcAft>
            </a:pPr>
            <a:r>
              <a:rPr lang="ru-RU" sz="1200" dirty="0">
                <a:latin typeface="Times New Roman" panose="02020603050405020304" pitchFamily="18" charset="0"/>
                <a:ea typeface="Times New Roman" panose="02020603050405020304" pitchFamily="18" charset="0"/>
              </a:rPr>
              <a:t>Естественный прирост снизился до отрицательных цифр и составляет  по ЦЗ Комрат – </a:t>
            </a:r>
            <a:r>
              <a:rPr lang="ru-RU" sz="1200" b="1" dirty="0">
                <a:latin typeface="Times New Roman" panose="02020603050405020304" pitchFamily="18" charset="0"/>
                <a:ea typeface="Times New Roman" panose="02020603050405020304" pitchFamily="18" charset="0"/>
              </a:rPr>
              <a:t>3,1</a:t>
            </a:r>
            <a:r>
              <a:rPr lang="ru-RU" sz="1200" dirty="0">
                <a:latin typeface="Times New Roman" panose="02020603050405020304" pitchFamily="18" charset="0"/>
                <a:ea typeface="Times New Roman" panose="02020603050405020304" pitchFamily="18" charset="0"/>
              </a:rPr>
              <a:t>, по Району – </a:t>
            </a:r>
            <a:r>
              <a:rPr lang="ru-RU" sz="1200" b="1" dirty="0">
                <a:latin typeface="Times New Roman" panose="02020603050405020304" pitchFamily="18" charset="0"/>
                <a:ea typeface="Times New Roman" panose="02020603050405020304" pitchFamily="18" charset="0"/>
              </a:rPr>
              <a:t>3,9</a:t>
            </a:r>
            <a:r>
              <a:rPr lang="ru-RU" sz="1200" dirty="0">
                <a:latin typeface="Times New Roman" panose="02020603050405020304" pitchFamily="18" charset="0"/>
                <a:ea typeface="Times New Roman" panose="02020603050405020304" pitchFamily="18" charset="0"/>
              </a:rPr>
              <a:t>. Естественный прирост отрицательный по всем ЦЗ Района. До пандемии естественный прирост по ЦЗ Комрат был всегда положительный.</a:t>
            </a:r>
          </a:p>
          <a:p>
            <a:endParaRPr lang="ru-RU" dirty="0"/>
          </a:p>
        </p:txBody>
      </p:sp>
      <p:sp>
        <p:nvSpPr>
          <p:cNvPr id="4" name="Slide Number Placeholder 3"/>
          <p:cNvSpPr>
            <a:spLocks noGrp="1"/>
          </p:cNvSpPr>
          <p:nvPr>
            <p:ph type="sldNum" sz="quarter" idx="10"/>
          </p:nvPr>
        </p:nvSpPr>
        <p:spPr/>
        <p:txBody>
          <a:bodyPr/>
          <a:lstStyle/>
          <a:p>
            <a:fld id="{6151053F-F224-4B7D-9922-21B78932618F}" type="slidenum">
              <a:rPr lang="ru-RU" smtClean="0"/>
              <a:t>30</a:t>
            </a:fld>
            <a:endParaRPr lang="ru-RU"/>
          </a:p>
        </p:txBody>
      </p:sp>
    </p:spTree>
    <p:extLst>
      <p:ext uri="{BB962C8B-B14F-4D97-AF65-F5344CB8AC3E}">
        <p14:creationId xmlns:p14="http://schemas.microsoft.com/office/powerpoint/2010/main" val="2008523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latin typeface="Times New Roman" panose="02020603050405020304" pitchFamily="18" charset="0"/>
                <a:ea typeface="Times New Roman" panose="02020603050405020304" pitchFamily="18" charset="0"/>
              </a:rPr>
              <a:t>Показатель смертности детей от 0 до 18 лет несколько увеличился в связи с низкой рождаемостью. В 2020 году родилось – 383 ребенка, а в 2021 году – 339 детей.</a:t>
            </a:r>
            <a:endParaRPr lang="ru-RU" dirty="0"/>
          </a:p>
          <a:p>
            <a:endParaRPr lang="ru-RU" dirty="0"/>
          </a:p>
        </p:txBody>
      </p:sp>
      <p:sp>
        <p:nvSpPr>
          <p:cNvPr id="4" name="Slide Number Placeholder 3"/>
          <p:cNvSpPr>
            <a:spLocks noGrp="1"/>
          </p:cNvSpPr>
          <p:nvPr>
            <p:ph type="sldNum" sz="quarter" idx="10"/>
          </p:nvPr>
        </p:nvSpPr>
        <p:spPr/>
        <p:txBody>
          <a:bodyPr/>
          <a:lstStyle/>
          <a:p>
            <a:fld id="{6151053F-F224-4B7D-9922-21B78932618F}" type="slidenum">
              <a:rPr lang="ru-RU" smtClean="0"/>
              <a:t>31</a:t>
            </a:fld>
            <a:endParaRPr lang="ru-RU"/>
          </a:p>
        </p:txBody>
      </p:sp>
    </p:spTree>
    <p:extLst>
      <p:ext uri="{BB962C8B-B14F-4D97-AF65-F5344CB8AC3E}">
        <p14:creationId xmlns:p14="http://schemas.microsoft.com/office/powerpoint/2010/main" val="4200683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Увеличилась смертность всего как по ЦЗ Комрат ,так и по району ,за счет взрослого населения .</a:t>
            </a:r>
          </a:p>
        </p:txBody>
      </p:sp>
      <p:sp>
        <p:nvSpPr>
          <p:cNvPr id="4" name="Slide Number Placeholder 3"/>
          <p:cNvSpPr>
            <a:spLocks noGrp="1"/>
          </p:cNvSpPr>
          <p:nvPr>
            <p:ph type="sldNum" sz="quarter" idx="10"/>
          </p:nvPr>
        </p:nvSpPr>
        <p:spPr/>
        <p:txBody>
          <a:bodyPr/>
          <a:lstStyle/>
          <a:p>
            <a:fld id="{6151053F-F224-4B7D-9922-21B78932618F}" type="slidenum">
              <a:rPr lang="ru-RU" smtClean="0"/>
              <a:t>32</a:t>
            </a:fld>
            <a:endParaRPr lang="ru-RU"/>
          </a:p>
        </p:txBody>
      </p:sp>
    </p:spTree>
    <p:extLst>
      <p:ext uri="{BB962C8B-B14F-4D97-AF65-F5344CB8AC3E}">
        <p14:creationId xmlns:p14="http://schemas.microsoft.com/office/powerpoint/2010/main" val="2090343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latin typeface="Times New Roman" panose="02020603050405020304" pitchFamily="18" charset="0"/>
                <a:ea typeface="Times New Roman" panose="02020603050405020304" pitchFamily="18" charset="0"/>
              </a:rPr>
              <a:t>Показатель смертности детей от 0 до 18 лет несколько увеличился в связи с низкой рождаемостью. В 2020 году родилось – 383 ребенка, а в 2021 году – 339 детей.</a:t>
            </a:r>
            <a:endParaRPr lang="ru-RU" dirty="0"/>
          </a:p>
          <a:p>
            <a:endParaRPr lang="ru-RU" dirty="0"/>
          </a:p>
        </p:txBody>
      </p:sp>
      <p:sp>
        <p:nvSpPr>
          <p:cNvPr id="4" name="Slide Number Placeholder 3"/>
          <p:cNvSpPr>
            <a:spLocks noGrp="1"/>
          </p:cNvSpPr>
          <p:nvPr>
            <p:ph type="sldNum" sz="quarter" idx="10"/>
          </p:nvPr>
        </p:nvSpPr>
        <p:spPr/>
        <p:txBody>
          <a:bodyPr/>
          <a:lstStyle/>
          <a:p>
            <a:fld id="{6151053F-F224-4B7D-9922-21B78932618F}" type="slidenum">
              <a:rPr lang="ru-RU" smtClean="0"/>
              <a:t>33</a:t>
            </a:fld>
            <a:endParaRPr lang="ru-RU"/>
          </a:p>
        </p:txBody>
      </p:sp>
    </p:spTree>
    <p:extLst>
      <p:ext uri="{BB962C8B-B14F-4D97-AF65-F5344CB8AC3E}">
        <p14:creationId xmlns:p14="http://schemas.microsoft.com/office/powerpoint/2010/main" val="1118666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latin typeface="Times New Roman" panose="02020603050405020304" pitchFamily="18" charset="0"/>
                <a:ea typeface="Times New Roman" panose="02020603050405020304" pitchFamily="18" charset="0"/>
              </a:rPr>
              <a:t>Общая смертность на дому снизилась в сравнении с 2020 годом, с 60,4%  до 40,7%, в связи с своевременной госпитализацией больных.</a:t>
            </a:r>
            <a:endParaRPr lang="ru-RU" sz="1050" dirty="0">
              <a:effectLst/>
              <a:latin typeface="Times New Roman" panose="02020603050405020304" pitchFamily="18" charset="0"/>
              <a:ea typeface="Times New Roman" panose="02020603050405020304" pitchFamily="18" charset="0"/>
            </a:endParaRPr>
          </a:p>
          <a:p>
            <a:endParaRPr lang="ru-RU" dirty="0"/>
          </a:p>
        </p:txBody>
      </p:sp>
      <p:sp>
        <p:nvSpPr>
          <p:cNvPr id="4" name="Slide Number Placeholder 3"/>
          <p:cNvSpPr>
            <a:spLocks noGrp="1"/>
          </p:cNvSpPr>
          <p:nvPr>
            <p:ph type="sldNum" sz="quarter" idx="10"/>
          </p:nvPr>
        </p:nvSpPr>
        <p:spPr/>
        <p:txBody>
          <a:bodyPr/>
          <a:lstStyle/>
          <a:p>
            <a:fld id="{6151053F-F224-4B7D-9922-21B78932618F}" type="slidenum">
              <a:rPr lang="ru-RU" smtClean="0"/>
              <a:t>34</a:t>
            </a:fld>
            <a:endParaRPr lang="ru-RU"/>
          </a:p>
        </p:txBody>
      </p:sp>
    </p:spTree>
    <p:extLst>
      <p:ext uri="{BB962C8B-B14F-4D97-AF65-F5344CB8AC3E}">
        <p14:creationId xmlns:p14="http://schemas.microsoft.com/office/powerpoint/2010/main" val="1547374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6151053F-F224-4B7D-9922-21B78932618F}" type="slidenum">
              <a:rPr lang="ru-RU" smtClean="0"/>
              <a:t>35</a:t>
            </a:fld>
            <a:endParaRPr lang="ru-RU"/>
          </a:p>
        </p:txBody>
      </p:sp>
    </p:spTree>
    <p:extLst>
      <p:ext uri="{BB962C8B-B14F-4D97-AF65-F5344CB8AC3E}">
        <p14:creationId xmlns:p14="http://schemas.microsoft.com/office/powerpoint/2010/main" val="1190368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49580" algn="just">
              <a:spcAft>
                <a:spcPts val="0"/>
              </a:spcAft>
            </a:pPr>
            <a:r>
              <a:rPr lang="ru-RU" sz="1200" dirty="0">
                <a:latin typeface="Times New Roman" panose="02020603050405020304" pitchFamily="18" charset="0"/>
                <a:ea typeface="Times New Roman" panose="02020603050405020304" pitchFamily="18" charset="0"/>
              </a:rPr>
              <a:t>По ЦЗ Комрат в 2021  году умерло </a:t>
            </a:r>
            <a:r>
              <a:rPr lang="ru-RU" sz="1200" b="1" dirty="0">
                <a:latin typeface="Times New Roman" panose="02020603050405020304" pitchFamily="18" charset="0"/>
                <a:ea typeface="Times New Roman" panose="02020603050405020304" pitchFamily="18" charset="0"/>
              </a:rPr>
              <a:t>448</a:t>
            </a:r>
            <a:r>
              <a:rPr lang="ru-RU" sz="1200" dirty="0">
                <a:latin typeface="Times New Roman" panose="02020603050405020304" pitchFamily="18" charset="0"/>
                <a:ea typeface="Times New Roman" panose="02020603050405020304" pitchFamily="18" charset="0"/>
              </a:rPr>
              <a:t> человек, что составляет </a:t>
            </a:r>
            <a:r>
              <a:rPr lang="ru-RU" sz="1200" b="1" dirty="0">
                <a:latin typeface="Times New Roman" panose="02020603050405020304" pitchFamily="18" charset="0"/>
                <a:ea typeface="Times New Roman" panose="02020603050405020304" pitchFamily="18" charset="0"/>
              </a:rPr>
              <a:t>1279,7</a:t>
            </a:r>
            <a:r>
              <a:rPr lang="ru-RU" sz="1200" dirty="0">
                <a:latin typeface="Times New Roman" panose="02020603050405020304" pitchFamily="18" charset="0"/>
                <a:ea typeface="Times New Roman" panose="02020603050405020304" pitchFamily="18" charset="0"/>
              </a:rPr>
              <a:t> на 100 тыс. населения, в 2020 году умерло </a:t>
            </a:r>
            <a:r>
              <a:rPr lang="ru-RU" sz="1200" b="1" dirty="0">
                <a:latin typeface="Times New Roman" panose="02020603050405020304" pitchFamily="18" charset="0"/>
                <a:ea typeface="Times New Roman" panose="02020603050405020304" pitchFamily="18" charset="0"/>
              </a:rPr>
              <a:t>374</a:t>
            </a:r>
            <a:r>
              <a:rPr lang="ru-RU" sz="1200" dirty="0">
                <a:latin typeface="Times New Roman" panose="02020603050405020304" pitchFamily="18" charset="0"/>
                <a:ea typeface="Times New Roman" panose="02020603050405020304" pitchFamily="18" charset="0"/>
              </a:rPr>
              <a:t> человека, что на </a:t>
            </a:r>
            <a:r>
              <a:rPr lang="ru-RU" sz="1200" b="1" dirty="0">
                <a:latin typeface="Times New Roman" panose="02020603050405020304" pitchFamily="18" charset="0"/>
                <a:ea typeface="Times New Roman" panose="02020603050405020304" pitchFamily="18" charset="0"/>
              </a:rPr>
              <a:t>74</a:t>
            </a:r>
            <a:r>
              <a:rPr lang="ru-RU" sz="1200" dirty="0">
                <a:latin typeface="Times New Roman" panose="02020603050405020304" pitchFamily="18" charset="0"/>
                <a:ea typeface="Times New Roman" panose="02020603050405020304" pitchFamily="18" charset="0"/>
              </a:rPr>
              <a:t> человека меньше, чем в 2021 году и показатель составляет </a:t>
            </a:r>
            <a:r>
              <a:rPr lang="ru-RU" sz="1200" b="1" dirty="0">
                <a:latin typeface="Times New Roman" panose="02020603050405020304" pitchFamily="18" charset="0"/>
                <a:ea typeface="Times New Roman" panose="02020603050405020304" pitchFamily="18" charset="0"/>
              </a:rPr>
              <a:t>1071,6</a:t>
            </a:r>
            <a:r>
              <a:rPr lang="ru-RU" sz="1200" dirty="0">
                <a:latin typeface="Times New Roman" panose="02020603050405020304" pitchFamily="18" charset="0"/>
                <a:ea typeface="Times New Roman" panose="02020603050405020304" pitchFamily="18" charset="0"/>
              </a:rPr>
              <a:t> на 100 тыс. населения. Это можно объяснить пандемией </a:t>
            </a:r>
            <a:r>
              <a:rPr lang="en-US" sz="1200" dirty="0">
                <a:latin typeface="Times New Roman" panose="02020603050405020304" pitchFamily="18" charset="0"/>
                <a:ea typeface="Times New Roman" panose="02020603050405020304" pitchFamily="18" charset="0"/>
              </a:rPr>
              <a:t>COVID</a:t>
            </a:r>
            <a:r>
              <a:rPr lang="ru-RU" sz="1200" dirty="0">
                <a:latin typeface="Times New Roman" panose="02020603050405020304" pitchFamily="18" charset="0"/>
                <a:ea typeface="Times New Roman" panose="02020603050405020304" pitchFamily="18" charset="0"/>
              </a:rPr>
              <a:t> -19  и  некоторым повышением смертности от патологии органов кровообращения. В этом году уменьшилась общая смертность на дому, до </a:t>
            </a:r>
            <a:r>
              <a:rPr lang="ru-RU" sz="1200" b="1" dirty="0">
                <a:latin typeface="Times New Roman" panose="02020603050405020304" pitchFamily="18" charset="0"/>
                <a:ea typeface="Times New Roman" panose="02020603050405020304" pitchFamily="18" charset="0"/>
              </a:rPr>
              <a:t>47,7%</a:t>
            </a:r>
            <a:r>
              <a:rPr lang="ru-RU" sz="1200" dirty="0">
                <a:latin typeface="Times New Roman" panose="02020603050405020304" pitchFamily="18" charset="0"/>
                <a:ea typeface="Times New Roman" panose="02020603050405020304" pitchFamily="18" charset="0"/>
              </a:rPr>
              <a:t>  с  </a:t>
            </a:r>
            <a:r>
              <a:rPr lang="ru-RU" sz="1200" b="1" dirty="0">
                <a:latin typeface="Times New Roman" panose="02020603050405020304" pitchFamily="18" charset="0"/>
                <a:ea typeface="Times New Roman" panose="02020603050405020304" pitchFamily="18" charset="0"/>
              </a:rPr>
              <a:t>60,4%</a:t>
            </a:r>
            <a:r>
              <a:rPr lang="ru-RU" sz="1200" dirty="0">
                <a:latin typeface="Times New Roman" panose="02020603050405020304" pitchFamily="18" charset="0"/>
                <a:ea typeface="Times New Roman" panose="02020603050405020304" pitchFamily="18" charset="0"/>
              </a:rPr>
              <a:t> за счет увеличения смертности в стационаре  с </a:t>
            </a:r>
            <a:r>
              <a:rPr lang="ru-RU" sz="1200" b="1" dirty="0">
                <a:latin typeface="Times New Roman" panose="02020603050405020304" pitchFamily="18" charset="0"/>
                <a:ea typeface="Times New Roman" panose="02020603050405020304" pitchFamily="18" charset="0"/>
              </a:rPr>
              <a:t>24,3%</a:t>
            </a:r>
            <a:r>
              <a:rPr lang="ru-RU" sz="1200" dirty="0">
                <a:latin typeface="Times New Roman" panose="02020603050405020304" pitchFamily="18" charset="0"/>
                <a:ea typeface="Times New Roman" panose="02020603050405020304" pitchFamily="18" charset="0"/>
              </a:rPr>
              <a:t> до </a:t>
            </a:r>
            <a:r>
              <a:rPr lang="ru-RU" sz="1200" b="1" dirty="0">
                <a:latin typeface="Times New Roman" panose="02020603050405020304" pitchFamily="18" charset="0"/>
                <a:ea typeface="Times New Roman" panose="02020603050405020304" pitchFamily="18" charset="0"/>
              </a:rPr>
              <a:t>30,2%</a:t>
            </a:r>
            <a:r>
              <a:rPr lang="ru-RU" sz="1200" dirty="0">
                <a:latin typeface="Times New Roman" panose="02020603050405020304" pitchFamily="18" charset="0"/>
                <a:ea typeface="Times New Roman" panose="02020603050405020304" pitchFamily="18" charset="0"/>
              </a:rPr>
              <a:t> в 2021 году. </a:t>
            </a:r>
          </a:p>
          <a:p>
            <a:pPr indent="449580" algn="just">
              <a:spcAft>
                <a:spcPts val="0"/>
              </a:spcAft>
            </a:pPr>
            <a:endParaRPr lang="ru-RU" sz="1200" dirty="0">
              <a:latin typeface="Times New Roman" panose="02020603050405020304" pitchFamily="18" charset="0"/>
              <a:ea typeface="Times New Roman" panose="02020603050405020304" pitchFamily="18" charset="0"/>
            </a:endParaRPr>
          </a:p>
          <a:p>
            <a:pPr indent="449580" algn="just">
              <a:spcAft>
                <a:spcPts val="0"/>
              </a:spcAft>
            </a:pPr>
            <a:r>
              <a:rPr lang="ru-RU" sz="1200" dirty="0">
                <a:latin typeface="Times New Roman" panose="02020603050405020304" pitchFamily="18" charset="0"/>
                <a:ea typeface="Times New Roman" panose="02020603050405020304" pitchFamily="18" charset="0"/>
              </a:rPr>
              <a:t>Анализируя общую смертность по заболеваниям:  </a:t>
            </a:r>
          </a:p>
          <a:p>
            <a:pPr indent="449580" algn="just">
              <a:spcAft>
                <a:spcPts val="0"/>
              </a:spcAft>
            </a:pPr>
            <a:r>
              <a:rPr lang="ru-RU" sz="1200" b="1" dirty="0">
                <a:latin typeface="Times New Roman" panose="02020603050405020304" pitchFamily="18" charset="0"/>
                <a:ea typeface="Times New Roman" panose="02020603050405020304" pitchFamily="18" charset="0"/>
              </a:rPr>
              <a:t>На Ι месте:</a:t>
            </a:r>
            <a:r>
              <a:rPr lang="ru-RU" sz="1200" dirty="0">
                <a:latin typeface="Times New Roman" panose="02020603050405020304" pitchFamily="18" charset="0"/>
                <a:ea typeface="Times New Roman" panose="02020603050405020304" pitchFamily="18" charset="0"/>
              </a:rPr>
              <a:t> как многие предыдущие годы, как и по Республике стоит патология органов кровообращения. От патологии умерло </a:t>
            </a:r>
            <a:r>
              <a:rPr lang="ru-RU" sz="1200" b="1" dirty="0">
                <a:latin typeface="Times New Roman" panose="02020603050405020304" pitchFamily="18" charset="0"/>
                <a:ea typeface="Times New Roman" panose="02020603050405020304" pitchFamily="18" charset="0"/>
              </a:rPr>
              <a:t>203</a:t>
            </a:r>
            <a:r>
              <a:rPr lang="ru-RU" sz="1200" dirty="0">
                <a:latin typeface="Times New Roman" panose="02020603050405020304" pitchFamily="18" charset="0"/>
                <a:ea typeface="Times New Roman" panose="02020603050405020304" pitchFamily="18" charset="0"/>
              </a:rPr>
              <a:t> человека, показатель </a:t>
            </a:r>
            <a:r>
              <a:rPr lang="ru-RU" sz="1200" b="1" dirty="0">
                <a:latin typeface="Times New Roman" panose="02020603050405020304" pitchFamily="18" charset="0"/>
                <a:ea typeface="Times New Roman" panose="02020603050405020304" pitchFamily="18" charset="0"/>
              </a:rPr>
              <a:t>576,7</a:t>
            </a:r>
            <a:r>
              <a:rPr lang="ru-RU" sz="1200" dirty="0">
                <a:latin typeface="Times New Roman" panose="02020603050405020304" pitchFamily="18" charset="0"/>
                <a:ea typeface="Times New Roman" panose="02020603050405020304" pitchFamily="18" charset="0"/>
              </a:rPr>
              <a:t>,  а в 2020 году </a:t>
            </a:r>
            <a:r>
              <a:rPr lang="ru-RU" sz="1200" b="1" dirty="0">
                <a:latin typeface="Times New Roman" panose="02020603050405020304" pitchFamily="18" charset="0"/>
                <a:ea typeface="Times New Roman" panose="02020603050405020304" pitchFamily="18" charset="0"/>
              </a:rPr>
              <a:t>185 </a:t>
            </a:r>
            <a:r>
              <a:rPr lang="ru-RU" sz="1200" dirty="0">
                <a:latin typeface="Times New Roman" panose="02020603050405020304" pitchFamily="18" charset="0"/>
                <a:ea typeface="Times New Roman" panose="02020603050405020304" pitchFamily="18" charset="0"/>
              </a:rPr>
              <a:t>человек и показатель </a:t>
            </a:r>
            <a:r>
              <a:rPr lang="ru-RU" sz="1200" b="1" dirty="0">
                <a:latin typeface="Times New Roman" panose="02020603050405020304" pitchFamily="18" charset="0"/>
                <a:ea typeface="Times New Roman" panose="02020603050405020304" pitchFamily="18" charset="0"/>
              </a:rPr>
              <a:t>530,0</a:t>
            </a:r>
            <a:r>
              <a:rPr lang="ru-RU" sz="1200" dirty="0">
                <a:latin typeface="Times New Roman" panose="02020603050405020304" pitchFamily="18" charset="0"/>
                <a:ea typeface="Times New Roman" panose="02020603050405020304" pitchFamily="18" charset="0"/>
              </a:rPr>
              <a:t>. </a:t>
            </a:r>
          </a:p>
          <a:p>
            <a:pPr indent="449580" algn="just">
              <a:spcAft>
                <a:spcPts val="0"/>
              </a:spcAft>
            </a:pPr>
            <a:r>
              <a:rPr lang="ru-RU" sz="1200" b="1" dirty="0">
                <a:latin typeface="Times New Roman" panose="02020603050405020304" pitchFamily="18" charset="0"/>
                <a:ea typeface="Times New Roman" panose="02020603050405020304" pitchFamily="18" charset="0"/>
              </a:rPr>
              <a:t>На ΙΙ месте: </a:t>
            </a:r>
            <a:r>
              <a:rPr lang="ru-RU" sz="1200" dirty="0">
                <a:latin typeface="Times New Roman" panose="02020603050405020304" pitchFamily="18" charset="0"/>
                <a:ea typeface="Times New Roman" panose="02020603050405020304" pitchFamily="18" charset="0"/>
              </a:rPr>
              <a:t>смертность от </a:t>
            </a:r>
            <a:r>
              <a:rPr lang="en-US" sz="1200" dirty="0">
                <a:latin typeface="Times New Roman" panose="02020603050405020304" pitchFamily="18" charset="0"/>
                <a:ea typeface="Times New Roman" panose="02020603050405020304" pitchFamily="18" charset="0"/>
              </a:rPr>
              <a:t>COVID</a:t>
            </a:r>
            <a:r>
              <a:rPr lang="ru-RU" sz="1200" dirty="0">
                <a:latin typeface="Times New Roman" panose="02020603050405020304" pitchFamily="18" charset="0"/>
                <a:ea typeface="Times New Roman" panose="02020603050405020304" pitchFamily="18" charset="0"/>
              </a:rPr>
              <a:t> – 19,</a:t>
            </a:r>
            <a:r>
              <a:rPr lang="ru-RU" sz="1200" b="1" dirty="0">
                <a:latin typeface="Times New Roman" panose="02020603050405020304" pitchFamily="18" charset="0"/>
                <a:ea typeface="Times New Roman" panose="02020603050405020304" pitchFamily="18" charset="0"/>
              </a:rPr>
              <a:t> </a:t>
            </a:r>
            <a:r>
              <a:rPr lang="ru-RU" sz="1200" dirty="0">
                <a:latin typeface="Times New Roman" panose="02020603050405020304" pitchFamily="18" charset="0"/>
                <a:ea typeface="Times New Roman" panose="02020603050405020304" pitchFamily="18" charset="0"/>
              </a:rPr>
              <a:t>в 2020 году умерло </a:t>
            </a:r>
            <a:r>
              <a:rPr lang="ru-RU" sz="1200" b="1" dirty="0">
                <a:latin typeface="Times New Roman" panose="02020603050405020304" pitchFamily="18" charset="0"/>
                <a:ea typeface="Times New Roman" panose="02020603050405020304" pitchFamily="18" charset="0"/>
              </a:rPr>
              <a:t>43 </a:t>
            </a:r>
            <a:r>
              <a:rPr lang="ru-RU" sz="1200" dirty="0">
                <a:latin typeface="Times New Roman" panose="02020603050405020304" pitchFamily="18" charset="0"/>
                <a:ea typeface="Times New Roman" panose="02020603050405020304" pitchFamily="18" charset="0"/>
              </a:rPr>
              <a:t>человека и показатель </a:t>
            </a:r>
            <a:r>
              <a:rPr lang="ru-RU" sz="1200" b="1" dirty="0">
                <a:latin typeface="Times New Roman" panose="02020603050405020304" pitchFamily="18" charset="0"/>
                <a:ea typeface="Times New Roman" panose="02020603050405020304" pitchFamily="18" charset="0"/>
              </a:rPr>
              <a:t>123,2</a:t>
            </a:r>
            <a:r>
              <a:rPr lang="ru-RU" sz="1200" dirty="0">
                <a:latin typeface="Times New Roman" panose="02020603050405020304" pitchFamily="18" charset="0"/>
                <a:ea typeface="Times New Roman" panose="02020603050405020304" pitchFamily="18" charset="0"/>
              </a:rPr>
              <a:t>,  а в 2021 году </a:t>
            </a:r>
            <a:r>
              <a:rPr lang="ru-RU" sz="1200" b="1" dirty="0">
                <a:latin typeface="Times New Roman" panose="02020603050405020304" pitchFamily="18" charset="0"/>
                <a:ea typeface="Times New Roman" panose="02020603050405020304" pitchFamily="18" charset="0"/>
              </a:rPr>
              <a:t>95</a:t>
            </a:r>
            <a:r>
              <a:rPr lang="ru-RU" sz="1200" dirty="0">
                <a:latin typeface="Times New Roman" panose="02020603050405020304" pitchFamily="18" charset="0"/>
                <a:ea typeface="Times New Roman" panose="02020603050405020304" pitchFamily="18" charset="0"/>
              </a:rPr>
              <a:t> человек, а показатель составляет </a:t>
            </a:r>
            <a:r>
              <a:rPr lang="ru-RU" sz="1200" b="1" dirty="0">
                <a:latin typeface="Times New Roman" panose="02020603050405020304" pitchFamily="18" charset="0"/>
                <a:ea typeface="Times New Roman" panose="02020603050405020304" pitchFamily="18" charset="0"/>
              </a:rPr>
              <a:t>269,8</a:t>
            </a:r>
            <a:r>
              <a:rPr lang="ru-RU" sz="1200" dirty="0">
                <a:latin typeface="Times New Roman" panose="02020603050405020304" pitchFamily="18" charset="0"/>
                <a:ea typeface="Times New Roman" panose="02020603050405020304" pitchFamily="18" charset="0"/>
              </a:rPr>
              <a:t>. </a:t>
            </a:r>
          </a:p>
          <a:p>
            <a:pPr indent="449580" algn="just">
              <a:spcAft>
                <a:spcPts val="0"/>
              </a:spcAft>
            </a:pPr>
            <a:r>
              <a:rPr lang="ru-RU" sz="1200" b="1" dirty="0">
                <a:latin typeface="Times New Roman" panose="02020603050405020304" pitchFamily="18" charset="0"/>
                <a:ea typeface="Times New Roman" panose="02020603050405020304" pitchFamily="18" charset="0"/>
              </a:rPr>
              <a:t>На ΙΙΙ месте: </a:t>
            </a:r>
            <a:r>
              <a:rPr lang="ru-RU" sz="1200" dirty="0">
                <a:latin typeface="Times New Roman" panose="02020603050405020304" pitchFamily="18" charset="0"/>
                <a:ea typeface="Times New Roman" panose="02020603050405020304" pitchFamily="18" charset="0"/>
              </a:rPr>
              <a:t>стоит онкопатология, от которой умерло </a:t>
            </a:r>
            <a:r>
              <a:rPr lang="ru-RU" sz="1200" b="1" dirty="0">
                <a:latin typeface="Times New Roman" panose="02020603050405020304" pitchFamily="18" charset="0"/>
                <a:ea typeface="Times New Roman" panose="02020603050405020304" pitchFamily="18" charset="0"/>
              </a:rPr>
              <a:t>61</a:t>
            </a:r>
            <a:r>
              <a:rPr lang="ru-RU" sz="1200" dirty="0">
                <a:latin typeface="Times New Roman" panose="02020603050405020304" pitchFamily="18" charset="0"/>
                <a:ea typeface="Times New Roman" panose="02020603050405020304" pitchFamily="18" charset="0"/>
              </a:rPr>
              <a:t> человек и показатель </a:t>
            </a:r>
            <a:r>
              <a:rPr lang="ru-RU" sz="1200" b="1" dirty="0">
                <a:latin typeface="Times New Roman" panose="02020603050405020304" pitchFamily="18" charset="0"/>
                <a:ea typeface="Times New Roman" panose="02020603050405020304" pitchFamily="18" charset="0"/>
              </a:rPr>
              <a:t>173,2</a:t>
            </a:r>
            <a:r>
              <a:rPr lang="ru-RU" sz="1200" dirty="0">
                <a:latin typeface="Times New Roman" panose="02020603050405020304" pitchFamily="18" charset="0"/>
                <a:ea typeface="Times New Roman" panose="02020603050405020304" pitchFamily="18" charset="0"/>
              </a:rPr>
              <a:t> на 100 тыс. населения. А в 2020 году умерло </a:t>
            </a:r>
            <a:r>
              <a:rPr lang="ru-RU" sz="1200" b="1" dirty="0">
                <a:latin typeface="Times New Roman" panose="02020603050405020304" pitchFamily="18" charset="0"/>
                <a:ea typeface="Times New Roman" panose="02020603050405020304" pitchFamily="18" charset="0"/>
              </a:rPr>
              <a:t>69</a:t>
            </a:r>
            <a:r>
              <a:rPr lang="ru-RU" sz="1200" dirty="0">
                <a:latin typeface="Times New Roman" panose="02020603050405020304" pitchFamily="18" charset="0"/>
                <a:ea typeface="Times New Roman" panose="02020603050405020304" pitchFamily="18" charset="0"/>
              </a:rPr>
              <a:t> человек и показатель </a:t>
            </a:r>
            <a:r>
              <a:rPr lang="ru-RU" sz="1200" b="1" dirty="0">
                <a:latin typeface="Times New Roman" panose="02020603050405020304" pitchFamily="18" charset="0"/>
                <a:ea typeface="Times New Roman" panose="02020603050405020304" pitchFamily="18" charset="0"/>
              </a:rPr>
              <a:t>197,7</a:t>
            </a:r>
            <a:r>
              <a:rPr lang="ru-RU" sz="1200" dirty="0">
                <a:latin typeface="Times New Roman" panose="02020603050405020304" pitchFamily="18" charset="0"/>
                <a:ea typeface="Times New Roman" panose="02020603050405020304" pitchFamily="18" charset="0"/>
              </a:rPr>
              <a:t>.</a:t>
            </a:r>
            <a:r>
              <a:rPr lang="ru-RU" sz="1200" b="1" dirty="0">
                <a:latin typeface="Times New Roman" panose="02020603050405020304" pitchFamily="18" charset="0"/>
                <a:ea typeface="Times New Roman" panose="02020603050405020304" pitchFamily="18" charset="0"/>
              </a:rPr>
              <a:t> </a:t>
            </a:r>
            <a:endParaRPr lang="ru-RU" sz="1200" dirty="0">
              <a:latin typeface="Times New Roman" panose="02020603050405020304" pitchFamily="18" charset="0"/>
              <a:ea typeface="Times New Roman" panose="02020603050405020304" pitchFamily="18" charset="0"/>
            </a:endParaRPr>
          </a:p>
          <a:p>
            <a:pPr indent="449580" algn="just">
              <a:spcAft>
                <a:spcPts val="0"/>
              </a:spcAft>
            </a:pPr>
            <a:r>
              <a:rPr lang="ru-RU" sz="1200" b="1" dirty="0">
                <a:latin typeface="Times New Roman" panose="02020603050405020304" pitchFamily="18" charset="0"/>
                <a:ea typeface="Times New Roman" panose="02020603050405020304" pitchFamily="18" charset="0"/>
              </a:rPr>
              <a:t>На ΙV месте: </a:t>
            </a:r>
            <a:r>
              <a:rPr lang="ru-RU" sz="1200" dirty="0">
                <a:latin typeface="Times New Roman" panose="02020603050405020304" pitchFamily="18" charset="0"/>
                <a:ea typeface="Times New Roman" panose="02020603050405020304" pitchFamily="18" charset="0"/>
              </a:rPr>
              <a:t>патология органов пищеварения. </a:t>
            </a:r>
          </a:p>
          <a:p>
            <a:r>
              <a:rPr lang="ru-RU" sz="1200" b="1" dirty="0">
                <a:latin typeface="Times New Roman" panose="02020603050405020304" pitchFamily="18" charset="0"/>
                <a:ea typeface="Times New Roman" panose="02020603050405020304" pitchFamily="18" charset="0"/>
              </a:rPr>
              <a:t>          На V месте: </a:t>
            </a:r>
            <a:r>
              <a:rPr lang="ru-RU" sz="1200" dirty="0">
                <a:latin typeface="Times New Roman" panose="02020603050405020304" pitchFamily="18" charset="0"/>
                <a:ea typeface="Times New Roman" panose="02020603050405020304" pitchFamily="18" charset="0"/>
              </a:rPr>
              <a:t>стоят травмы и отравления, в 2021 году умерло </a:t>
            </a:r>
            <a:r>
              <a:rPr lang="ru-RU" sz="1200" b="1" dirty="0">
                <a:latin typeface="Times New Roman" panose="02020603050405020304" pitchFamily="18" charset="0"/>
                <a:ea typeface="Times New Roman" panose="02020603050405020304" pitchFamily="18" charset="0"/>
              </a:rPr>
              <a:t>16 </a:t>
            </a:r>
            <a:r>
              <a:rPr lang="ru-RU" sz="1200" dirty="0">
                <a:latin typeface="Times New Roman" panose="02020603050405020304" pitchFamily="18" charset="0"/>
                <a:ea typeface="Times New Roman" panose="02020603050405020304" pitchFamily="18" charset="0"/>
              </a:rPr>
              <a:t>человек, что составляет </a:t>
            </a:r>
            <a:r>
              <a:rPr lang="ru-RU" sz="1200" b="1" dirty="0">
                <a:latin typeface="Times New Roman" panose="02020603050405020304" pitchFamily="18" charset="0"/>
                <a:ea typeface="Times New Roman" panose="02020603050405020304" pitchFamily="18" charset="0"/>
              </a:rPr>
              <a:t>45,4</a:t>
            </a:r>
            <a:r>
              <a:rPr lang="ru-RU" sz="1200" dirty="0">
                <a:latin typeface="Times New Roman" panose="02020603050405020304" pitchFamily="18" charset="0"/>
                <a:ea typeface="Times New Roman" panose="02020603050405020304" pitchFamily="18" charset="0"/>
              </a:rPr>
              <a:t>;  в 2020 году умерло </a:t>
            </a:r>
            <a:r>
              <a:rPr lang="ru-RU" sz="1200" b="1" dirty="0">
                <a:latin typeface="Times New Roman" panose="02020603050405020304" pitchFamily="18" charset="0"/>
                <a:ea typeface="Times New Roman" panose="02020603050405020304" pitchFamily="18" charset="0"/>
              </a:rPr>
              <a:t>18</a:t>
            </a:r>
            <a:r>
              <a:rPr lang="ru-RU" sz="1200" dirty="0">
                <a:latin typeface="Times New Roman" panose="02020603050405020304" pitchFamily="18" charset="0"/>
                <a:ea typeface="Times New Roman" panose="02020603050405020304" pitchFamily="18" charset="0"/>
              </a:rPr>
              <a:t> и показатель </a:t>
            </a:r>
            <a:r>
              <a:rPr lang="ru-RU" sz="1200" b="1" dirty="0">
                <a:latin typeface="Times New Roman" panose="02020603050405020304" pitchFamily="18" charset="0"/>
                <a:ea typeface="Times New Roman" panose="02020603050405020304" pitchFamily="18" charset="0"/>
              </a:rPr>
              <a:t>51,5</a:t>
            </a:r>
            <a:r>
              <a:rPr lang="ru-RU" sz="1200" dirty="0">
                <a:latin typeface="Times New Roman" panose="02020603050405020304" pitchFamily="18" charset="0"/>
                <a:ea typeface="Times New Roman" panose="02020603050405020304" pitchFamily="18" charset="0"/>
              </a:rPr>
              <a:t>. В 2021 году увеличилось количество самоубийц.</a:t>
            </a:r>
            <a:endParaRPr lang="ru-RU" sz="1200" dirty="0"/>
          </a:p>
        </p:txBody>
      </p:sp>
      <p:sp>
        <p:nvSpPr>
          <p:cNvPr id="4" name="Slide Number Placeholder 3"/>
          <p:cNvSpPr>
            <a:spLocks noGrp="1"/>
          </p:cNvSpPr>
          <p:nvPr>
            <p:ph type="sldNum" sz="quarter" idx="10"/>
          </p:nvPr>
        </p:nvSpPr>
        <p:spPr/>
        <p:txBody>
          <a:bodyPr/>
          <a:lstStyle/>
          <a:p>
            <a:fld id="{6151053F-F224-4B7D-9922-21B78932618F}" type="slidenum">
              <a:rPr lang="ru-RU" smtClean="0"/>
              <a:t>36</a:t>
            </a:fld>
            <a:endParaRPr lang="ru-RU"/>
          </a:p>
        </p:txBody>
      </p:sp>
    </p:spTree>
    <p:extLst>
      <p:ext uri="{BB962C8B-B14F-4D97-AF65-F5344CB8AC3E}">
        <p14:creationId xmlns:p14="http://schemas.microsoft.com/office/powerpoint/2010/main" val="2590923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Из таблицы видно , что смертность в т/с возрасте среди мужчин намного выше , чем среди женщин , что , вероятно ,связано с вредными привычками.</a:t>
            </a:r>
          </a:p>
        </p:txBody>
      </p:sp>
      <p:sp>
        <p:nvSpPr>
          <p:cNvPr id="4" name="Номер слайда 3"/>
          <p:cNvSpPr>
            <a:spLocks noGrp="1"/>
          </p:cNvSpPr>
          <p:nvPr>
            <p:ph type="sldNum" sz="quarter" idx="5"/>
          </p:nvPr>
        </p:nvSpPr>
        <p:spPr/>
        <p:txBody>
          <a:bodyPr/>
          <a:lstStyle/>
          <a:p>
            <a:fld id="{6151053F-F224-4B7D-9922-21B78932618F}" type="slidenum">
              <a:rPr lang="ru-RU" smtClean="0"/>
              <a:t>38</a:t>
            </a:fld>
            <a:endParaRPr lang="ru-RU"/>
          </a:p>
        </p:txBody>
      </p:sp>
    </p:spTree>
    <p:extLst>
      <p:ext uri="{BB962C8B-B14F-4D97-AF65-F5344CB8AC3E}">
        <p14:creationId xmlns:p14="http://schemas.microsoft.com/office/powerpoint/2010/main" val="388216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151053F-F224-4B7D-9922-21B78932618F}" type="slidenum">
              <a:rPr lang="ru-RU" smtClean="0"/>
              <a:t>4</a:t>
            </a:fld>
            <a:endParaRPr lang="ru-RU"/>
          </a:p>
        </p:txBody>
      </p:sp>
    </p:spTree>
    <p:extLst>
      <p:ext uri="{BB962C8B-B14F-4D97-AF65-F5344CB8AC3E}">
        <p14:creationId xmlns:p14="http://schemas.microsoft.com/office/powerpoint/2010/main" val="2254894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latin typeface="Times New Roman" panose="02020603050405020304" pitchFamily="18" charset="0"/>
                <a:ea typeface="Times New Roman" panose="02020603050405020304" pitchFamily="18" charset="0"/>
              </a:rPr>
              <a:t>Из этой таблицы видно, что смертность трудоспособного населения на дому уменьшилась почти в 2 раза, по сравнению с 2020 годом, с 51%  до 34%, что говорит о своевременной госпитализации населения трудоспособного возраста.</a:t>
            </a:r>
            <a:endParaRPr lang="ru-RU" sz="1000" dirty="0">
              <a:effectLst/>
              <a:latin typeface="Times New Roman" panose="02020603050405020304" pitchFamily="18" charset="0"/>
              <a:ea typeface="Times New Roman" panose="02020603050405020304" pitchFamily="18" charset="0"/>
            </a:endParaRPr>
          </a:p>
          <a:p>
            <a:endParaRPr lang="ru-RU" dirty="0"/>
          </a:p>
        </p:txBody>
      </p:sp>
      <p:sp>
        <p:nvSpPr>
          <p:cNvPr id="4" name="Slide Number Placeholder 3"/>
          <p:cNvSpPr>
            <a:spLocks noGrp="1"/>
          </p:cNvSpPr>
          <p:nvPr>
            <p:ph type="sldNum" sz="quarter" idx="10"/>
          </p:nvPr>
        </p:nvSpPr>
        <p:spPr/>
        <p:txBody>
          <a:bodyPr/>
          <a:lstStyle/>
          <a:p>
            <a:fld id="{6151053F-F224-4B7D-9922-21B78932618F}" type="slidenum">
              <a:rPr lang="ru-RU" smtClean="0"/>
              <a:t>39</a:t>
            </a:fld>
            <a:endParaRPr lang="ru-RU"/>
          </a:p>
        </p:txBody>
      </p:sp>
    </p:spTree>
    <p:extLst>
      <p:ext uri="{BB962C8B-B14F-4D97-AF65-F5344CB8AC3E}">
        <p14:creationId xmlns:p14="http://schemas.microsoft.com/office/powerpoint/2010/main" val="823086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latin typeface="Times New Roman" panose="02020603050405020304" pitchFamily="18" charset="0"/>
                <a:ea typeface="Times New Roman" panose="02020603050405020304" pitchFamily="18" charset="0"/>
              </a:rPr>
              <a:t>Изменилась структура смертности населения трудоспособного возраста. Незначительно уменьшилась смертность от сердечно-сосудистой патологии и </a:t>
            </a:r>
            <a:r>
              <a:rPr lang="en-US" dirty="0">
                <a:latin typeface="Times New Roman" panose="02020603050405020304" pitchFamily="18" charset="0"/>
                <a:ea typeface="Times New Roman" panose="02020603050405020304" pitchFamily="18" charset="0"/>
              </a:rPr>
              <a:t>COVID</a:t>
            </a:r>
            <a:r>
              <a:rPr lang="ru-RU" dirty="0">
                <a:latin typeface="Times New Roman" panose="02020603050405020304" pitchFamily="18" charset="0"/>
                <a:ea typeface="Times New Roman" panose="02020603050405020304" pitchFamily="18" charset="0"/>
              </a:rPr>
              <a:t>-19. Существенно повысилась смертность от циррозов</a:t>
            </a:r>
            <a:endParaRPr lang="ru-RU" dirty="0"/>
          </a:p>
        </p:txBody>
      </p:sp>
      <p:sp>
        <p:nvSpPr>
          <p:cNvPr id="4" name="Slide Number Placeholder 3"/>
          <p:cNvSpPr>
            <a:spLocks noGrp="1"/>
          </p:cNvSpPr>
          <p:nvPr>
            <p:ph type="sldNum" sz="quarter" idx="10"/>
          </p:nvPr>
        </p:nvSpPr>
        <p:spPr/>
        <p:txBody>
          <a:bodyPr/>
          <a:lstStyle/>
          <a:p>
            <a:fld id="{6151053F-F224-4B7D-9922-21B78932618F}" type="slidenum">
              <a:rPr lang="ru-RU" smtClean="0"/>
              <a:t>40</a:t>
            </a:fld>
            <a:endParaRPr lang="ru-RU"/>
          </a:p>
        </p:txBody>
      </p:sp>
    </p:spTree>
    <p:extLst>
      <p:ext uri="{BB962C8B-B14F-4D97-AF65-F5344CB8AC3E}">
        <p14:creationId xmlns:p14="http://schemas.microsoft.com/office/powerpoint/2010/main" val="2909753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Общая заболеваемость незначительно выросла по всем населенным пунктам , кроме Буджак и </a:t>
            </a:r>
            <a:r>
              <a:rPr lang="ru-RU" dirty="0" err="1"/>
              <a:t>Ферапонтьевка</a:t>
            </a:r>
            <a:r>
              <a:rPr lang="ru-RU" dirty="0"/>
              <a:t> ( из-за отсутствия доктора) .Такая же ситуация по автономным центрам здоровья .</a:t>
            </a:r>
          </a:p>
        </p:txBody>
      </p:sp>
      <p:sp>
        <p:nvSpPr>
          <p:cNvPr id="4" name="Slide Number Placeholder 3"/>
          <p:cNvSpPr>
            <a:spLocks noGrp="1"/>
          </p:cNvSpPr>
          <p:nvPr>
            <p:ph type="sldNum" sz="quarter" idx="10"/>
          </p:nvPr>
        </p:nvSpPr>
        <p:spPr/>
        <p:txBody>
          <a:bodyPr/>
          <a:lstStyle/>
          <a:p>
            <a:fld id="{6151053F-F224-4B7D-9922-21B78932618F}" type="slidenum">
              <a:rPr lang="ru-RU" smtClean="0"/>
              <a:t>42</a:t>
            </a:fld>
            <a:endParaRPr lang="ru-RU"/>
          </a:p>
        </p:txBody>
      </p:sp>
    </p:spTree>
    <p:extLst>
      <p:ext uri="{BB962C8B-B14F-4D97-AF65-F5344CB8AC3E}">
        <p14:creationId xmlns:p14="http://schemas.microsoft.com/office/powerpoint/2010/main" val="695901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Отмечается незначительное увеличение болезненности по всем населенным пунктам ,в т .ч . и автономным центрам ,кроме  ЦЗ Буджак </a:t>
            </a:r>
          </a:p>
        </p:txBody>
      </p:sp>
      <p:sp>
        <p:nvSpPr>
          <p:cNvPr id="4" name="Номер слайда 3"/>
          <p:cNvSpPr>
            <a:spLocks noGrp="1"/>
          </p:cNvSpPr>
          <p:nvPr>
            <p:ph type="sldNum" sz="quarter" idx="5"/>
          </p:nvPr>
        </p:nvSpPr>
        <p:spPr/>
        <p:txBody>
          <a:bodyPr/>
          <a:lstStyle/>
          <a:p>
            <a:fld id="{6151053F-F224-4B7D-9922-21B78932618F}" type="slidenum">
              <a:rPr lang="ru-RU" smtClean="0"/>
              <a:t>43</a:t>
            </a:fld>
            <a:endParaRPr lang="ru-RU"/>
          </a:p>
        </p:txBody>
      </p:sp>
    </p:spTree>
    <p:extLst>
      <p:ext uri="{BB962C8B-B14F-4D97-AF65-F5344CB8AC3E}">
        <p14:creationId xmlns:p14="http://schemas.microsoft.com/office/powerpoint/2010/main" val="488047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Видно увеличение охвата профилактическими осмотрами , что связано с тем , что люди и медработники научились сосуществовать вместе с Ковид-19,нет уже такого сильного страха посещать общественные места .</a:t>
            </a:r>
          </a:p>
        </p:txBody>
      </p:sp>
      <p:sp>
        <p:nvSpPr>
          <p:cNvPr id="4" name="Номер слайда 3"/>
          <p:cNvSpPr>
            <a:spLocks noGrp="1"/>
          </p:cNvSpPr>
          <p:nvPr>
            <p:ph type="sldNum" sz="quarter" idx="5"/>
          </p:nvPr>
        </p:nvSpPr>
        <p:spPr/>
        <p:txBody>
          <a:bodyPr/>
          <a:lstStyle/>
          <a:p>
            <a:fld id="{6151053F-F224-4B7D-9922-21B78932618F}" type="slidenum">
              <a:rPr lang="ru-RU" smtClean="0"/>
              <a:t>45</a:t>
            </a:fld>
            <a:endParaRPr lang="ru-RU"/>
          </a:p>
        </p:txBody>
      </p:sp>
    </p:spTree>
    <p:extLst>
      <p:ext uri="{BB962C8B-B14F-4D97-AF65-F5344CB8AC3E}">
        <p14:creationId xmlns:p14="http://schemas.microsoft.com/office/powerpoint/2010/main" val="12440075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latin typeface="Times New Roman" panose="02020603050405020304" pitchFamily="18" charset="0"/>
                <a:ea typeface="Calibri" panose="020F0502020204030204" pitchFamily="34" charset="0"/>
              </a:rPr>
              <a:t>Ухудшился процент детей находящихся на естественном вскармливании, особенно во втором полугодии, это связано с бесплатной выдачей смеси. Снизился процент наблюдающихся детей по стандартам, это связано с пандемией </a:t>
            </a:r>
            <a:r>
              <a:rPr lang="en-US" dirty="0">
                <a:latin typeface="Times New Roman" panose="02020603050405020304" pitchFamily="18" charset="0"/>
                <a:ea typeface="Calibri" panose="020F0502020204030204" pitchFamily="34" charset="0"/>
              </a:rPr>
              <a:t>COVID</a:t>
            </a:r>
            <a:r>
              <a:rPr lang="ru-RU" dirty="0">
                <a:latin typeface="Times New Roman" panose="02020603050405020304" pitchFamily="18" charset="0"/>
                <a:ea typeface="Calibri" panose="020F0502020204030204" pitchFamily="34" charset="0"/>
              </a:rPr>
              <a:t> и с чрезвычайным положением в здравоохранении, т.к. в связи с этим уменьшилась профилактическая работа.</a:t>
            </a:r>
            <a:endParaRPr lang="ru-RU" dirty="0"/>
          </a:p>
          <a:p>
            <a:endParaRPr lang="ru-RU" dirty="0"/>
          </a:p>
        </p:txBody>
      </p:sp>
      <p:sp>
        <p:nvSpPr>
          <p:cNvPr id="4" name="Slide Number Placeholder 3"/>
          <p:cNvSpPr>
            <a:spLocks noGrp="1"/>
          </p:cNvSpPr>
          <p:nvPr>
            <p:ph type="sldNum" sz="quarter" idx="10"/>
          </p:nvPr>
        </p:nvSpPr>
        <p:spPr/>
        <p:txBody>
          <a:bodyPr/>
          <a:lstStyle/>
          <a:p>
            <a:fld id="{6151053F-F224-4B7D-9922-21B78932618F}" type="slidenum">
              <a:rPr lang="ru-RU" smtClean="0"/>
              <a:t>47</a:t>
            </a:fld>
            <a:endParaRPr lang="ru-RU"/>
          </a:p>
        </p:txBody>
      </p:sp>
    </p:spTree>
    <p:extLst>
      <p:ext uri="{BB962C8B-B14F-4D97-AF65-F5344CB8AC3E}">
        <p14:creationId xmlns:p14="http://schemas.microsoft.com/office/powerpoint/2010/main" val="3418959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151053F-F224-4B7D-9922-21B78932618F}" type="slidenum">
              <a:rPr lang="ru-RU" smtClean="0"/>
              <a:t>49</a:t>
            </a:fld>
            <a:endParaRPr lang="ru-RU"/>
          </a:p>
        </p:txBody>
      </p:sp>
    </p:spTree>
    <p:extLst>
      <p:ext uri="{BB962C8B-B14F-4D97-AF65-F5344CB8AC3E}">
        <p14:creationId xmlns:p14="http://schemas.microsoft.com/office/powerpoint/2010/main" val="2718453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151053F-F224-4B7D-9922-21B78932618F}" type="slidenum">
              <a:rPr lang="ru-RU" smtClean="0"/>
              <a:t>5</a:t>
            </a:fld>
            <a:endParaRPr lang="ru-RU"/>
          </a:p>
        </p:txBody>
      </p:sp>
    </p:spTree>
    <p:extLst>
      <p:ext uri="{BB962C8B-B14F-4D97-AF65-F5344CB8AC3E}">
        <p14:creationId xmlns:p14="http://schemas.microsoft.com/office/powerpoint/2010/main" val="2363013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Низкий процент застрахованного населения трудоспособного возраста говорит о том , что многие на своих рабочих местах  не имеют полный социальный пакет (получают зарплату в конвертах), либо уезжают на заработки и не приобретают полюса,</a:t>
            </a:r>
          </a:p>
        </p:txBody>
      </p:sp>
      <p:sp>
        <p:nvSpPr>
          <p:cNvPr id="4" name="Номер слайда 3"/>
          <p:cNvSpPr>
            <a:spLocks noGrp="1"/>
          </p:cNvSpPr>
          <p:nvPr>
            <p:ph type="sldNum" sz="quarter" idx="5"/>
          </p:nvPr>
        </p:nvSpPr>
        <p:spPr/>
        <p:txBody>
          <a:bodyPr/>
          <a:lstStyle/>
          <a:p>
            <a:fld id="{6151053F-F224-4B7D-9922-21B78932618F}" type="slidenum">
              <a:rPr lang="ru-RU" smtClean="0"/>
              <a:t>7</a:t>
            </a:fld>
            <a:endParaRPr lang="ru-RU"/>
          </a:p>
        </p:txBody>
      </p:sp>
    </p:spTree>
    <p:extLst>
      <p:ext uri="{BB962C8B-B14F-4D97-AF65-F5344CB8AC3E}">
        <p14:creationId xmlns:p14="http://schemas.microsoft.com/office/powerpoint/2010/main" val="1144254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solidFill>
                  <a:srgbClr val="C00000"/>
                </a:solidFill>
              </a:rPr>
              <a:t>Отмечается острая нехватка семейных врачей!</a:t>
            </a:r>
          </a:p>
        </p:txBody>
      </p:sp>
      <p:sp>
        <p:nvSpPr>
          <p:cNvPr id="4" name="Slide Number Placeholder 3"/>
          <p:cNvSpPr>
            <a:spLocks noGrp="1"/>
          </p:cNvSpPr>
          <p:nvPr>
            <p:ph type="sldNum" sz="quarter" idx="10"/>
          </p:nvPr>
        </p:nvSpPr>
        <p:spPr/>
        <p:txBody>
          <a:bodyPr/>
          <a:lstStyle/>
          <a:p>
            <a:fld id="{6151053F-F224-4B7D-9922-21B78932618F}" type="slidenum">
              <a:rPr lang="ru-RU" smtClean="0"/>
              <a:t>10</a:t>
            </a:fld>
            <a:endParaRPr lang="ru-RU"/>
          </a:p>
        </p:txBody>
      </p:sp>
    </p:spTree>
    <p:extLst>
      <p:ext uri="{BB962C8B-B14F-4D97-AF65-F5344CB8AC3E}">
        <p14:creationId xmlns:p14="http://schemas.microsoft.com/office/powerpoint/2010/main" val="280696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6151053F-F224-4B7D-9922-21B78932618F}" type="slidenum">
              <a:rPr lang="ru-RU" smtClean="0"/>
              <a:t>11</a:t>
            </a:fld>
            <a:endParaRPr lang="ru-RU"/>
          </a:p>
        </p:txBody>
      </p:sp>
    </p:spTree>
    <p:extLst>
      <p:ext uri="{BB962C8B-B14F-4D97-AF65-F5344CB8AC3E}">
        <p14:creationId xmlns:p14="http://schemas.microsoft.com/office/powerpoint/2010/main" val="569220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6151053F-F224-4B7D-9922-21B78932618F}" type="slidenum">
              <a:rPr lang="ru-RU" smtClean="0"/>
              <a:t>12</a:t>
            </a:fld>
            <a:endParaRPr lang="ru-RU"/>
          </a:p>
        </p:txBody>
      </p:sp>
    </p:spTree>
    <p:extLst>
      <p:ext uri="{BB962C8B-B14F-4D97-AF65-F5344CB8AC3E}">
        <p14:creationId xmlns:p14="http://schemas.microsoft.com/office/powerpoint/2010/main" val="4063168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ru-RU" dirty="0">
                <a:latin typeface="Times New Roman" panose="02020603050405020304" pitchFamily="18" charset="0"/>
                <a:cs typeface="Times New Roman" panose="02020603050405020304" pitchFamily="18" charset="0"/>
              </a:rPr>
              <a:t>В </a:t>
            </a:r>
            <a:r>
              <a:rPr lang="ru-RU" b="1" u="sng" dirty="0">
                <a:latin typeface="Times New Roman" panose="02020603050405020304" pitchFamily="18" charset="0"/>
                <a:cs typeface="Times New Roman" panose="02020603050405020304" pitchFamily="18" charset="0"/>
              </a:rPr>
              <a:t>ПМСУ ЦЗ Комрат</a:t>
            </a:r>
            <a:r>
              <a:rPr lang="ru-RU" dirty="0">
                <a:latin typeface="Times New Roman" panose="02020603050405020304" pitchFamily="18" charset="0"/>
                <a:cs typeface="Times New Roman" panose="02020603050405020304" pitchFamily="18" charset="0"/>
              </a:rPr>
              <a:t> работают – </a:t>
            </a:r>
            <a:r>
              <a:rPr lang="ru-RU" b="1" dirty="0">
                <a:latin typeface="Times New Roman" panose="02020603050405020304" pitchFamily="18" charset="0"/>
                <a:cs typeface="Times New Roman" panose="02020603050405020304" pitchFamily="18" charset="0"/>
              </a:rPr>
              <a:t>15 </a:t>
            </a:r>
            <a:r>
              <a:rPr lang="ru-RU" dirty="0">
                <a:latin typeface="Times New Roman" panose="02020603050405020304" pitchFamily="18" charset="0"/>
                <a:cs typeface="Times New Roman" panose="02020603050405020304" pitchFamily="18" charset="0"/>
              </a:rPr>
              <a:t>семейных врачей, из которых имеют:</a:t>
            </a:r>
            <a:endParaRPr lang="en-US" dirty="0">
              <a:latin typeface="Times New Roman" panose="02020603050405020304" pitchFamily="18" charset="0"/>
              <a:cs typeface="Times New Roman" panose="02020603050405020304" pitchFamily="18" charset="0"/>
            </a:endParaRPr>
          </a:p>
          <a:p>
            <a:pPr lvl="0" algn="l"/>
            <a:r>
              <a:rPr lang="ru-RU" dirty="0">
                <a:latin typeface="Times New Roman" panose="02020603050405020304" pitchFamily="18" charset="0"/>
                <a:cs typeface="Times New Roman" panose="02020603050405020304" pitchFamily="18" charset="0"/>
              </a:rPr>
              <a:t>Высшую категорию –</a:t>
            </a:r>
            <a:r>
              <a:rPr lang="ru-RU" b="1" dirty="0">
                <a:latin typeface="Times New Roman" panose="02020603050405020304" pitchFamily="18" charset="0"/>
                <a:cs typeface="Times New Roman" panose="02020603050405020304" pitchFamily="18" charset="0"/>
              </a:rPr>
              <a:t> 9</a:t>
            </a:r>
            <a:r>
              <a:rPr lang="ru-RU" dirty="0">
                <a:latin typeface="Times New Roman" panose="02020603050405020304" pitchFamily="18" charset="0"/>
                <a:cs typeface="Times New Roman" panose="02020603050405020304" pitchFamily="18" charset="0"/>
              </a:rPr>
              <a:t> врачей</a:t>
            </a:r>
          </a:p>
          <a:p>
            <a:pPr lvl="0" algn="l"/>
            <a:r>
              <a:rPr lang="ru-RU" dirty="0">
                <a:latin typeface="Times New Roman" panose="02020603050405020304" pitchFamily="18" charset="0"/>
                <a:cs typeface="Times New Roman" panose="02020603050405020304" pitchFamily="18" charset="0"/>
              </a:rPr>
              <a:t>I категорию – </a:t>
            </a:r>
            <a:r>
              <a:rPr lang="ru-RU" b="1" dirty="0">
                <a:latin typeface="Times New Roman" panose="02020603050405020304" pitchFamily="18" charset="0"/>
                <a:cs typeface="Times New Roman" panose="02020603050405020304" pitchFamily="18" charset="0"/>
              </a:rPr>
              <a:t>2 </a:t>
            </a:r>
            <a:r>
              <a:rPr lang="ru-RU" dirty="0">
                <a:latin typeface="Times New Roman" panose="02020603050405020304" pitchFamily="18" charset="0"/>
                <a:cs typeface="Times New Roman" panose="02020603050405020304" pitchFamily="18" charset="0"/>
              </a:rPr>
              <a:t>врача</a:t>
            </a:r>
          </a:p>
          <a:p>
            <a:pPr lvl="0" algn="l"/>
            <a:r>
              <a:rPr lang="ru-RU" dirty="0">
                <a:latin typeface="Times New Roman" panose="02020603050405020304" pitchFamily="18" charset="0"/>
                <a:cs typeface="Times New Roman" panose="02020603050405020304" pitchFamily="18" charset="0"/>
              </a:rPr>
              <a:t>II категорию – </a:t>
            </a:r>
            <a:r>
              <a:rPr lang="ru-RU" b="1" dirty="0">
                <a:latin typeface="Times New Roman" panose="02020603050405020304" pitchFamily="18" charset="0"/>
                <a:cs typeface="Times New Roman" panose="02020603050405020304" pitchFamily="18" charset="0"/>
              </a:rPr>
              <a:t>2 </a:t>
            </a:r>
            <a:r>
              <a:rPr lang="ru-RU" dirty="0">
                <a:latin typeface="Times New Roman" panose="02020603050405020304" pitchFamily="18" charset="0"/>
                <a:cs typeface="Times New Roman" panose="02020603050405020304" pitchFamily="18" charset="0"/>
              </a:rPr>
              <a:t>врача</a:t>
            </a:r>
          </a:p>
          <a:p>
            <a:pPr lvl="0" algn="l"/>
            <a:r>
              <a:rPr lang="ru-RU" dirty="0">
                <a:latin typeface="Times New Roman" panose="02020603050405020304" pitchFamily="18" charset="0"/>
                <a:cs typeface="Times New Roman" panose="02020603050405020304" pitchFamily="18" charset="0"/>
              </a:rPr>
              <a:t>Без категории –</a:t>
            </a:r>
            <a:r>
              <a:rPr lang="ru-RU" b="1" dirty="0">
                <a:latin typeface="Times New Roman" panose="02020603050405020304" pitchFamily="18" charset="0"/>
                <a:cs typeface="Times New Roman" panose="02020603050405020304" pitchFamily="18" charset="0"/>
              </a:rPr>
              <a:t> 2</a:t>
            </a:r>
            <a:r>
              <a:rPr lang="ru-RU" dirty="0">
                <a:latin typeface="Times New Roman" panose="02020603050405020304" pitchFamily="18" charset="0"/>
                <a:cs typeface="Times New Roman" panose="02020603050405020304" pitchFamily="18" charset="0"/>
              </a:rPr>
              <a:t> врача</a:t>
            </a:r>
          </a:p>
          <a:p>
            <a:pPr lvl="0" algn="l"/>
            <a:endParaRPr lang="ru-RU" dirty="0">
              <a:latin typeface="Times New Roman" panose="02020603050405020304" pitchFamily="18" charset="0"/>
              <a:cs typeface="Times New Roman" panose="02020603050405020304" pitchFamily="18" charset="0"/>
            </a:endParaRPr>
          </a:p>
          <a:p>
            <a:pPr algn="l"/>
            <a:r>
              <a:rPr lang="ru-RU" dirty="0">
                <a:latin typeface="Times New Roman" panose="02020603050405020304" pitchFamily="18" charset="0"/>
                <a:cs typeface="Times New Roman" panose="02020603050405020304" pitchFamily="18" charset="0"/>
              </a:rPr>
              <a:t>Из 41  медсестер семейных врачей имеют:</a:t>
            </a:r>
            <a:endParaRPr lang="en-US" dirty="0">
              <a:latin typeface="Times New Roman" panose="02020603050405020304" pitchFamily="18" charset="0"/>
              <a:cs typeface="Times New Roman" panose="02020603050405020304" pitchFamily="18" charset="0"/>
            </a:endParaRPr>
          </a:p>
          <a:p>
            <a:pPr lvl="0" algn="l"/>
            <a:r>
              <a:rPr lang="ru-RU" dirty="0">
                <a:latin typeface="Times New Roman" panose="02020603050405020304" pitchFamily="18" charset="0"/>
                <a:cs typeface="Times New Roman" panose="02020603050405020304" pitchFamily="18" charset="0"/>
              </a:rPr>
              <a:t>Высшую категорию –</a:t>
            </a:r>
            <a:r>
              <a:rPr lang="ru-RU" b="1" dirty="0">
                <a:latin typeface="Times New Roman" panose="02020603050405020304" pitchFamily="18" charset="0"/>
                <a:cs typeface="Times New Roman" panose="02020603050405020304" pitchFamily="18" charset="0"/>
              </a:rPr>
              <a:t> 27</a:t>
            </a:r>
            <a:r>
              <a:rPr lang="ru-RU" dirty="0">
                <a:latin typeface="Times New Roman" panose="02020603050405020304" pitchFamily="18" charset="0"/>
                <a:cs typeface="Times New Roman" panose="02020603050405020304" pitchFamily="18" charset="0"/>
              </a:rPr>
              <a:t> медсестер</a:t>
            </a:r>
          </a:p>
          <a:p>
            <a:pPr lvl="0" algn="l"/>
            <a:r>
              <a:rPr lang="ru-RU" dirty="0">
                <a:latin typeface="Times New Roman" panose="02020603050405020304" pitchFamily="18" charset="0"/>
                <a:cs typeface="Times New Roman" panose="02020603050405020304" pitchFamily="18" charset="0"/>
              </a:rPr>
              <a:t>I категорию –</a:t>
            </a:r>
            <a:r>
              <a:rPr lang="ru-RU" b="1" dirty="0">
                <a:latin typeface="Times New Roman" panose="02020603050405020304" pitchFamily="18" charset="0"/>
                <a:cs typeface="Times New Roman" panose="02020603050405020304" pitchFamily="18" charset="0"/>
              </a:rPr>
              <a:t> 7</a:t>
            </a:r>
            <a:r>
              <a:rPr lang="ru-RU" dirty="0">
                <a:latin typeface="Times New Roman" panose="02020603050405020304" pitchFamily="18" charset="0"/>
                <a:cs typeface="Times New Roman" panose="02020603050405020304" pitchFamily="18" charset="0"/>
              </a:rPr>
              <a:t> медсестер</a:t>
            </a:r>
          </a:p>
          <a:p>
            <a:pPr lvl="0" algn="l"/>
            <a:r>
              <a:rPr lang="ru-RU" dirty="0">
                <a:latin typeface="Times New Roman" panose="02020603050405020304" pitchFamily="18" charset="0"/>
                <a:cs typeface="Times New Roman" panose="02020603050405020304" pitchFamily="18" charset="0"/>
              </a:rPr>
              <a:t>II категорию – </a:t>
            </a:r>
            <a:r>
              <a:rPr lang="ru-RU" b="1" dirty="0">
                <a:latin typeface="Times New Roman" panose="02020603050405020304" pitchFamily="18" charset="0"/>
                <a:cs typeface="Times New Roman" panose="02020603050405020304" pitchFamily="18" charset="0"/>
              </a:rPr>
              <a:t>2 </a:t>
            </a:r>
            <a:r>
              <a:rPr lang="ru-RU" dirty="0">
                <a:latin typeface="Times New Roman" panose="02020603050405020304" pitchFamily="18" charset="0"/>
                <a:cs typeface="Times New Roman" panose="02020603050405020304" pitchFamily="18" charset="0"/>
              </a:rPr>
              <a:t>медсестры</a:t>
            </a:r>
          </a:p>
          <a:p>
            <a:pPr lvl="0" algn="l"/>
            <a:r>
              <a:rPr lang="ru-RU" dirty="0">
                <a:latin typeface="Times New Roman" panose="02020603050405020304" pitchFamily="18" charset="0"/>
                <a:cs typeface="Times New Roman" panose="02020603050405020304" pitchFamily="18" charset="0"/>
              </a:rPr>
              <a:t>Без категории  - </a:t>
            </a:r>
            <a:r>
              <a:rPr lang="ru-RU" b="1" dirty="0">
                <a:latin typeface="Times New Roman" panose="02020603050405020304" pitchFamily="18" charset="0"/>
                <a:cs typeface="Times New Roman" panose="02020603050405020304" pitchFamily="18" charset="0"/>
              </a:rPr>
              <a:t>5</a:t>
            </a:r>
            <a:r>
              <a:rPr lang="ru-RU" dirty="0">
                <a:latin typeface="Times New Roman" panose="02020603050405020304" pitchFamily="18" charset="0"/>
                <a:cs typeface="Times New Roman" panose="02020603050405020304" pitchFamily="18" charset="0"/>
              </a:rPr>
              <a:t> медсестер</a:t>
            </a:r>
          </a:p>
          <a:p>
            <a:pPr algn="l"/>
            <a:endParaRPr lang="ru-RU" dirty="0"/>
          </a:p>
        </p:txBody>
      </p:sp>
      <p:sp>
        <p:nvSpPr>
          <p:cNvPr id="4" name="Slide Number Placeholder 3"/>
          <p:cNvSpPr>
            <a:spLocks noGrp="1"/>
          </p:cNvSpPr>
          <p:nvPr>
            <p:ph type="sldNum" sz="quarter" idx="10"/>
          </p:nvPr>
        </p:nvSpPr>
        <p:spPr/>
        <p:txBody>
          <a:bodyPr/>
          <a:lstStyle/>
          <a:p>
            <a:fld id="{6151053F-F224-4B7D-9922-21B78932618F}" type="slidenum">
              <a:rPr lang="ru-RU" smtClean="0"/>
              <a:t>13</a:t>
            </a:fld>
            <a:endParaRPr lang="ru-RU"/>
          </a:p>
        </p:txBody>
      </p:sp>
    </p:spTree>
    <p:extLst>
      <p:ext uri="{BB962C8B-B14F-4D97-AF65-F5344CB8AC3E}">
        <p14:creationId xmlns:p14="http://schemas.microsoft.com/office/powerpoint/2010/main" val="3743075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4.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ru-RU" noProof="0"/>
              <a:t>Образец заголовка</a:t>
            </a:r>
            <a:endParaRPr lang="en-US" noProof="0"/>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ru-RU" noProof="0"/>
              <a:t>Образец подзаголовка</a:t>
            </a:r>
            <a:endParaRPr lang="en-US" noProof="0"/>
          </a:p>
        </p:txBody>
      </p:sp>
      <p:sp>
        <p:nvSpPr>
          <p:cNvPr id="23556" name="Rectangle 4"/>
          <p:cNvSpPr>
            <a:spLocks noGrp="1" noChangeArrowheads="1"/>
          </p:cNvSpPr>
          <p:nvPr>
            <p:ph type="dt" sz="half" idx="2"/>
          </p:nvPr>
        </p:nvSpPr>
        <p:spPr/>
        <p:txBody>
          <a:bodyPr/>
          <a:lstStyle>
            <a:lvl1pPr>
              <a:defRPr/>
            </a:lvl1pPr>
          </a:lstStyle>
          <a:p>
            <a:pPr>
              <a:defRPr/>
            </a:pPr>
            <a:fld id="{70423293-5065-4A27-A797-9F011174C69E}" type="datetimeFigureOut">
              <a:rPr lang="ru-RU" smtClean="0"/>
              <a:pPr>
                <a:defRPr/>
              </a:pPr>
              <a:t>23.03.2022</a:t>
            </a:fld>
            <a:endParaRPr lang="ru-RU"/>
          </a:p>
        </p:txBody>
      </p:sp>
      <p:sp>
        <p:nvSpPr>
          <p:cNvPr id="23557" name="Rectangle 5"/>
          <p:cNvSpPr>
            <a:spLocks noGrp="1" noChangeArrowheads="1"/>
          </p:cNvSpPr>
          <p:nvPr>
            <p:ph type="ftr" sz="quarter" idx="3"/>
          </p:nvPr>
        </p:nvSpPr>
        <p:spPr/>
        <p:txBody>
          <a:bodyPr/>
          <a:lstStyle>
            <a:lvl1pPr>
              <a:defRPr/>
            </a:lvl1pPr>
          </a:lstStyle>
          <a:p>
            <a:pPr>
              <a:defRPr/>
            </a:pPr>
            <a:endParaRPr lang="ru-RU"/>
          </a:p>
        </p:txBody>
      </p:sp>
      <p:sp>
        <p:nvSpPr>
          <p:cNvPr id="23558" name="Rectangle 6"/>
          <p:cNvSpPr>
            <a:spLocks noGrp="1" noChangeArrowheads="1"/>
          </p:cNvSpPr>
          <p:nvPr>
            <p:ph type="sldNum" sz="quarter" idx="4"/>
          </p:nvPr>
        </p:nvSpPr>
        <p:spPr/>
        <p:txBody>
          <a:bodyPr/>
          <a:lstStyle>
            <a:lvl1pPr>
              <a:defRPr/>
            </a:lvl1pPr>
          </a:lstStyle>
          <a:p>
            <a:pPr>
              <a:defRPr/>
            </a:pPr>
            <a:fld id="{3B183ADC-965F-4701-B523-CA8186992250}"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0423293-5065-4A27-A797-9F011174C69E}" type="datetimeFigureOut">
              <a:rPr lang="ru-RU" smtClean="0"/>
              <a:pPr>
                <a:defRPr/>
              </a:pPr>
              <a:t>23.03.2022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183ADC-965F-4701-B523-CA8186992250}" type="slidenum">
              <a:rPr lang="ru-RU" smtClean="0"/>
              <a:pPr>
                <a:defRPr/>
              </a:pPr>
              <a:t>‹#›</a:t>
            </a:fld>
            <a:endParaRPr lang="ru-RU"/>
          </a:p>
        </p:txBody>
      </p:sp>
    </p:spTree>
    <p:extLst>
      <p:ext uri="{BB962C8B-B14F-4D97-AF65-F5344CB8AC3E}">
        <p14:creationId xmlns:p14="http://schemas.microsoft.com/office/powerpoint/2010/main" val="252662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39025" y="274638"/>
            <a:ext cx="158115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693988" y="274638"/>
            <a:ext cx="4592637"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0423293-5065-4A27-A797-9F011174C69E}" type="datetimeFigureOut">
              <a:rPr lang="ru-RU" smtClean="0"/>
              <a:pPr>
                <a:defRPr/>
              </a:pPr>
              <a:t>23.03.2022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183ADC-965F-4701-B523-CA8186992250}" type="slidenum">
              <a:rPr lang="ru-RU" smtClean="0"/>
              <a:pPr>
                <a:defRPr/>
              </a:pPr>
              <a:t>‹#›</a:t>
            </a:fld>
            <a:endParaRPr lang="ru-RU"/>
          </a:p>
        </p:txBody>
      </p:sp>
    </p:spTree>
    <p:extLst>
      <p:ext uri="{BB962C8B-B14F-4D97-AF65-F5344CB8AC3E}">
        <p14:creationId xmlns:p14="http://schemas.microsoft.com/office/powerpoint/2010/main" val="2814875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ru-RU" noProof="0"/>
              <a:t>Образец заголовка</a:t>
            </a:r>
            <a:endParaRPr lang="en-US" noProof="0"/>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ru-RU" noProof="0"/>
              <a:t>Образец подзаголовка</a:t>
            </a:r>
            <a:endParaRPr lang="en-US" noProof="0"/>
          </a:p>
        </p:txBody>
      </p:sp>
      <p:sp>
        <p:nvSpPr>
          <p:cNvPr id="30725" name="Rectangle 5"/>
          <p:cNvSpPr>
            <a:spLocks noGrp="1" noChangeArrowheads="1"/>
          </p:cNvSpPr>
          <p:nvPr>
            <p:ph type="dt" sz="half" idx="2"/>
          </p:nvPr>
        </p:nvSpPr>
        <p:spPr/>
        <p:txBody>
          <a:bodyPr/>
          <a:lstStyle>
            <a:lvl1pPr>
              <a:defRPr/>
            </a:lvl1pPr>
          </a:lstStyle>
          <a:p>
            <a:endParaRPr lang="en-US"/>
          </a:p>
        </p:txBody>
      </p:sp>
      <p:sp>
        <p:nvSpPr>
          <p:cNvPr id="30726" name="Rectangle 6"/>
          <p:cNvSpPr>
            <a:spLocks noGrp="1" noChangeArrowheads="1"/>
          </p:cNvSpPr>
          <p:nvPr>
            <p:ph type="ftr" sz="quarter" idx="3"/>
          </p:nvPr>
        </p:nvSpPr>
        <p:spPr/>
        <p:txBody>
          <a:bodyPr/>
          <a:lstStyle>
            <a:lvl1pPr>
              <a:defRPr/>
            </a:lvl1pPr>
          </a:lstStyle>
          <a:p>
            <a:endParaRPr lang="en-US"/>
          </a:p>
        </p:txBody>
      </p:sp>
      <p:sp>
        <p:nvSpPr>
          <p:cNvPr id="30727" name="Rectangle 7"/>
          <p:cNvSpPr>
            <a:spLocks noGrp="1" noChangeArrowheads="1"/>
          </p:cNvSpPr>
          <p:nvPr>
            <p:ph type="sldNum" sz="quarter" idx="4"/>
          </p:nvPr>
        </p:nvSpPr>
        <p:spPr/>
        <p:txBody>
          <a:bodyPr/>
          <a:lstStyle>
            <a:lvl1pPr>
              <a:defRPr/>
            </a:lvl1pPr>
          </a:lstStyle>
          <a:p>
            <a:fld id="{650FAEC3-4749-40EB-B76A-CAE7BB16D49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8DF7C59-27A2-47FD-9E8B-C13797AFA2F7}" type="slidenum">
              <a:rPr lang="en-US"/>
              <a:pPr/>
              <a:t>‹#›</a:t>
            </a:fld>
            <a:endParaRPr lang="en-US"/>
          </a:p>
        </p:txBody>
      </p:sp>
    </p:spTree>
    <p:extLst>
      <p:ext uri="{BB962C8B-B14F-4D97-AF65-F5344CB8AC3E}">
        <p14:creationId xmlns:p14="http://schemas.microsoft.com/office/powerpoint/2010/main" val="343315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86115CB-0A80-4722-B0A6-27EB504A5E26}" type="slidenum">
              <a:rPr lang="en-US"/>
              <a:pPr/>
              <a:t>‹#›</a:t>
            </a:fld>
            <a:endParaRPr lang="en-US"/>
          </a:p>
        </p:txBody>
      </p:sp>
    </p:spTree>
    <p:extLst>
      <p:ext uri="{BB962C8B-B14F-4D97-AF65-F5344CB8AC3E}">
        <p14:creationId xmlns:p14="http://schemas.microsoft.com/office/powerpoint/2010/main" val="3481999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4C9AE1B3-3E5E-49DE-AA88-6A09F766D0A7}" type="slidenum">
              <a:rPr lang="en-US"/>
              <a:pPr/>
              <a:t>‹#›</a:t>
            </a:fld>
            <a:endParaRPr lang="en-US"/>
          </a:p>
        </p:txBody>
      </p:sp>
    </p:spTree>
    <p:extLst>
      <p:ext uri="{BB962C8B-B14F-4D97-AF65-F5344CB8AC3E}">
        <p14:creationId xmlns:p14="http://schemas.microsoft.com/office/powerpoint/2010/main" val="1974634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78327D9D-6155-4367-A066-5A43F57C840B}" type="slidenum">
              <a:rPr lang="en-US"/>
              <a:pPr/>
              <a:t>‹#›</a:t>
            </a:fld>
            <a:endParaRPr lang="en-US"/>
          </a:p>
        </p:txBody>
      </p:sp>
    </p:spTree>
    <p:extLst>
      <p:ext uri="{BB962C8B-B14F-4D97-AF65-F5344CB8AC3E}">
        <p14:creationId xmlns:p14="http://schemas.microsoft.com/office/powerpoint/2010/main" val="3059568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360BFC0B-25E5-4747-9582-BD95CED4B15C}" type="slidenum">
              <a:rPr lang="en-US"/>
              <a:pPr/>
              <a:t>‹#›</a:t>
            </a:fld>
            <a:endParaRPr lang="en-US"/>
          </a:p>
        </p:txBody>
      </p:sp>
    </p:spTree>
    <p:extLst>
      <p:ext uri="{BB962C8B-B14F-4D97-AF65-F5344CB8AC3E}">
        <p14:creationId xmlns:p14="http://schemas.microsoft.com/office/powerpoint/2010/main" val="38203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7923325F-66DD-47F0-87B3-82794AD11FCE}" type="slidenum">
              <a:rPr lang="en-US"/>
              <a:pPr/>
              <a:t>‹#›</a:t>
            </a:fld>
            <a:endParaRPr lang="en-US"/>
          </a:p>
        </p:txBody>
      </p:sp>
    </p:spTree>
    <p:extLst>
      <p:ext uri="{BB962C8B-B14F-4D97-AF65-F5344CB8AC3E}">
        <p14:creationId xmlns:p14="http://schemas.microsoft.com/office/powerpoint/2010/main" val="1215791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D6EBBC2-3D9F-4C7F-8BD5-6E510D5B947D}" type="slidenum">
              <a:rPr lang="en-US"/>
              <a:pPr/>
              <a:t>‹#›</a:t>
            </a:fld>
            <a:endParaRPr lang="en-US"/>
          </a:p>
        </p:txBody>
      </p:sp>
    </p:spTree>
    <p:extLst>
      <p:ext uri="{BB962C8B-B14F-4D97-AF65-F5344CB8AC3E}">
        <p14:creationId xmlns:p14="http://schemas.microsoft.com/office/powerpoint/2010/main" val="40241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0423293-5065-4A27-A797-9F011174C69E}" type="datetimeFigureOut">
              <a:rPr lang="ru-RU" smtClean="0"/>
              <a:pPr>
                <a:defRPr/>
              </a:pPr>
              <a:t>23.03.2022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183ADC-965F-4701-B523-CA8186992250}" type="slidenum">
              <a:rPr lang="ru-RU" smtClean="0"/>
              <a:pPr>
                <a:defRPr/>
              </a:pPr>
              <a:t>‹#›</a:t>
            </a:fld>
            <a:endParaRPr lang="ru-RU"/>
          </a:p>
        </p:txBody>
      </p:sp>
    </p:spTree>
    <p:extLst>
      <p:ext uri="{BB962C8B-B14F-4D97-AF65-F5344CB8AC3E}">
        <p14:creationId xmlns:p14="http://schemas.microsoft.com/office/powerpoint/2010/main" val="1425997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98663CB1-2EA2-4C07-B507-76C35AC55C06}" type="slidenum">
              <a:rPr lang="en-US"/>
              <a:pPr/>
              <a:t>‹#›</a:t>
            </a:fld>
            <a:endParaRPr lang="en-US"/>
          </a:p>
        </p:txBody>
      </p:sp>
    </p:spTree>
    <p:extLst>
      <p:ext uri="{BB962C8B-B14F-4D97-AF65-F5344CB8AC3E}">
        <p14:creationId xmlns:p14="http://schemas.microsoft.com/office/powerpoint/2010/main" val="3461987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79F73F7-6EA2-4079-BA96-A7EE75200E44}" type="slidenum">
              <a:rPr lang="en-US"/>
              <a:pPr/>
              <a:t>‹#›</a:t>
            </a:fld>
            <a:endParaRPr lang="en-US"/>
          </a:p>
        </p:txBody>
      </p:sp>
    </p:spTree>
    <p:extLst>
      <p:ext uri="{BB962C8B-B14F-4D97-AF65-F5344CB8AC3E}">
        <p14:creationId xmlns:p14="http://schemas.microsoft.com/office/powerpoint/2010/main" val="1709782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4638"/>
            <a:ext cx="2055813"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5613" y="274638"/>
            <a:ext cx="6018212"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4744C63-E91F-4CF3-9F6C-1F21180BD825}" type="slidenum">
              <a:rPr lang="en-US"/>
              <a:pPr/>
              <a:t>‹#›</a:t>
            </a:fld>
            <a:endParaRPr lang="en-US"/>
          </a:p>
        </p:txBody>
      </p:sp>
    </p:spTree>
    <p:extLst>
      <p:ext uri="{BB962C8B-B14F-4D97-AF65-F5344CB8AC3E}">
        <p14:creationId xmlns:p14="http://schemas.microsoft.com/office/powerpoint/2010/main" val="2089922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ru-RU" noProof="0"/>
              <a:t>Образец заголовка</a:t>
            </a:r>
            <a:endParaRPr lang="en-US" noProof="0"/>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ru-RU" noProof="0"/>
              <a:t>Образец подзаголовка</a:t>
            </a:r>
            <a:endParaRPr lang="en-US" noProof="0"/>
          </a:p>
        </p:txBody>
      </p:sp>
      <p:sp>
        <p:nvSpPr>
          <p:cNvPr id="20484" name="Rectangle 4"/>
          <p:cNvSpPr>
            <a:spLocks noGrp="1" noChangeArrowheads="1"/>
          </p:cNvSpPr>
          <p:nvPr>
            <p:ph type="dt" sz="half" idx="2"/>
          </p:nvPr>
        </p:nvSpPr>
        <p:spPr/>
        <p:txBody>
          <a:bodyPr/>
          <a:lstStyle>
            <a:lvl1pPr>
              <a:defRPr/>
            </a:lvl1pPr>
          </a:lstStyle>
          <a:p>
            <a:pPr>
              <a:defRPr/>
            </a:pPr>
            <a:fld id="{70423293-5065-4A27-A797-9F011174C69E}" type="datetimeFigureOut">
              <a:rPr lang="ru-RU" smtClean="0"/>
              <a:pPr>
                <a:defRPr/>
              </a:pPr>
              <a:t>23.03.2022</a:t>
            </a:fld>
            <a:endParaRPr lang="ru-RU"/>
          </a:p>
        </p:txBody>
      </p:sp>
      <p:sp>
        <p:nvSpPr>
          <p:cNvPr id="20485" name="Rectangle 5"/>
          <p:cNvSpPr>
            <a:spLocks noGrp="1" noChangeArrowheads="1"/>
          </p:cNvSpPr>
          <p:nvPr>
            <p:ph type="ftr" sz="quarter" idx="3"/>
          </p:nvPr>
        </p:nvSpPr>
        <p:spPr/>
        <p:txBody>
          <a:bodyPr/>
          <a:lstStyle>
            <a:lvl1pPr>
              <a:defRPr/>
            </a:lvl1pPr>
          </a:lstStyle>
          <a:p>
            <a:pPr>
              <a:defRPr/>
            </a:pPr>
            <a:endParaRPr lang="ru-RU"/>
          </a:p>
        </p:txBody>
      </p:sp>
      <p:sp>
        <p:nvSpPr>
          <p:cNvPr id="20486" name="Rectangle 6"/>
          <p:cNvSpPr>
            <a:spLocks noGrp="1" noChangeArrowheads="1"/>
          </p:cNvSpPr>
          <p:nvPr>
            <p:ph type="sldNum" sz="quarter" idx="4"/>
          </p:nvPr>
        </p:nvSpPr>
        <p:spPr/>
        <p:txBody>
          <a:bodyPr/>
          <a:lstStyle>
            <a:lvl1pPr>
              <a:defRPr/>
            </a:lvl1pPr>
          </a:lstStyle>
          <a:p>
            <a:pPr>
              <a:defRPr/>
            </a:pPr>
            <a:fld id="{3B183ADC-965F-4701-B523-CA8186992250}" type="slidenum">
              <a:rPr lang="ru-RU" smtClean="0"/>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0423293-5065-4A27-A797-9F011174C69E}" type="datetimeFigureOut">
              <a:rPr lang="ru-RU" smtClean="0"/>
              <a:pPr>
                <a:defRPr/>
              </a:pPr>
              <a:t>23.03.2022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183ADC-965F-4701-B523-CA8186992250}" type="slidenum">
              <a:rPr lang="ru-RU" smtClean="0"/>
              <a:pPr>
                <a:defRPr/>
              </a:pPr>
              <a:t>‹#›</a:t>
            </a:fld>
            <a:endParaRPr lang="ru-RU"/>
          </a:p>
        </p:txBody>
      </p:sp>
    </p:spTree>
    <p:extLst>
      <p:ext uri="{BB962C8B-B14F-4D97-AF65-F5344CB8AC3E}">
        <p14:creationId xmlns:p14="http://schemas.microsoft.com/office/powerpoint/2010/main" val="2820884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70423293-5065-4A27-A797-9F011174C69E}" type="datetimeFigureOut">
              <a:rPr lang="ru-RU" smtClean="0"/>
              <a:pPr>
                <a:defRPr/>
              </a:pPr>
              <a:t>23.03.2022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183ADC-965F-4701-B523-CA8186992250}" type="slidenum">
              <a:rPr lang="ru-RU" smtClean="0"/>
              <a:pPr>
                <a:defRPr/>
              </a:pPr>
              <a:t>‹#›</a:t>
            </a:fld>
            <a:endParaRPr lang="ru-RU"/>
          </a:p>
        </p:txBody>
      </p:sp>
    </p:spTree>
    <p:extLst>
      <p:ext uri="{BB962C8B-B14F-4D97-AF65-F5344CB8AC3E}">
        <p14:creationId xmlns:p14="http://schemas.microsoft.com/office/powerpoint/2010/main" val="2000864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pPr>
              <a:defRPr/>
            </a:pPr>
            <a:fld id="{70423293-5065-4A27-A797-9F011174C69E}" type="datetimeFigureOut">
              <a:rPr lang="ru-RU" smtClean="0"/>
              <a:pPr>
                <a:defRPr/>
              </a:pPr>
              <a:t>23.03.2022</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3B183ADC-965F-4701-B523-CA8186992250}" type="slidenum">
              <a:rPr lang="ru-RU" smtClean="0"/>
              <a:pPr>
                <a:defRPr/>
              </a:pPr>
              <a:t>‹#›</a:t>
            </a:fld>
            <a:endParaRPr lang="ru-RU"/>
          </a:p>
        </p:txBody>
      </p:sp>
    </p:spTree>
    <p:extLst>
      <p:ext uri="{BB962C8B-B14F-4D97-AF65-F5344CB8AC3E}">
        <p14:creationId xmlns:p14="http://schemas.microsoft.com/office/powerpoint/2010/main" val="2385209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pPr>
              <a:defRPr/>
            </a:pPr>
            <a:fld id="{70423293-5065-4A27-A797-9F011174C69E}" type="datetimeFigureOut">
              <a:rPr lang="ru-RU" smtClean="0"/>
              <a:pPr>
                <a:defRPr/>
              </a:pPr>
              <a:t>23.03.2022</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3B183ADC-965F-4701-B523-CA8186992250}" type="slidenum">
              <a:rPr lang="ru-RU" smtClean="0"/>
              <a:pPr>
                <a:defRPr/>
              </a:pPr>
              <a:t>‹#›</a:t>
            </a:fld>
            <a:endParaRPr lang="ru-RU"/>
          </a:p>
        </p:txBody>
      </p:sp>
    </p:spTree>
    <p:extLst>
      <p:ext uri="{BB962C8B-B14F-4D97-AF65-F5344CB8AC3E}">
        <p14:creationId xmlns:p14="http://schemas.microsoft.com/office/powerpoint/2010/main" val="3792035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pPr>
              <a:defRPr/>
            </a:pPr>
            <a:fld id="{70423293-5065-4A27-A797-9F011174C69E}" type="datetimeFigureOut">
              <a:rPr lang="ru-RU" smtClean="0"/>
              <a:pPr>
                <a:defRPr/>
              </a:pPr>
              <a:t>23.03.2022</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3B183ADC-965F-4701-B523-CA8186992250}" type="slidenum">
              <a:rPr lang="ru-RU" smtClean="0"/>
              <a:pPr>
                <a:defRPr/>
              </a:pPr>
              <a:t>‹#›</a:t>
            </a:fld>
            <a:endParaRPr lang="ru-RU"/>
          </a:p>
        </p:txBody>
      </p:sp>
    </p:spTree>
    <p:extLst>
      <p:ext uri="{BB962C8B-B14F-4D97-AF65-F5344CB8AC3E}">
        <p14:creationId xmlns:p14="http://schemas.microsoft.com/office/powerpoint/2010/main" val="2006556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70423293-5065-4A27-A797-9F011174C69E}" type="datetimeFigureOut">
              <a:rPr lang="ru-RU" smtClean="0"/>
              <a:pPr>
                <a:defRPr/>
              </a:pPr>
              <a:t>23.03.2022</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3B183ADC-965F-4701-B523-CA8186992250}" type="slidenum">
              <a:rPr lang="ru-RU" smtClean="0"/>
              <a:pPr>
                <a:defRPr/>
              </a:pPr>
              <a:t>‹#›</a:t>
            </a:fld>
            <a:endParaRPr lang="ru-RU"/>
          </a:p>
        </p:txBody>
      </p:sp>
    </p:spTree>
    <p:extLst>
      <p:ext uri="{BB962C8B-B14F-4D97-AF65-F5344CB8AC3E}">
        <p14:creationId xmlns:p14="http://schemas.microsoft.com/office/powerpoint/2010/main" val="3001673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70423293-5065-4A27-A797-9F011174C69E}" type="datetimeFigureOut">
              <a:rPr lang="ru-RU" smtClean="0"/>
              <a:pPr>
                <a:defRPr/>
              </a:pPr>
              <a:t>23.03.2022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183ADC-965F-4701-B523-CA8186992250}" type="slidenum">
              <a:rPr lang="ru-RU" smtClean="0"/>
              <a:pPr>
                <a:defRPr/>
              </a:pPr>
              <a:t>‹#›</a:t>
            </a:fld>
            <a:endParaRPr lang="ru-RU"/>
          </a:p>
        </p:txBody>
      </p:sp>
    </p:spTree>
    <p:extLst>
      <p:ext uri="{BB962C8B-B14F-4D97-AF65-F5344CB8AC3E}">
        <p14:creationId xmlns:p14="http://schemas.microsoft.com/office/powerpoint/2010/main" val="34004436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pPr>
              <a:defRPr/>
            </a:pPr>
            <a:fld id="{70423293-5065-4A27-A797-9F011174C69E}" type="datetimeFigureOut">
              <a:rPr lang="ru-RU" smtClean="0"/>
              <a:pPr>
                <a:defRPr/>
              </a:pPr>
              <a:t>23.03.2022</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3B183ADC-965F-4701-B523-CA8186992250}" type="slidenum">
              <a:rPr lang="ru-RU" smtClean="0"/>
              <a:pPr>
                <a:defRPr/>
              </a:pPr>
              <a:t>‹#›</a:t>
            </a:fld>
            <a:endParaRPr lang="ru-RU"/>
          </a:p>
        </p:txBody>
      </p:sp>
    </p:spTree>
    <p:extLst>
      <p:ext uri="{BB962C8B-B14F-4D97-AF65-F5344CB8AC3E}">
        <p14:creationId xmlns:p14="http://schemas.microsoft.com/office/powerpoint/2010/main" val="466182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pPr>
              <a:defRPr/>
            </a:pPr>
            <a:fld id="{70423293-5065-4A27-A797-9F011174C69E}" type="datetimeFigureOut">
              <a:rPr lang="ru-RU" smtClean="0"/>
              <a:pPr>
                <a:defRPr/>
              </a:pPr>
              <a:t>23.03.2022</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3B183ADC-965F-4701-B523-CA8186992250}" type="slidenum">
              <a:rPr lang="ru-RU" smtClean="0"/>
              <a:pPr>
                <a:defRPr/>
              </a:pPr>
              <a:t>‹#›</a:t>
            </a:fld>
            <a:endParaRPr lang="ru-RU"/>
          </a:p>
        </p:txBody>
      </p:sp>
    </p:spTree>
    <p:extLst>
      <p:ext uri="{BB962C8B-B14F-4D97-AF65-F5344CB8AC3E}">
        <p14:creationId xmlns:p14="http://schemas.microsoft.com/office/powerpoint/2010/main" val="241167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0423293-5065-4A27-A797-9F011174C69E}" type="datetimeFigureOut">
              <a:rPr lang="ru-RU" smtClean="0"/>
              <a:pPr>
                <a:defRPr/>
              </a:pPr>
              <a:t>23.03.2022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183ADC-965F-4701-B523-CA8186992250}" type="slidenum">
              <a:rPr lang="ru-RU" smtClean="0"/>
              <a:pPr>
                <a:defRPr/>
              </a:pPr>
              <a:t>‹#›</a:t>
            </a:fld>
            <a:endParaRPr lang="ru-RU"/>
          </a:p>
        </p:txBody>
      </p:sp>
    </p:spTree>
    <p:extLst>
      <p:ext uri="{BB962C8B-B14F-4D97-AF65-F5344CB8AC3E}">
        <p14:creationId xmlns:p14="http://schemas.microsoft.com/office/powerpoint/2010/main" val="2845001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39025" y="274638"/>
            <a:ext cx="158115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693988" y="274638"/>
            <a:ext cx="4592637"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0423293-5065-4A27-A797-9F011174C69E}" type="datetimeFigureOut">
              <a:rPr lang="ru-RU" smtClean="0"/>
              <a:pPr>
                <a:defRPr/>
              </a:pPr>
              <a:t>23.03.2022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183ADC-965F-4701-B523-CA8186992250}" type="slidenum">
              <a:rPr lang="ru-RU" smtClean="0"/>
              <a:pPr>
                <a:defRPr/>
              </a:pPr>
              <a:t>‹#›</a:t>
            </a:fld>
            <a:endParaRPr lang="ru-RU"/>
          </a:p>
        </p:txBody>
      </p:sp>
    </p:spTree>
    <p:extLst>
      <p:ext uri="{BB962C8B-B14F-4D97-AF65-F5344CB8AC3E}">
        <p14:creationId xmlns:p14="http://schemas.microsoft.com/office/powerpoint/2010/main" val="1399411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ru-RU" noProof="0"/>
              <a:t>Образец заголовка</a:t>
            </a:r>
            <a:endParaRPr lang="en-US" noProof="0"/>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ru-RU" noProof="0"/>
              <a:t>Образец подзаголовка</a:t>
            </a:r>
            <a:endParaRPr lang="en-US" noProof="0"/>
          </a:p>
        </p:txBody>
      </p:sp>
      <p:sp>
        <p:nvSpPr>
          <p:cNvPr id="27653" name="Rectangle 5"/>
          <p:cNvSpPr>
            <a:spLocks noGrp="1" noChangeArrowheads="1"/>
          </p:cNvSpPr>
          <p:nvPr>
            <p:ph type="dt" sz="half" idx="2"/>
          </p:nvPr>
        </p:nvSpPr>
        <p:spPr/>
        <p:txBody>
          <a:bodyPr/>
          <a:lstStyle>
            <a:lvl1pPr>
              <a:defRPr/>
            </a:lvl1pPr>
          </a:lstStyle>
          <a:p>
            <a:endParaRPr lang="en-US"/>
          </a:p>
        </p:txBody>
      </p:sp>
      <p:sp>
        <p:nvSpPr>
          <p:cNvPr id="27654" name="Rectangle 6"/>
          <p:cNvSpPr>
            <a:spLocks noGrp="1" noChangeArrowheads="1"/>
          </p:cNvSpPr>
          <p:nvPr>
            <p:ph type="ftr" sz="quarter" idx="3"/>
          </p:nvPr>
        </p:nvSpPr>
        <p:spPr/>
        <p:txBody>
          <a:bodyPr/>
          <a:lstStyle>
            <a:lvl1pPr>
              <a:defRPr/>
            </a:lvl1pPr>
          </a:lstStyle>
          <a:p>
            <a:endParaRPr lang="en-US"/>
          </a:p>
        </p:txBody>
      </p:sp>
      <p:sp>
        <p:nvSpPr>
          <p:cNvPr id="27655" name="Rectangle 7"/>
          <p:cNvSpPr>
            <a:spLocks noGrp="1" noChangeArrowheads="1"/>
          </p:cNvSpPr>
          <p:nvPr>
            <p:ph type="sldNum" sz="quarter" idx="4"/>
          </p:nvPr>
        </p:nvSpPr>
        <p:spPr/>
        <p:txBody>
          <a:bodyPr/>
          <a:lstStyle>
            <a:lvl1pPr>
              <a:defRPr/>
            </a:lvl1pPr>
          </a:lstStyle>
          <a:p>
            <a:fld id="{3F19C06B-448E-4308-8207-8414745FC2D1}"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D8E4339-6401-4CA3-8C05-CA33722B4A81}" type="slidenum">
              <a:rPr lang="en-US"/>
              <a:pPr/>
              <a:t>‹#›</a:t>
            </a:fld>
            <a:endParaRPr lang="en-US"/>
          </a:p>
        </p:txBody>
      </p:sp>
    </p:spTree>
    <p:extLst>
      <p:ext uri="{BB962C8B-B14F-4D97-AF65-F5344CB8AC3E}">
        <p14:creationId xmlns:p14="http://schemas.microsoft.com/office/powerpoint/2010/main" val="3363319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80DBA94-3309-467A-8977-66A35D41B3FB}" type="slidenum">
              <a:rPr lang="en-US"/>
              <a:pPr/>
              <a:t>‹#›</a:t>
            </a:fld>
            <a:endParaRPr lang="en-US"/>
          </a:p>
        </p:txBody>
      </p:sp>
    </p:spTree>
    <p:extLst>
      <p:ext uri="{BB962C8B-B14F-4D97-AF65-F5344CB8AC3E}">
        <p14:creationId xmlns:p14="http://schemas.microsoft.com/office/powerpoint/2010/main" val="71644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95B9613A-AB4A-4C97-9537-5FBD846313C6}" type="slidenum">
              <a:rPr lang="en-US"/>
              <a:pPr/>
              <a:t>‹#›</a:t>
            </a:fld>
            <a:endParaRPr lang="en-US"/>
          </a:p>
        </p:txBody>
      </p:sp>
    </p:spTree>
    <p:extLst>
      <p:ext uri="{BB962C8B-B14F-4D97-AF65-F5344CB8AC3E}">
        <p14:creationId xmlns:p14="http://schemas.microsoft.com/office/powerpoint/2010/main" val="16138398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3F9FEFA3-9AAD-45A3-8331-AFB43CE62D42}" type="slidenum">
              <a:rPr lang="en-US"/>
              <a:pPr/>
              <a:t>‹#›</a:t>
            </a:fld>
            <a:endParaRPr lang="en-US"/>
          </a:p>
        </p:txBody>
      </p:sp>
    </p:spTree>
    <p:extLst>
      <p:ext uri="{BB962C8B-B14F-4D97-AF65-F5344CB8AC3E}">
        <p14:creationId xmlns:p14="http://schemas.microsoft.com/office/powerpoint/2010/main" val="35434984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CEBCA8A6-61DD-46E3-A50B-5645E3F6853F}" type="slidenum">
              <a:rPr lang="en-US"/>
              <a:pPr/>
              <a:t>‹#›</a:t>
            </a:fld>
            <a:endParaRPr lang="en-US"/>
          </a:p>
        </p:txBody>
      </p:sp>
    </p:spTree>
    <p:extLst>
      <p:ext uri="{BB962C8B-B14F-4D97-AF65-F5344CB8AC3E}">
        <p14:creationId xmlns:p14="http://schemas.microsoft.com/office/powerpoint/2010/main" val="250399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pPr>
              <a:defRPr/>
            </a:pPr>
            <a:fld id="{70423293-5065-4A27-A797-9F011174C69E}" type="datetimeFigureOut">
              <a:rPr lang="ru-RU" smtClean="0"/>
              <a:pPr>
                <a:defRPr/>
              </a:pPr>
              <a:t>23.03.2022</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3B183ADC-965F-4701-B523-CA8186992250}" type="slidenum">
              <a:rPr lang="ru-RU" smtClean="0"/>
              <a:pPr>
                <a:defRPr/>
              </a:pPr>
              <a:t>‹#›</a:t>
            </a:fld>
            <a:endParaRPr lang="ru-RU"/>
          </a:p>
        </p:txBody>
      </p:sp>
    </p:spTree>
    <p:extLst>
      <p:ext uri="{BB962C8B-B14F-4D97-AF65-F5344CB8AC3E}">
        <p14:creationId xmlns:p14="http://schemas.microsoft.com/office/powerpoint/2010/main" val="36795072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A573E258-957F-438F-884A-3ECD500BB3D6}" type="slidenum">
              <a:rPr lang="en-US"/>
              <a:pPr/>
              <a:t>‹#›</a:t>
            </a:fld>
            <a:endParaRPr lang="en-US"/>
          </a:p>
        </p:txBody>
      </p:sp>
    </p:spTree>
    <p:extLst>
      <p:ext uri="{BB962C8B-B14F-4D97-AF65-F5344CB8AC3E}">
        <p14:creationId xmlns:p14="http://schemas.microsoft.com/office/powerpoint/2010/main" val="4109321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E74D247-176D-4C5B-B5DF-842D71BBD5BE}" type="slidenum">
              <a:rPr lang="en-US"/>
              <a:pPr/>
              <a:t>‹#›</a:t>
            </a:fld>
            <a:endParaRPr lang="en-US"/>
          </a:p>
        </p:txBody>
      </p:sp>
    </p:spTree>
    <p:extLst>
      <p:ext uri="{BB962C8B-B14F-4D97-AF65-F5344CB8AC3E}">
        <p14:creationId xmlns:p14="http://schemas.microsoft.com/office/powerpoint/2010/main" val="11524312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F4515021-6706-4E3B-9723-18651F17646F}" type="slidenum">
              <a:rPr lang="en-US"/>
              <a:pPr/>
              <a:t>‹#›</a:t>
            </a:fld>
            <a:endParaRPr lang="en-US"/>
          </a:p>
        </p:txBody>
      </p:sp>
    </p:spTree>
    <p:extLst>
      <p:ext uri="{BB962C8B-B14F-4D97-AF65-F5344CB8AC3E}">
        <p14:creationId xmlns:p14="http://schemas.microsoft.com/office/powerpoint/2010/main" val="9955617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B272655-4D1B-48C6-8B27-48917ACBA68B}" type="slidenum">
              <a:rPr lang="en-US"/>
              <a:pPr/>
              <a:t>‹#›</a:t>
            </a:fld>
            <a:endParaRPr lang="en-US"/>
          </a:p>
        </p:txBody>
      </p:sp>
    </p:spTree>
    <p:extLst>
      <p:ext uri="{BB962C8B-B14F-4D97-AF65-F5344CB8AC3E}">
        <p14:creationId xmlns:p14="http://schemas.microsoft.com/office/powerpoint/2010/main" val="343342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4638"/>
            <a:ext cx="2055813"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5613" y="274638"/>
            <a:ext cx="6018212"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A951179-A91C-4216-8DC7-2B8866DBF63F}" type="slidenum">
              <a:rPr lang="en-US"/>
              <a:pPr/>
              <a:t>‹#›</a:t>
            </a:fld>
            <a:endParaRPr lang="en-US"/>
          </a:p>
        </p:txBody>
      </p:sp>
    </p:spTree>
    <p:extLst>
      <p:ext uri="{BB962C8B-B14F-4D97-AF65-F5344CB8AC3E}">
        <p14:creationId xmlns:p14="http://schemas.microsoft.com/office/powerpoint/2010/main" val="18984668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1676400" y="2895600"/>
            <a:ext cx="7391400" cy="914400"/>
          </a:xfrm>
        </p:spPr>
        <p:txBody>
          <a:bodyPr anchor="b"/>
          <a:lstStyle>
            <a:lvl1pPr algn="r">
              <a:defRPr/>
            </a:lvl1pPr>
          </a:lstStyle>
          <a:p>
            <a:pPr lvl="0"/>
            <a:r>
              <a:rPr lang="ru-RU" noProof="0"/>
              <a:t>Образец заголовка</a:t>
            </a:r>
          </a:p>
        </p:txBody>
      </p:sp>
      <p:sp>
        <p:nvSpPr>
          <p:cNvPr id="278531" name="Rectangle 3"/>
          <p:cNvSpPr>
            <a:spLocks noGrp="1" noChangeArrowheads="1"/>
          </p:cNvSpPr>
          <p:nvPr>
            <p:ph type="subTitle" idx="1"/>
          </p:nvPr>
        </p:nvSpPr>
        <p:spPr>
          <a:xfrm>
            <a:off x="1676400" y="3733800"/>
            <a:ext cx="7391400" cy="749300"/>
          </a:xfrm>
        </p:spPr>
        <p:txBody>
          <a:bodyPr/>
          <a:lstStyle>
            <a:lvl1pPr marL="0" indent="0" algn="r">
              <a:buFont typeface="Wingdings" pitchFamily="2" charset="2"/>
              <a:buNone/>
              <a:defRPr/>
            </a:lvl1pPr>
          </a:lstStyle>
          <a:p>
            <a:pPr lvl="0"/>
            <a:r>
              <a:rPr lang="ru-RU" noProof="0"/>
              <a:t>Образец подзаголовка</a:t>
            </a:r>
          </a:p>
        </p:txBody>
      </p:sp>
      <p:sp>
        <p:nvSpPr>
          <p:cNvPr id="278532" name="Rectangle 4"/>
          <p:cNvSpPr>
            <a:spLocks noGrp="1" noChangeArrowheads="1"/>
          </p:cNvSpPr>
          <p:nvPr>
            <p:ph type="dt" sz="quarter" idx="2"/>
          </p:nvPr>
        </p:nvSpPr>
        <p:spPr/>
        <p:txBody>
          <a:bodyPr/>
          <a:lstStyle>
            <a:lvl1pPr>
              <a:defRPr/>
            </a:lvl1pPr>
          </a:lstStyle>
          <a:p>
            <a:endParaRPr lang="en-US"/>
          </a:p>
        </p:txBody>
      </p:sp>
      <p:sp>
        <p:nvSpPr>
          <p:cNvPr id="278533" name="Rectangle 5"/>
          <p:cNvSpPr>
            <a:spLocks noGrp="1" noChangeArrowheads="1"/>
          </p:cNvSpPr>
          <p:nvPr>
            <p:ph type="ftr" sz="quarter" idx="3"/>
          </p:nvPr>
        </p:nvSpPr>
        <p:spPr/>
        <p:txBody>
          <a:bodyPr/>
          <a:lstStyle>
            <a:lvl1pPr>
              <a:defRPr/>
            </a:lvl1pPr>
          </a:lstStyle>
          <a:p>
            <a:endParaRPr lang="en-US"/>
          </a:p>
        </p:txBody>
      </p:sp>
      <p:sp>
        <p:nvSpPr>
          <p:cNvPr id="278534" name="Rectangle 6"/>
          <p:cNvSpPr>
            <a:spLocks noGrp="1" noChangeArrowheads="1"/>
          </p:cNvSpPr>
          <p:nvPr>
            <p:ph type="sldNum" sz="quarter" idx="4"/>
          </p:nvPr>
        </p:nvSpPr>
        <p:spPr/>
        <p:txBody>
          <a:bodyPr/>
          <a:lstStyle>
            <a:lvl1pPr>
              <a:defRPr/>
            </a:lvl1pPr>
          </a:lstStyle>
          <a:p>
            <a:fld id="{3F19C06B-448E-4308-8207-8414745FC2D1}"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D8E4339-6401-4CA3-8C05-CA33722B4A81}" type="slidenum">
              <a:rPr lang="en-US" smtClean="0"/>
              <a:pPr/>
              <a:t>‹#›</a:t>
            </a:fld>
            <a:endParaRPr lang="en-US"/>
          </a:p>
        </p:txBody>
      </p:sp>
    </p:spTree>
    <p:extLst>
      <p:ext uri="{BB962C8B-B14F-4D97-AF65-F5344CB8AC3E}">
        <p14:creationId xmlns:p14="http://schemas.microsoft.com/office/powerpoint/2010/main" val="36458190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80DBA94-3309-467A-8977-66A35D41B3FB}" type="slidenum">
              <a:rPr lang="en-US" smtClean="0"/>
              <a:pPr/>
              <a:t>‹#›</a:t>
            </a:fld>
            <a:endParaRPr lang="en-US"/>
          </a:p>
        </p:txBody>
      </p:sp>
    </p:spTree>
    <p:extLst>
      <p:ext uri="{BB962C8B-B14F-4D97-AF65-F5344CB8AC3E}">
        <p14:creationId xmlns:p14="http://schemas.microsoft.com/office/powerpoint/2010/main" val="20160938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2192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9911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95B9613A-AB4A-4C97-9537-5FBD846313C6}" type="slidenum">
              <a:rPr lang="en-US" smtClean="0"/>
              <a:pPr/>
              <a:t>‹#›</a:t>
            </a:fld>
            <a:endParaRPr lang="en-US"/>
          </a:p>
        </p:txBody>
      </p:sp>
    </p:spTree>
    <p:extLst>
      <p:ext uri="{BB962C8B-B14F-4D97-AF65-F5344CB8AC3E}">
        <p14:creationId xmlns:p14="http://schemas.microsoft.com/office/powerpoint/2010/main" val="41137407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3F9FEFA3-9AAD-45A3-8331-AFB43CE62D42}" type="slidenum">
              <a:rPr lang="en-US" smtClean="0"/>
              <a:pPr/>
              <a:t>‹#›</a:t>
            </a:fld>
            <a:endParaRPr lang="en-US"/>
          </a:p>
        </p:txBody>
      </p:sp>
    </p:spTree>
    <p:extLst>
      <p:ext uri="{BB962C8B-B14F-4D97-AF65-F5344CB8AC3E}">
        <p14:creationId xmlns:p14="http://schemas.microsoft.com/office/powerpoint/2010/main" val="3924101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pPr>
              <a:defRPr/>
            </a:pPr>
            <a:fld id="{70423293-5065-4A27-A797-9F011174C69E}" type="datetimeFigureOut">
              <a:rPr lang="ru-RU" smtClean="0"/>
              <a:pPr>
                <a:defRPr/>
              </a:pPr>
              <a:t>23.03.2022</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3B183ADC-965F-4701-B523-CA8186992250}" type="slidenum">
              <a:rPr lang="ru-RU" smtClean="0"/>
              <a:pPr>
                <a:defRPr/>
              </a:pPr>
              <a:t>‹#›</a:t>
            </a:fld>
            <a:endParaRPr lang="ru-RU"/>
          </a:p>
        </p:txBody>
      </p:sp>
    </p:spTree>
    <p:extLst>
      <p:ext uri="{BB962C8B-B14F-4D97-AF65-F5344CB8AC3E}">
        <p14:creationId xmlns:p14="http://schemas.microsoft.com/office/powerpoint/2010/main" val="35728049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CEBCA8A6-61DD-46E3-A50B-5645E3F6853F}" type="slidenum">
              <a:rPr lang="en-US" smtClean="0"/>
              <a:pPr/>
              <a:t>‹#›</a:t>
            </a:fld>
            <a:endParaRPr lang="en-US"/>
          </a:p>
        </p:txBody>
      </p:sp>
    </p:spTree>
    <p:extLst>
      <p:ext uri="{BB962C8B-B14F-4D97-AF65-F5344CB8AC3E}">
        <p14:creationId xmlns:p14="http://schemas.microsoft.com/office/powerpoint/2010/main" val="5238243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A573E258-957F-438F-884A-3ECD500BB3D6}" type="slidenum">
              <a:rPr lang="en-US" smtClean="0"/>
              <a:pPr/>
              <a:t>‹#›</a:t>
            </a:fld>
            <a:endParaRPr lang="en-US"/>
          </a:p>
        </p:txBody>
      </p:sp>
    </p:spTree>
    <p:extLst>
      <p:ext uri="{BB962C8B-B14F-4D97-AF65-F5344CB8AC3E}">
        <p14:creationId xmlns:p14="http://schemas.microsoft.com/office/powerpoint/2010/main" val="32126326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E74D247-176D-4C5B-B5DF-842D71BBD5BE}" type="slidenum">
              <a:rPr lang="en-US" smtClean="0"/>
              <a:pPr/>
              <a:t>‹#›</a:t>
            </a:fld>
            <a:endParaRPr lang="en-US"/>
          </a:p>
        </p:txBody>
      </p:sp>
    </p:spTree>
    <p:extLst>
      <p:ext uri="{BB962C8B-B14F-4D97-AF65-F5344CB8AC3E}">
        <p14:creationId xmlns:p14="http://schemas.microsoft.com/office/powerpoint/2010/main" val="38337451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F4515021-6706-4E3B-9723-18651F17646F}" type="slidenum">
              <a:rPr lang="en-US" smtClean="0"/>
              <a:pPr/>
              <a:t>‹#›</a:t>
            </a:fld>
            <a:endParaRPr lang="en-US"/>
          </a:p>
        </p:txBody>
      </p:sp>
    </p:spTree>
    <p:extLst>
      <p:ext uri="{BB962C8B-B14F-4D97-AF65-F5344CB8AC3E}">
        <p14:creationId xmlns:p14="http://schemas.microsoft.com/office/powerpoint/2010/main" val="29255329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B272655-4D1B-48C6-8B27-48917ACBA68B}" type="slidenum">
              <a:rPr lang="en-US" smtClean="0"/>
              <a:pPr/>
              <a:t>‹#›</a:t>
            </a:fld>
            <a:endParaRPr lang="en-US"/>
          </a:p>
        </p:txBody>
      </p:sp>
    </p:spTree>
    <p:extLst>
      <p:ext uri="{BB962C8B-B14F-4D97-AF65-F5344CB8AC3E}">
        <p14:creationId xmlns:p14="http://schemas.microsoft.com/office/powerpoint/2010/main" val="2934131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62750" y="152400"/>
            <a:ext cx="1847850" cy="62484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219200" y="152400"/>
            <a:ext cx="5391150" cy="6248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A951179-A91C-4216-8DC7-2B8866DBF63F}" type="slidenum">
              <a:rPr lang="en-US" smtClean="0"/>
              <a:pPr/>
              <a:t>‹#›</a:t>
            </a:fld>
            <a:endParaRPr lang="en-US"/>
          </a:p>
        </p:txBody>
      </p:sp>
    </p:spTree>
    <p:extLst>
      <p:ext uri="{BB962C8B-B14F-4D97-AF65-F5344CB8AC3E}">
        <p14:creationId xmlns:p14="http://schemas.microsoft.com/office/powerpoint/2010/main" val="34329791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4E972AF4-7821-40F3-93D8-9D0B7236E1FA}" type="datetime1">
              <a:rPr lang="ru-RU"/>
              <a:pPr>
                <a:defRPr/>
              </a:pPr>
              <a:t>23.03.2022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490E4BB-E483-4F65-8796-3EF0ECCBF410}" type="slidenum">
              <a:rPr lang="ru-RU"/>
              <a:pPr>
                <a:defRPr/>
              </a:pPr>
              <a:t>‹#›</a:t>
            </a:fld>
            <a:endParaRPr lang="ru-RU"/>
          </a:p>
        </p:txBody>
      </p:sp>
    </p:spTree>
    <p:extLst>
      <p:ext uri="{BB962C8B-B14F-4D97-AF65-F5344CB8AC3E}">
        <p14:creationId xmlns:p14="http://schemas.microsoft.com/office/powerpoint/2010/main" val="142897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pPr>
              <a:defRPr/>
            </a:pPr>
            <a:fld id="{70423293-5065-4A27-A797-9F011174C69E}" type="datetimeFigureOut">
              <a:rPr lang="ru-RU" smtClean="0"/>
              <a:pPr>
                <a:defRPr/>
              </a:pPr>
              <a:t>23.03.2022</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3B183ADC-965F-4701-B523-CA8186992250}" type="slidenum">
              <a:rPr lang="ru-RU" smtClean="0"/>
              <a:pPr>
                <a:defRPr/>
              </a:pPr>
              <a:t>‹#›</a:t>
            </a:fld>
            <a:endParaRPr lang="ru-RU"/>
          </a:p>
        </p:txBody>
      </p:sp>
    </p:spTree>
    <p:extLst>
      <p:ext uri="{BB962C8B-B14F-4D97-AF65-F5344CB8AC3E}">
        <p14:creationId xmlns:p14="http://schemas.microsoft.com/office/powerpoint/2010/main" val="243993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70423293-5065-4A27-A797-9F011174C69E}" type="datetimeFigureOut">
              <a:rPr lang="ru-RU" smtClean="0"/>
              <a:pPr>
                <a:defRPr/>
              </a:pPr>
              <a:t>23.03.2022</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3B183ADC-965F-4701-B523-CA8186992250}" type="slidenum">
              <a:rPr lang="ru-RU" smtClean="0"/>
              <a:pPr>
                <a:defRPr/>
              </a:pPr>
              <a:t>‹#›</a:t>
            </a:fld>
            <a:endParaRPr lang="ru-RU"/>
          </a:p>
        </p:txBody>
      </p:sp>
    </p:spTree>
    <p:extLst>
      <p:ext uri="{BB962C8B-B14F-4D97-AF65-F5344CB8AC3E}">
        <p14:creationId xmlns:p14="http://schemas.microsoft.com/office/powerpoint/2010/main" val="308183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pPr>
              <a:defRPr/>
            </a:pPr>
            <a:fld id="{70423293-5065-4A27-A797-9F011174C69E}" type="datetimeFigureOut">
              <a:rPr lang="ru-RU" smtClean="0"/>
              <a:pPr>
                <a:defRPr/>
              </a:pPr>
              <a:t>23.03.2022</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3B183ADC-965F-4701-B523-CA8186992250}" type="slidenum">
              <a:rPr lang="ru-RU" smtClean="0"/>
              <a:pPr>
                <a:defRPr/>
              </a:pPr>
              <a:t>‹#›</a:t>
            </a:fld>
            <a:endParaRPr lang="ru-RU"/>
          </a:p>
        </p:txBody>
      </p:sp>
    </p:spTree>
    <p:extLst>
      <p:ext uri="{BB962C8B-B14F-4D97-AF65-F5344CB8AC3E}">
        <p14:creationId xmlns:p14="http://schemas.microsoft.com/office/powerpoint/2010/main" val="4065923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pPr>
              <a:defRPr/>
            </a:pPr>
            <a:fld id="{70423293-5065-4A27-A797-9F011174C69E}" type="datetimeFigureOut">
              <a:rPr lang="ru-RU" smtClean="0"/>
              <a:pPr>
                <a:defRPr/>
              </a:pPr>
              <a:t>23.03.2022</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3B183ADC-965F-4701-B523-CA8186992250}" type="slidenum">
              <a:rPr lang="ru-RU" smtClean="0"/>
              <a:pPr>
                <a:defRPr/>
              </a:pPr>
              <a:t>‹#›</a:t>
            </a:fld>
            <a:endParaRPr lang="ru-RU"/>
          </a:p>
        </p:txBody>
      </p:sp>
    </p:spTree>
    <p:extLst>
      <p:ext uri="{BB962C8B-B14F-4D97-AF65-F5344CB8AC3E}">
        <p14:creationId xmlns:p14="http://schemas.microsoft.com/office/powerpoint/2010/main" val="4057846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9.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1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a:t>Образец заголовка</a:t>
            </a:r>
            <a:endParaRPr lang="en-US"/>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fld id="{70423293-5065-4A27-A797-9F011174C69E}" type="datetimeFigureOut">
              <a:rPr lang="ru-RU" smtClean="0"/>
              <a:pPr>
                <a:defRPr/>
              </a:pPr>
              <a:t>23.03.2022</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B183ADC-965F-4701-B523-CA8186992250}" type="slidenum">
              <a:rPr lang="ru-RU" smtClean="0"/>
              <a:pPr>
                <a:defRPr/>
              </a:pPr>
              <a:t>‹#›</a:t>
            </a:fld>
            <a:endParaRPr lang="ru-RU"/>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a:t>Образец заголовка</a:t>
            </a:r>
            <a:endParaRPr lang="en-US"/>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29701"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87BDAF8-E48A-4960-85BE-8721DC46E14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a:t>Образец заголовка</a:t>
            </a:r>
            <a:endParaRPr lang="en-US"/>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fld id="{70423293-5065-4A27-A797-9F011174C69E}" type="datetimeFigureOut">
              <a:rPr lang="ru-RU" smtClean="0"/>
              <a:pPr>
                <a:defRPr/>
              </a:pPr>
              <a:t>23.03.2022</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B183ADC-965F-4701-B523-CA8186992250}"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a:t>Образец заголовка</a:t>
            </a:r>
            <a:endParaRPr lang="en-US"/>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266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F68FCD5-5EF8-40D9-95CA-3C0CAE36F59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bwMode="auto">
          <a:xfrm>
            <a:off x="1219200" y="152400"/>
            <a:ext cx="73914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t>Заголовок</a:t>
            </a:r>
          </a:p>
        </p:txBody>
      </p:sp>
      <p:sp>
        <p:nvSpPr>
          <p:cNvPr id="277507" name="Rectangle 3"/>
          <p:cNvSpPr>
            <a:spLocks noGrp="1" noChangeArrowheads="1"/>
          </p:cNvSpPr>
          <p:nvPr>
            <p:ph type="body" idx="1"/>
          </p:nvPr>
        </p:nvSpPr>
        <p:spPr bwMode="auto">
          <a:xfrm>
            <a:off x="1219200" y="1676400"/>
            <a:ext cx="73914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277511" name="Rectangle 7"/>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fld id="{70423293-5065-4A27-A797-9F011174C69E}" type="datetimeFigureOut">
              <a:rPr lang="ru-RU" smtClean="0"/>
              <a:pPr>
                <a:defRPr/>
              </a:pPr>
              <a:t>23.03.2022</a:t>
            </a:fld>
            <a:endParaRPr lang="ru-RU"/>
          </a:p>
        </p:txBody>
      </p:sp>
      <p:sp>
        <p:nvSpPr>
          <p:cNvPr id="277512"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ru-RU"/>
          </a:p>
        </p:txBody>
      </p:sp>
      <p:sp>
        <p:nvSpPr>
          <p:cNvPr id="277513" name="Rectangle 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3B183ADC-965F-4701-B523-CA8186992250}"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charset="0"/>
        </a:defRPr>
      </a:lvl2pPr>
      <a:lvl3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charset="0"/>
        </a:defRPr>
      </a:lvl3pPr>
      <a:lvl4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charset="0"/>
        </a:defRPr>
      </a:lvl4pPr>
      <a:lvl5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2" charset="2"/>
        <a:buChar char="n"/>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kumimoji="1" sz="2800">
          <a:solidFill>
            <a:schemeClr val="tx1"/>
          </a:solidFill>
          <a:effectLst>
            <a:outerShdw blurRad="38100" dist="38100" dir="2700000" algn="tl">
              <a:srgbClr val="C0C0C0"/>
            </a:outerShdw>
          </a:effectLst>
          <a:latin typeface="+mn-lt"/>
        </a:defRPr>
      </a:lvl2pPr>
      <a:lvl3pPr marL="1143000" indent="-228600" algn="l" rtl="0" eaLnBrk="1" fontAlgn="base" hangingPunct="1">
        <a:spcBef>
          <a:spcPct val="20000"/>
        </a:spcBef>
        <a:spcAft>
          <a:spcPct val="0"/>
        </a:spcAft>
        <a:buClr>
          <a:schemeClr val="accent1"/>
        </a:buClr>
        <a:buSzPct val="75000"/>
        <a:buFont typeface="Wingdings" pitchFamily="2" charset="2"/>
        <a:buChar char="n"/>
        <a:defRPr kumimoji="1" sz="2400">
          <a:solidFill>
            <a:schemeClr val="tx1"/>
          </a:solidFill>
          <a:effectLst>
            <a:outerShdw blurRad="38100" dist="38100" dir="2700000" algn="tl">
              <a:srgbClr val="C0C0C0"/>
            </a:outerShdw>
          </a:effectLst>
          <a:latin typeface="+mn-lt"/>
        </a:defRPr>
      </a:lvl3pPr>
      <a:lvl4pPr marL="15621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4pPr>
      <a:lvl5pPr marL="19812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5pPr>
      <a:lvl6pPr marL="24384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6pPr>
      <a:lvl7pPr marL="28956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7pPr>
      <a:lvl8pPr marL="33528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8pPr>
      <a:lvl9pPr marL="38100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46.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48.xml"/><Relationship Id="rId4" Type="http://schemas.openxmlformats.org/officeDocument/2006/relationships/chart" Target="../charts/char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48.xml"/><Relationship Id="rId4" Type="http://schemas.openxmlformats.org/officeDocument/2006/relationships/chart" Target="../charts/char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7.xml"/><Relationship Id="rId1" Type="http://schemas.openxmlformats.org/officeDocument/2006/relationships/slideLayout" Target="../slideLayouts/slideLayout46.xml"/><Relationship Id="rId5" Type="http://schemas.openxmlformats.org/officeDocument/2006/relationships/chart" Target="../charts/chart26.xml"/><Relationship Id="rId4" Type="http://schemas.openxmlformats.org/officeDocument/2006/relationships/chart" Target="../charts/char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5.xml"/><Relationship Id="rId1" Type="http://schemas.openxmlformats.org/officeDocument/2006/relationships/slideLayout" Target="../slideLayouts/slideLayout46.xml"/><Relationship Id="rId4" Type="http://schemas.openxmlformats.org/officeDocument/2006/relationships/chart" Target="../charts/char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1.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51.xml"/><Relationship Id="rId1" Type="http://schemas.openxmlformats.org/officeDocument/2006/relationships/vmlDrawing" Target="../drawings/vmlDrawing1.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476672"/>
            <a:ext cx="7772400" cy="1499057"/>
          </a:xfrm>
        </p:spPr>
        <p:txBody>
          <a:bodyPr/>
          <a:lstStyle/>
          <a:p>
            <a:pPr algn="ctr" fontAlgn="auto">
              <a:spcAft>
                <a:spcPts val="0"/>
              </a:spcAft>
              <a:defRPr/>
            </a:pPr>
            <a:r>
              <a:rPr lang="ru-RU" dirty="0">
                <a:latin typeface="Times New Roman" pitchFamily="18" charset="0"/>
                <a:cs typeface="Times New Roman" pitchFamily="18" charset="0"/>
              </a:rPr>
              <a:t>АНАЛИЗ</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ДЕЯТЕЛЬНОСТИ</a:t>
            </a:r>
          </a:p>
        </p:txBody>
      </p:sp>
      <p:sp>
        <p:nvSpPr>
          <p:cNvPr id="3" name="Подзаголовок 2"/>
          <p:cNvSpPr>
            <a:spLocks noGrp="1"/>
          </p:cNvSpPr>
          <p:nvPr>
            <p:ph type="subTitle" idx="1"/>
          </p:nvPr>
        </p:nvSpPr>
        <p:spPr>
          <a:xfrm>
            <a:off x="1979712" y="2276872"/>
            <a:ext cx="6400800" cy="3209925"/>
          </a:xfrm>
        </p:spPr>
        <p:txBody>
          <a:bodyPr rtlCol="0">
            <a:normAutofit fontScale="92500" lnSpcReduction="10000"/>
          </a:bodyPr>
          <a:lstStyle/>
          <a:p>
            <a:pPr algn="ctr" fontAlgn="auto">
              <a:spcAft>
                <a:spcPts val="0"/>
              </a:spcAft>
              <a:buFont typeface="Arial" pitchFamily="34" charset="0"/>
              <a:buNone/>
              <a:defRPr/>
            </a:pPr>
            <a:r>
              <a:rPr lang="ru-RU"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ПУБЛИЧНОГО</a:t>
            </a:r>
          </a:p>
          <a:p>
            <a:pPr algn="ctr" fontAlgn="auto">
              <a:spcAft>
                <a:spcPts val="0"/>
              </a:spcAft>
              <a:buFont typeface="Arial" pitchFamily="34" charset="0"/>
              <a:buNone/>
              <a:defRPr/>
            </a:pPr>
            <a:r>
              <a:rPr lang="ru-RU"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МЕДИКО-САНИТАРНОГО</a:t>
            </a:r>
          </a:p>
          <a:p>
            <a:pPr algn="ctr" fontAlgn="auto">
              <a:spcAft>
                <a:spcPts val="0"/>
              </a:spcAft>
              <a:buFont typeface="Arial" pitchFamily="34" charset="0"/>
              <a:buNone/>
              <a:defRPr/>
            </a:pPr>
            <a:r>
              <a:rPr lang="ru-RU"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УЧРЕЖДЕНИЯ</a:t>
            </a:r>
          </a:p>
          <a:p>
            <a:pPr algn="ctr" fontAlgn="auto">
              <a:spcAft>
                <a:spcPts val="0"/>
              </a:spcAft>
              <a:buFont typeface="Arial" pitchFamily="34" charset="0"/>
              <a:buNone/>
              <a:defRPr/>
            </a:pPr>
            <a:r>
              <a:rPr lang="ru-RU"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ЦЕНТРА ЗДОРОВЬЯ</a:t>
            </a:r>
          </a:p>
          <a:p>
            <a:pPr algn="ctr" fontAlgn="auto">
              <a:spcAft>
                <a:spcPts val="0"/>
              </a:spcAft>
              <a:buFont typeface="Arial" pitchFamily="34" charset="0"/>
              <a:buNone/>
              <a:defRPr/>
            </a:pPr>
            <a:r>
              <a:rPr lang="ru-RU"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КОМРАТ</a:t>
            </a:r>
          </a:p>
          <a:p>
            <a:pPr algn="ctr" fontAlgn="auto">
              <a:spcAft>
                <a:spcPts val="0"/>
              </a:spcAft>
              <a:buFont typeface="Arial" pitchFamily="34" charset="0"/>
              <a:buNone/>
              <a:defRPr/>
            </a:pPr>
            <a:r>
              <a:rPr lang="ru-RU"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за 202</a:t>
            </a:r>
            <a:r>
              <a:rPr lang="en-US"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1</a:t>
            </a:r>
            <a:r>
              <a:rPr lang="ru-RU"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 год</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1475656" y="115888"/>
            <a:ext cx="7211144" cy="1152872"/>
          </a:xfrm>
        </p:spPr>
        <p:txBody>
          <a:bodyPr/>
          <a:lstStyle/>
          <a:p>
            <a:pPr eaLnBrk="1" hangingPunct="1"/>
            <a:r>
              <a:rPr lang="ru-RU" sz="4000" b="1" dirty="0">
                <a:solidFill>
                  <a:schemeClr val="tx1">
                    <a:lumMod val="75000"/>
                  </a:schemeClr>
                </a:solidFill>
                <a:latin typeface="Times New Roman" panose="02020603050405020304" pitchFamily="18" charset="0"/>
                <a:cs typeface="Times New Roman" panose="02020603050405020304" pitchFamily="18" charset="0"/>
              </a:rPr>
              <a:t>Кадры по ПМСУ ЦЗ Комрат.</a:t>
            </a:r>
          </a:p>
        </p:txBody>
      </p:sp>
      <p:graphicFrame>
        <p:nvGraphicFramePr>
          <p:cNvPr id="4" name="Table 3"/>
          <p:cNvGraphicFramePr>
            <a:graphicFrameLocks noGrp="1"/>
          </p:cNvGraphicFramePr>
          <p:nvPr>
            <p:extLst>
              <p:ext uri="{D42A27DB-BD31-4B8C-83A1-F6EECF244321}">
                <p14:modId xmlns:p14="http://schemas.microsoft.com/office/powerpoint/2010/main" val="1272201785"/>
              </p:ext>
            </p:extLst>
          </p:nvPr>
        </p:nvGraphicFramePr>
        <p:xfrm>
          <a:off x="251520" y="1844824"/>
          <a:ext cx="8675242" cy="4752528"/>
        </p:xfrm>
        <a:graphic>
          <a:graphicData uri="http://schemas.openxmlformats.org/drawingml/2006/table">
            <a:tbl>
              <a:tblPr/>
              <a:tblGrid>
                <a:gridCol w="1873525">
                  <a:extLst>
                    <a:ext uri="{9D8B030D-6E8A-4147-A177-3AD203B41FA5}">
                      <a16:colId xmlns:a16="http://schemas.microsoft.com/office/drawing/2014/main" val="1886112484"/>
                    </a:ext>
                  </a:extLst>
                </a:gridCol>
                <a:gridCol w="855307">
                  <a:extLst>
                    <a:ext uri="{9D8B030D-6E8A-4147-A177-3AD203B41FA5}">
                      <a16:colId xmlns:a16="http://schemas.microsoft.com/office/drawing/2014/main" val="2899665886"/>
                    </a:ext>
                  </a:extLst>
                </a:gridCol>
                <a:gridCol w="855307">
                  <a:extLst>
                    <a:ext uri="{9D8B030D-6E8A-4147-A177-3AD203B41FA5}">
                      <a16:colId xmlns:a16="http://schemas.microsoft.com/office/drawing/2014/main" val="531180274"/>
                    </a:ext>
                  </a:extLst>
                </a:gridCol>
                <a:gridCol w="855307">
                  <a:extLst>
                    <a:ext uri="{9D8B030D-6E8A-4147-A177-3AD203B41FA5}">
                      <a16:colId xmlns:a16="http://schemas.microsoft.com/office/drawing/2014/main" val="2738989164"/>
                    </a:ext>
                  </a:extLst>
                </a:gridCol>
                <a:gridCol w="651660">
                  <a:extLst>
                    <a:ext uri="{9D8B030D-6E8A-4147-A177-3AD203B41FA5}">
                      <a16:colId xmlns:a16="http://schemas.microsoft.com/office/drawing/2014/main" val="4064437987"/>
                    </a:ext>
                  </a:extLst>
                </a:gridCol>
                <a:gridCol w="1466237">
                  <a:extLst>
                    <a:ext uri="{9D8B030D-6E8A-4147-A177-3AD203B41FA5}">
                      <a16:colId xmlns:a16="http://schemas.microsoft.com/office/drawing/2014/main" val="40891255"/>
                    </a:ext>
                  </a:extLst>
                </a:gridCol>
                <a:gridCol w="1004645">
                  <a:extLst>
                    <a:ext uri="{9D8B030D-6E8A-4147-A177-3AD203B41FA5}">
                      <a16:colId xmlns:a16="http://schemas.microsoft.com/office/drawing/2014/main" val="1444740415"/>
                    </a:ext>
                  </a:extLst>
                </a:gridCol>
                <a:gridCol w="1113254">
                  <a:extLst>
                    <a:ext uri="{9D8B030D-6E8A-4147-A177-3AD203B41FA5}">
                      <a16:colId xmlns:a16="http://schemas.microsoft.com/office/drawing/2014/main" val="2654808558"/>
                    </a:ext>
                  </a:extLst>
                </a:gridCol>
              </a:tblGrid>
              <a:tr h="457650">
                <a:tc rowSpan="2">
                  <a:txBody>
                    <a:bodyPr/>
                    <a:lstStyle/>
                    <a:p>
                      <a:pPr algn="l" fontAlgn="ctr"/>
                      <a:r>
                        <a:rPr lang="ru-RU" sz="1700" b="0" i="0" u="none" strike="noStrike" dirty="0">
                          <a:solidFill>
                            <a:srgbClr val="000000"/>
                          </a:solidFill>
                          <a:effectLst/>
                          <a:latin typeface="Arial" panose="020B0604020202020204" pitchFamily="34" charset="0"/>
                        </a:rPr>
                        <a:t> </a:t>
                      </a:r>
                    </a:p>
                  </a:txBody>
                  <a:tcPr marL="79572"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gridSpan="4">
                  <a:txBody>
                    <a:bodyPr/>
                    <a:lstStyle/>
                    <a:p>
                      <a:pPr algn="ctr" rtl="0" fontAlgn="ctr"/>
                      <a:r>
                        <a:rPr lang="ru-RU" sz="1100" b="1" i="0" u="none" strike="noStrike">
                          <a:solidFill>
                            <a:srgbClr val="003366"/>
                          </a:solidFill>
                          <a:effectLst/>
                          <a:latin typeface="Times New Roman" panose="02020603050405020304" pitchFamily="18" charset="0"/>
                        </a:rPr>
                        <a:t>Штатных единиц</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rtl="0" fontAlgn="ctr"/>
                      <a:r>
                        <a:rPr lang="ru-RU" sz="1100" b="1" i="0" u="none" strike="noStrike">
                          <a:solidFill>
                            <a:srgbClr val="003366"/>
                          </a:solidFill>
                          <a:effectLst/>
                          <a:latin typeface="Times New Roman" panose="02020603050405020304" pitchFamily="18" charset="0"/>
                        </a:rPr>
                        <a:t>Фактически занятые должности</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rowSpan="2">
                  <a:txBody>
                    <a:bodyPr/>
                    <a:lstStyle/>
                    <a:p>
                      <a:pPr algn="ctr" rtl="0" fontAlgn="ctr"/>
                      <a:r>
                        <a:rPr lang="ru-RU" sz="1100" b="1" i="0" u="none" strike="noStrike">
                          <a:solidFill>
                            <a:srgbClr val="003366"/>
                          </a:solidFill>
                          <a:effectLst/>
                          <a:latin typeface="Times New Roman" panose="02020603050405020304" pitchFamily="18" charset="0"/>
                        </a:rPr>
                        <a:t>Физических лиц</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rowSpan="2">
                  <a:txBody>
                    <a:bodyPr/>
                    <a:lstStyle/>
                    <a:p>
                      <a:pPr algn="ctr" rtl="0" fontAlgn="ctr"/>
                      <a:r>
                        <a:rPr lang="ru-RU" sz="1100" b="1" i="0" u="none" strike="noStrike">
                          <a:solidFill>
                            <a:srgbClr val="003366"/>
                          </a:solidFill>
                          <a:effectLst/>
                          <a:latin typeface="Times New Roman" panose="02020603050405020304" pitchFamily="18" charset="0"/>
                        </a:rPr>
                        <a:t>Укомплек тованность</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2064585168"/>
                  </a:ext>
                </a:extLst>
              </a:tr>
              <a:tr h="739281">
                <a:tc vMerge="1">
                  <a:txBody>
                    <a:bodyPr/>
                    <a:lstStyle/>
                    <a:p>
                      <a:endParaRPr lang="ru-RU"/>
                    </a:p>
                  </a:txBody>
                  <a:tcPr/>
                </a:tc>
                <a:tc>
                  <a:txBody>
                    <a:bodyPr/>
                    <a:lstStyle/>
                    <a:p>
                      <a:pPr algn="ctr" rtl="0" fontAlgn="ctr"/>
                      <a:r>
                        <a:rPr lang="ru-RU" sz="1100" b="1" i="0" u="none" strike="noStrike">
                          <a:solidFill>
                            <a:srgbClr val="003366"/>
                          </a:solidFill>
                          <a:effectLst/>
                          <a:latin typeface="Times New Roman" panose="02020603050405020304" pitchFamily="18" charset="0"/>
                        </a:rPr>
                        <a:t>2019</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1100" b="1" i="0" u="none" strike="noStrike">
                          <a:solidFill>
                            <a:srgbClr val="003366"/>
                          </a:solidFill>
                          <a:effectLst/>
                          <a:latin typeface="Times New Roman" panose="02020603050405020304" pitchFamily="18" charset="0"/>
                        </a:rPr>
                        <a:t>2020</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1100" b="1" i="0" u="none" strike="noStrike">
                          <a:solidFill>
                            <a:srgbClr val="003366"/>
                          </a:solidFill>
                          <a:effectLst/>
                          <a:latin typeface="Times New Roman" panose="02020603050405020304" pitchFamily="18" charset="0"/>
                        </a:rPr>
                        <a:t>2021</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1100" b="1" i="0" u="none" strike="noStrike">
                          <a:solidFill>
                            <a:srgbClr val="003366"/>
                          </a:solidFill>
                          <a:effectLst/>
                          <a:latin typeface="Times New Roman" panose="02020603050405020304" pitchFamily="18" charset="0"/>
                        </a:rPr>
                        <a:t>движение</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428057195"/>
                  </a:ext>
                </a:extLst>
              </a:tr>
              <a:tr h="545661">
                <a:tc>
                  <a:txBody>
                    <a:bodyPr/>
                    <a:lstStyle/>
                    <a:p>
                      <a:pPr algn="l" rtl="0" fontAlgn="ctr"/>
                      <a:r>
                        <a:rPr lang="ru-RU" sz="1100" b="1" i="0" u="none" strike="noStrike" dirty="0">
                          <a:solidFill>
                            <a:srgbClr val="003366"/>
                          </a:solidFill>
                          <a:effectLst/>
                          <a:latin typeface="Times New Roman" panose="02020603050405020304" pitchFamily="18" charset="0"/>
                        </a:rPr>
                        <a:t>Всего штатных единиц</a:t>
                      </a:r>
                    </a:p>
                  </a:txBody>
                  <a:tcPr marL="79572"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ru-RU" sz="1100" b="1" i="0" u="none" strike="noStrike" dirty="0">
                          <a:solidFill>
                            <a:srgbClr val="003366"/>
                          </a:solidFill>
                          <a:effectLst/>
                          <a:latin typeface="Times New Roman" panose="02020603050405020304" pitchFamily="18" charset="0"/>
                        </a:rPr>
                        <a:t>153</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ru-RU" sz="1100" b="1" i="0" u="none" strike="noStrike">
                          <a:solidFill>
                            <a:srgbClr val="003366"/>
                          </a:solidFill>
                          <a:effectLst/>
                          <a:latin typeface="Times New Roman" panose="02020603050405020304" pitchFamily="18" charset="0"/>
                        </a:rPr>
                        <a:t>149.5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ru-RU" sz="1100" b="1" i="0" u="none" strike="noStrike">
                          <a:solidFill>
                            <a:srgbClr val="003366"/>
                          </a:solidFill>
                          <a:effectLst/>
                          <a:latin typeface="Times New Roman" panose="02020603050405020304" pitchFamily="18" charset="0"/>
                        </a:rPr>
                        <a:t>146.25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ru-RU" sz="1100" b="1" i="0" u="none" strike="noStrike">
                          <a:solidFill>
                            <a:srgbClr val="003366"/>
                          </a:solidFill>
                          <a:effectLst/>
                          <a:latin typeface="Times New Roman" panose="02020603050405020304" pitchFamily="18" charset="0"/>
                        </a:rPr>
                        <a:t>-3.5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ru-RU" sz="1100" b="1" i="0" u="none" strike="noStrike">
                          <a:solidFill>
                            <a:srgbClr val="003366"/>
                          </a:solidFill>
                          <a:effectLst/>
                          <a:latin typeface="Times New Roman" panose="02020603050405020304" pitchFamily="18" charset="0"/>
                        </a:rPr>
                        <a:t>138.25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ru-RU" sz="1100" b="1" i="0" u="none" strike="noStrike">
                          <a:solidFill>
                            <a:srgbClr val="003366"/>
                          </a:solidFill>
                          <a:effectLst/>
                          <a:latin typeface="Times New Roman" panose="02020603050405020304" pitchFamily="18" charset="0"/>
                        </a:rPr>
                        <a:t>128</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en-US" sz="1100" b="1" i="0" u="none" strike="noStrike" dirty="0">
                          <a:solidFill>
                            <a:srgbClr val="003366"/>
                          </a:solidFill>
                          <a:effectLst/>
                          <a:latin typeface="Times New Roman" panose="02020603050405020304" pitchFamily="18" charset="0"/>
                        </a:rPr>
                        <a:t>87</a:t>
                      </a:r>
                      <a:r>
                        <a:rPr lang="ru-RU" sz="1100" b="1" i="0" u="none" strike="noStrike" dirty="0">
                          <a:solidFill>
                            <a:srgbClr val="003366"/>
                          </a:solidFill>
                          <a:effectLst/>
                          <a:latin typeface="Times New Roman" panose="02020603050405020304" pitchFamily="18" charset="0"/>
                        </a:rPr>
                        <a:t>.5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899133168"/>
                  </a:ext>
                </a:extLst>
              </a:tr>
              <a:tr h="369641">
                <a:tc>
                  <a:txBody>
                    <a:bodyPr/>
                    <a:lstStyle/>
                    <a:p>
                      <a:pPr algn="ctr" rtl="0" fontAlgn="ctr"/>
                      <a:r>
                        <a:rPr lang="ru-RU" sz="1100" b="1" i="0" u="none" strike="noStrike">
                          <a:solidFill>
                            <a:srgbClr val="003366"/>
                          </a:solidFill>
                          <a:effectLst/>
                          <a:latin typeface="Times New Roman" panose="02020603050405020304" pitchFamily="18" charset="0"/>
                        </a:rPr>
                        <a:t>В т.ч. : врачи</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dirty="0">
                          <a:solidFill>
                            <a:srgbClr val="003366"/>
                          </a:solidFill>
                          <a:effectLst/>
                          <a:latin typeface="Times New Roman" panose="02020603050405020304" pitchFamily="18" charset="0"/>
                        </a:rPr>
                        <a:t>40.75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dirty="0">
                          <a:solidFill>
                            <a:srgbClr val="003366"/>
                          </a:solidFill>
                          <a:effectLst/>
                          <a:latin typeface="Times New Roman" panose="02020603050405020304" pitchFamily="18" charset="0"/>
                        </a:rPr>
                        <a:t>42.5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a:solidFill>
                            <a:srgbClr val="003366"/>
                          </a:solidFill>
                          <a:effectLst/>
                          <a:latin typeface="Times New Roman" panose="02020603050405020304" pitchFamily="18" charset="0"/>
                        </a:rPr>
                        <a:t>41.75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a:solidFill>
                            <a:srgbClr val="003366"/>
                          </a:solidFill>
                          <a:effectLst/>
                          <a:latin typeface="Times New Roman" panose="02020603050405020304" pitchFamily="18" charset="0"/>
                        </a:rPr>
                        <a:t>-0.75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a:solidFill>
                            <a:srgbClr val="003366"/>
                          </a:solidFill>
                          <a:effectLst/>
                          <a:latin typeface="Times New Roman" panose="02020603050405020304" pitchFamily="18" charset="0"/>
                        </a:rPr>
                        <a:t>33.75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a:solidFill>
                            <a:srgbClr val="003366"/>
                          </a:solidFill>
                          <a:effectLst/>
                          <a:latin typeface="Times New Roman" panose="02020603050405020304" pitchFamily="18" charset="0"/>
                        </a:rPr>
                        <a:t>28</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dirty="0">
                          <a:solidFill>
                            <a:srgbClr val="003366"/>
                          </a:solidFill>
                          <a:effectLst/>
                          <a:latin typeface="Times New Roman" panose="02020603050405020304" pitchFamily="18" charset="0"/>
                        </a:rPr>
                        <a:t>68.71</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extLst>
                  <a:ext uri="{0D108BD9-81ED-4DB2-BD59-A6C34878D82A}">
                    <a16:rowId xmlns:a16="http://schemas.microsoft.com/office/drawing/2014/main" val="488415935"/>
                  </a:ext>
                </a:extLst>
              </a:tr>
              <a:tr h="528059">
                <a:tc>
                  <a:txBody>
                    <a:bodyPr/>
                    <a:lstStyle/>
                    <a:p>
                      <a:pPr algn="l" rtl="0" fontAlgn="ctr"/>
                      <a:r>
                        <a:rPr lang="ru-RU" sz="1100" b="1" i="0" u="none" strike="noStrike">
                          <a:solidFill>
                            <a:srgbClr val="003366"/>
                          </a:solidFill>
                          <a:effectLst/>
                          <a:latin typeface="Times New Roman" panose="02020603050405020304" pitchFamily="18" charset="0"/>
                        </a:rPr>
                        <a:t>В т.ч. семейные врачи</a:t>
                      </a:r>
                    </a:p>
                  </a:txBody>
                  <a:tcPr marL="79572"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ru-RU" sz="1100" b="1" i="0" u="none" strike="noStrike">
                          <a:solidFill>
                            <a:srgbClr val="003366"/>
                          </a:solidFill>
                          <a:effectLst/>
                          <a:latin typeface="Times New Roman" panose="02020603050405020304" pitchFamily="18" charset="0"/>
                        </a:rPr>
                        <a:t>23.5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ru-RU" sz="1100" b="1" i="0" u="none" strike="noStrike" dirty="0">
                          <a:solidFill>
                            <a:srgbClr val="003366"/>
                          </a:solidFill>
                          <a:effectLst/>
                          <a:latin typeface="Times New Roman" panose="02020603050405020304" pitchFamily="18" charset="0"/>
                        </a:rPr>
                        <a:t>23.5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ru-RU" sz="1100" b="1" i="0" u="none" strike="noStrike" dirty="0">
                          <a:solidFill>
                            <a:srgbClr val="003366"/>
                          </a:solidFill>
                          <a:effectLst/>
                          <a:latin typeface="Times New Roman" panose="02020603050405020304" pitchFamily="18" charset="0"/>
                        </a:rPr>
                        <a:t>23.75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ru-RU" sz="1100" b="1" i="0" u="none" strike="noStrike" dirty="0">
                          <a:solidFill>
                            <a:srgbClr val="003366"/>
                          </a:solidFill>
                          <a:effectLst/>
                          <a:latin typeface="Times New Roman" panose="02020603050405020304" pitchFamily="18" charset="0"/>
                        </a:rPr>
                        <a:t>0.25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ru-RU" sz="1100" b="1" i="0" u="none" strike="noStrike">
                          <a:solidFill>
                            <a:srgbClr val="003366"/>
                          </a:solidFill>
                          <a:effectLst/>
                          <a:latin typeface="Times New Roman" panose="02020603050405020304" pitchFamily="18" charset="0"/>
                        </a:rPr>
                        <a:t>17.25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ru-RU" sz="1100" b="1" i="0" u="none" strike="noStrike">
                          <a:solidFill>
                            <a:srgbClr val="003366"/>
                          </a:solidFill>
                          <a:effectLst/>
                          <a:latin typeface="Times New Roman" panose="02020603050405020304" pitchFamily="18" charset="0"/>
                        </a:rPr>
                        <a:t>13</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ru-RU" sz="1100" b="1" i="0" u="none" strike="noStrike" dirty="0">
                          <a:solidFill>
                            <a:srgbClr val="C00000"/>
                          </a:solidFill>
                          <a:effectLst/>
                          <a:latin typeface="Times New Roman" panose="02020603050405020304" pitchFamily="18" charset="0"/>
                        </a:rPr>
                        <a:t>55.91</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3523636923"/>
                  </a:ext>
                </a:extLst>
              </a:tr>
              <a:tr h="528059">
                <a:tc>
                  <a:txBody>
                    <a:bodyPr/>
                    <a:lstStyle/>
                    <a:p>
                      <a:pPr algn="l" rtl="0" fontAlgn="ctr"/>
                      <a:r>
                        <a:rPr lang="ru-RU" sz="1100" b="1" i="0" u="none" strike="noStrike">
                          <a:solidFill>
                            <a:srgbClr val="003366"/>
                          </a:solidFill>
                          <a:effectLst/>
                          <a:latin typeface="Times New Roman" panose="02020603050405020304" pitchFamily="18" charset="0"/>
                        </a:rPr>
                        <a:t>Средний м/персонал,</a:t>
                      </a:r>
                    </a:p>
                  </a:txBody>
                  <a:tcPr marL="79572"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a:solidFill>
                            <a:srgbClr val="003366"/>
                          </a:solidFill>
                          <a:effectLst/>
                          <a:latin typeface="Times New Roman" panose="02020603050405020304" pitchFamily="18" charset="0"/>
                        </a:rPr>
                        <a:t>73.5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a:solidFill>
                            <a:srgbClr val="003366"/>
                          </a:solidFill>
                          <a:effectLst/>
                          <a:latin typeface="Times New Roman" panose="02020603050405020304" pitchFamily="18" charset="0"/>
                        </a:rPr>
                        <a:t>72.75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a:solidFill>
                            <a:srgbClr val="003366"/>
                          </a:solidFill>
                          <a:effectLst/>
                          <a:latin typeface="Times New Roman" panose="02020603050405020304" pitchFamily="18" charset="0"/>
                        </a:rPr>
                        <a:t>71.25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dirty="0">
                          <a:solidFill>
                            <a:srgbClr val="003366"/>
                          </a:solidFill>
                          <a:effectLst/>
                          <a:latin typeface="Times New Roman" panose="02020603050405020304" pitchFamily="18" charset="0"/>
                        </a:rPr>
                        <a:t>-1.5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a:solidFill>
                            <a:srgbClr val="003366"/>
                          </a:solidFill>
                          <a:effectLst/>
                          <a:latin typeface="Times New Roman" panose="02020603050405020304" pitchFamily="18" charset="0"/>
                        </a:rPr>
                        <a:t>71.25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a:solidFill>
                            <a:srgbClr val="003366"/>
                          </a:solidFill>
                          <a:effectLst/>
                          <a:latin typeface="Times New Roman" panose="02020603050405020304" pitchFamily="18" charset="0"/>
                        </a:rPr>
                        <a:t>68</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dirty="0">
                          <a:solidFill>
                            <a:srgbClr val="003366"/>
                          </a:solidFill>
                          <a:effectLst/>
                          <a:latin typeface="Times New Roman" panose="02020603050405020304" pitchFamily="18" charset="0"/>
                        </a:rPr>
                        <a:t>92.83</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extLst>
                  <a:ext uri="{0D108BD9-81ED-4DB2-BD59-A6C34878D82A}">
                    <a16:rowId xmlns:a16="http://schemas.microsoft.com/office/drawing/2014/main" val="324321116"/>
                  </a:ext>
                </a:extLst>
              </a:tr>
              <a:tr h="528059">
                <a:tc>
                  <a:txBody>
                    <a:bodyPr/>
                    <a:lstStyle/>
                    <a:p>
                      <a:pPr algn="l" rtl="0" fontAlgn="ctr"/>
                      <a:r>
                        <a:rPr lang="ru-RU" sz="1100" b="1" i="0" u="none" strike="noStrike">
                          <a:solidFill>
                            <a:srgbClr val="003366"/>
                          </a:solidFill>
                          <a:effectLst/>
                          <a:latin typeface="Times New Roman" panose="02020603050405020304" pitchFamily="18" charset="0"/>
                        </a:rPr>
                        <a:t>в том числе с/м</a:t>
                      </a:r>
                    </a:p>
                  </a:txBody>
                  <a:tcPr marL="79572"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a:solidFill>
                            <a:srgbClr val="003366"/>
                          </a:solidFill>
                          <a:effectLst/>
                          <a:latin typeface="Times New Roman" panose="02020603050405020304" pitchFamily="18" charset="0"/>
                        </a:rPr>
                        <a:t>44.5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a:solidFill>
                            <a:srgbClr val="003366"/>
                          </a:solidFill>
                          <a:effectLst/>
                          <a:latin typeface="Times New Roman" panose="02020603050405020304" pitchFamily="18" charset="0"/>
                        </a:rPr>
                        <a:t>45.5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a:solidFill>
                            <a:srgbClr val="003366"/>
                          </a:solidFill>
                          <a:effectLst/>
                          <a:latin typeface="Times New Roman" panose="02020603050405020304" pitchFamily="18" charset="0"/>
                        </a:rPr>
                        <a:t>46.5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a:solidFill>
                            <a:srgbClr val="003366"/>
                          </a:solidFill>
                          <a:effectLst/>
                          <a:latin typeface="Times New Roman" panose="02020603050405020304" pitchFamily="18" charset="0"/>
                        </a:rPr>
                        <a:t>-1.0</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dirty="0">
                          <a:solidFill>
                            <a:srgbClr val="003366"/>
                          </a:solidFill>
                          <a:effectLst/>
                          <a:latin typeface="Times New Roman" panose="02020603050405020304" pitchFamily="18" charset="0"/>
                        </a:rPr>
                        <a:t>46.5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dirty="0">
                          <a:solidFill>
                            <a:srgbClr val="003366"/>
                          </a:solidFill>
                          <a:effectLst/>
                          <a:latin typeface="Times New Roman" panose="02020603050405020304" pitchFamily="18" charset="0"/>
                        </a:rPr>
                        <a:t>40</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dirty="0">
                          <a:solidFill>
                            <a:srgbClr val="003366"/>
                          </a:solidFill>
                          <a:effectLst/>
                          <a:latin typeface="Times New Roman" panose="02020603050405020304" pitchFamily="18" charset="0"/>
                        </a:rPr>
                        <a:t>86.02</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extLst>
                  <a:ext uri="{0D108BD9-81ED-4DB2-BD59-A6C34878D82A}">
                    <a16:rowId xmlns:a16="http://schemas.microsoft.com/office/drawing/2014/main" val="2753682549"/>
                  </a:ext>
                </a:extLst>
              </a:tr>
              <a:tr h="528059">
                <a:tc>
                  <a:txBody>
                    <a:bodyPr/>
                    <a:lstStyle/>
                    <a:p>
                      <a:pPr algn="l" rtl="0" fontAlgn="ctr"/>
                      <a:r>
                        <a:rPr lang="ru-RU" sz="1100" b="1" i="0" u="none" strike="noStrike">
                          <a:solidFill>
                            <a:srgbClr val="003366"/>
                          </a:solidFill>
                          <a:effectLst/>
                          <a:latin typeface="Times New Roman" panose="02020603050405020304" pitchFamily="18" charset="0"/>
                        </a:rPr>
                        <a:t>Млад. м/перс</a:t>
                      </a:r>
                    </a:p>
                  </a:txBody>
                  <a:tcPr marL="79572"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ru-RU" sz="1100" b="1" i="0" u="none" strike="noStrike">
                          <a:solidFill>
                            <a:srgbClr val="003366"/>
                          </a:solidFill>
                          <a:effectLst/>
                          <a:latin typeface="Times New Roman" panose="02020603050405020304" pitchFamily="18" charset="0"/>
                        </a:rPr>
                        <a:t>15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ru-RU" sz="1100" b="1" i="0" u="none" strike="noStrike">
                          <a:solidFill>
                            <a:srgbClr val="003366"/>
                          </a:solidFill>
                          <a:effectLst/>
                          <a:latin typeface="Times New Roman" panose="02020603050405020304" pitchFamily="18" charset="0"/>
                        </a:rPr>
                        <a:t>14.5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ru-RU" sz="1100" b="1" i="0" u="none" strike="noStrike">
                          <a:solidFill>
                            <a:srgbClr val="003366"/>
                          </a:solidFill>
                          <a:effectLst/>
                          <a:latin typeface="Times New Roman" panose="02020603050405020304" pitchFamily="18" charset="0"/>
                        </a:rPr>
                        <a:t>14.5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ru-RU" sz="1100" b="1" i="0" u="none" strike="noStrike">
                          <a:solidFill>
                            <a:srgbClr val="003366"/>
                          </a:solidFill>
                          <a:effectLst/>
                          <a:latin typeface="Times New Roman" panose="02020603050405020304" pitchFamily="18" charset="0"/>
                        </a:rPr>
                        <a:t>0</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ru-RU" sz="1100" b="1" i="0" u="none" strike="noStrike">
                          <a:solidFill>
                            <a:srgbClr val="003366"/>
                          </a:solidFill>
                          <a:effectLst/>
                          <a:latin typeface="Times New Roman" panose="02020603050405020304" pitchFamily="18" charset="0"/>
                        </a:rPr>
                        <a:t>14.5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ru-RU" sz="1100" b="1" i="0" u="none" strike="noStrike" dirty="0">
                          <a:solidFill>
                            <a:srgbClr val="003366"/>
                          </a:solidFill>
                          <a:effectLst/>
                          <a:latin typeface="Times New Roman" panose="02020603050405020304" pitchFamily="18" charset="0"/>
                        </a:rPr>
                        <a:t>13</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ru-RU" sz="1100" b="1" i="0" u="none" strike="noStrike" dirty="0">
                          <a:solidFill>
                            <a:srgbClr val="003366"/>
                          </a:solidFill>
                          <a:effectLst/>
                          <a:latin typeface="Times New Roman" panose="02020603050405020304" pitchFamily="18" charset="0"/>
                        </a:rPr>
                        <a:t>100</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232824235"/>
                  </a:ext>
                </a:extLst>
              </a:tr>
              <a:tr h="528059">
                <a:tc>
                  <a:txBody>
                    <a:bodyPr/>
                    <a:lstStyle/>
                    <a:p>
                      <a:pPr algn="l" rtl="0" fontAlgn="ctr"/>
                      <a:r>
                        <a:rPr lang="ru-RU" sz="1100" b="1" i="0" u="none" strike="noStrike">
                          <a:solidFill>
                            <a:srgbClr val="003366"/>
                          </a:solidFill>
                          <a:effectLst/>
                          <a:latin typeface="Times New Roman" panose="02020603050405020304" pitchFamily="18" charset="0"/>
                        </a:rPr>
                        <a:t>Прочий персонал</a:t>
                      </a:r>
                    </a:p>
                  </a:txBody>
                  <a:tcPr marL="79572"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a:solidFill>
                            <a:srgbClr val="003366"/>
                          </a:solidFill>
                          <a:effectLst/>
                          <a:latin typeface="Times New Roman" panose="02020603050405020304" pitchFamily="18" charset="0"/>
                        </a:rPr>
                        <a:t>23.75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a:solidFill>
                            <a:srgbClr val="003366"/>
                          </a:solidFill>
                          <a:effectLst/>
                          <a:latin typeface="Times New Roman" panose="02020603050405020304" pitchFamily="18" charset="0"/>
                        </a:rPr>
                        <a:t>19.75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a:solidFill>
                            <a:srgbClr val="003366"/>
                          </a:solidFill>
                          <a:effectLst/>
                          <a:latin typeface="Times New Roman" panose="02020603050405020304" pitchFamily="18" charset="0"/>
                        </a:rPr>
                        <a:t>18.75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a:solidFill>
                            <a:srgbClr val="003366"/>
                          </a:solidFill>
                          <a:effectLst/>
                          <a:latin typeface="Times New Roman" panose="02020603050405020304" pitchFamily="18" charset="0"/>
                        </a:rPr>
                        <a:t>-1.0</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a:solidFill>
                            <a:srgbClr val="003366"/>
                          </a:solidFill>
                          <a:effectLst/>
                          <a:latin typeface="Times New Roman" panose="02020603050405020304" pitchFamily="18" charset="0"/>
                        </a:rPr>
                        <a:t>18.75</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dirty="0">
                          <a:solidFill>
                            <a:srgbClr val="003366"/>
                          </a:solidFill>
                          <a:effectLst/>
                          <a:latin typeface="Times New Roman" panose="02020603050405020304" pitchFamily="18" charset="0"/>
                        </a:rPr>
                        <a:t>19</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ctr" rtl="0" fontAlgn="ctr"/>
                      <a:r>
                        <a:rPr lang="ru-RU" sz="1100" b="1" i="0" u="none" strike="noStrike" dirty="0">
                          <a:solidFill>
                            <a:srgbClr val="003366"/>
                          </a:solidFill>
                          <a:effectLst/>
                          <a:latin typeface="Times New Roman" panose="02020603050405020304" pitchFamily="18" charset="0"/>
                        </a:rPr>
                        <a:t>100</a:t>
                      </a:r>
                    </a:p>
                  </a:txBody>
                  <a:tcPr marL="8841" marR="8841" marT="8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extLst>
                  <a:ext uri="{0D108BD9-81ED-4DB2-BD59-A6C34878D82A}">
                    <a16:rowId xmlns:a16="http://schemas.microsoft.com/office/drawing/2014/main" val="1027434508"/>
                  </a:ext>
                </a:extLst>
              </a:tr>
            </a:tbl>
          </a:graphicData>
        </a:graphic>
      </p:graphicFrame>
    </p:spTree>
    <p:extLst>
      <p:ext uri="{BB962C8B-B14F-4D97-AF65-F5344CB8AC3E}">
        <p14:creationId xmlns:p14="http://schemas.microsoft.com/office/powerpoint/2010/main" val="1312739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1475656" y="115888"/>
            <a:ext cx="7211144" cy="1152872"/>
          </a:xfrm>
        </p:spPr>
        <p:txBody>
          <a:bodyPr/>
          <a:lstStyle/>
          <a:p>
            <a:pPr eaLnBrk="1" hangingPunct="1"/>
            <a:r>
              <a:rPr lang="ru-RU" sz="4000" b="1" dirty="0">
                <a:solidFill>
                  <a:schemeClr val="tx1">
                    <a:lumMod val="75000"/>
                  </a:schemeClr>
                </a:solidFill>
                <a:latin typeface="Times New Roman" panose="02020603050405020304" pitchFamily="18" charset="0"/>
                <a:cs typeface="Times New Roman" panose="02020603050405020304" pitchFamily="18" charset="0"/>
              </a:rPr>
              <a:t>Кадры по ПМСУ ЦЗ Комрат.</a:t>
            </a:r>
            <a:br>
              <a:rPr lang="ru-RU" sz="4000" b="1" dirty="0">
                <a:solidFill>
                  <a:schemeClr val="tx1">
                    <a:lumMod val="75000"/>
                  </a:schemeClr>
                </a:solidFill>
                <a:latin typeface="Times New Roman" panose="02020603050405020304" pitchFamily="18" charset="0"/>
                <a:cs typeface="Times New Roman" panose="02020603050405020304" pitchFamily="18" charset="0"/>
              </a:rPr>
            </a:br>
            <a:r>
              <a:rPr lang="ru-RU" sz="2000" b="1" dirty="0">
                <a:solidFill>
                  <a:schemeClr val="tx1">
                    <a:lumMod val="75000"/>
                  </a:schemeClr>
                </a:solidFill>
                <a:latin typeface="Times New Roman" panose="02020603050405020304" pitchFamily="18" charset="0"/>
                <a:cs typeface="Times New Roman" panose="02020603050405020304" pitchFamily="18" charset="0"/>
              </a:rPr>
              <a:t>(по годам)</a:t>
            </a:r>
            <a:endParaRPr lang="ru-RU" sz="4000" b="1" dirty="0">
              <a:solidFill>
                <a:schemeClr val="tx1">
                  <a:lumMod val="75000"/>
                </a:schemeClr>
              </a:solidFill>
              <a:latin typeface="Times New Roman" panose="02020603050405020304" pitchFamily="18" charset="0"/>
              <a:cs typeface="Times New Roman" panose="02020603050405020304"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1690807555"/>
              </p:ext>
            </p:extLst>
          </p:nvPr>
        </p:nvGraphicFramePr>
        <p:xfrm>
          <a:off x="251520" y="1772816"/>
          <a:ext cx="8712968" cy="49618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2828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1475656" y="115888"/>
            <a:ext cx="7211144" cy="1152872"/>
          </a:xfrm>
        </p:spPr>
        <p:txBody>
          <a:bodyPr/>
          <a:lstStyle/>
          <a:p>
            <a:pPr eaLnBrk="1" hangingPunct="1"/>
            <a:r>
              <a:rPr lang="ru-RU" sz="4000" b="1" dirty="0">
                <a:solidFill>
                  <a:schemeClr val="tx1">
                    <a:lumMod val="75000"/>
                  </a:schemeClr>
                </a:solidFill>
                <a:latin typeface="Times New Roman" panose="02020603050405020304" pitchFamily="18" charset="0"/>
                <a:cs typeface="Times New Roman" panose="02020603050405020304" pitchFamily="18" charset="0"/>
              </a:rPr>
              <a:t>Кадры по ПМСУ ЦЗ Комрат.</a:t>
            </a:r>
            <a:br>
              <a:rPr lang="ru-RU" sz="4000" b="1" dirty="0">
                <a:solidFill>
                  <a:schemeClr val="tx1">
                    <a:lumMod val="75000"/>
                  </a:schemeClr>
                </a:solidFill>
                <a:latin typeface="Times New Roman" panose="02020603050405020304" pitchFamily="18" charset="0"/>
                <a:cs typeface="Times New Roman" panose="02020603050405020304" pitchFamily="18" charset="0"/>
              </a:rPr>
            </a:br>
            <a:r>
              <a:rPr lang="ru-RU" sz="2000" b="1" dirty="0">
                <a:solidFill>
                  <a:schemeClr val="tx1">
                    <a:lumMod val="75000"/>
                  </a:schemeClr>
                </a:solidFill>
                <a:latin typeface="Times New Roman" panose="02020603050405020304" pitchFamily="18" charset="0"/>
                <a:cs typeface="Times New Roman" panose="02020603050405020304" pitchFamily="18" charset="0"/>
              </a:rPr>
              <a:t>(факт. 2021)</a:t>
            </a:r>
            <a:endParaRPr lang="ru-RU" sz="4000" b="1" dirty="0">
              <a:solidFill>
                <a:schemeClr val="tx1">
                  <a:lumMod val="75000"/>
                </a:schemeClr>
              </a:solidFill>
              <a:latin typeface="Times New Roman" panose="02020603050405020304" pitchFamily="18" charset="0"/>
              <a:cs typeface="Times New Roman" panose="02020603050405020304" pitchFamily="18" charset="0"/>
            </a:endParaRPr>
          </a:p>
        </p:txBody>
      </p:sp>
      <p:graphicFrame>
        <p:nvGraphicFramePr>
          <p:cNvPr id="8" name="Chart 7"/>
          <p:cNvGraphicFramePr>
            <a:graphicFrameLocks/>
          </p:cNvGraphicFramePr>
          <p:nvPr>
            <p:extLst>
              <p:ext uri="{D42A27DB-BD31-4B8C-83A1-F6EECF244321}">
                <p14:modId xmlns:p14="http://schemas.microsoft.com/office/powerpoint/2010/main" val="2151708369"/>
              </p:ext>
            </p:extLst>
          </p:nvPr>
        </p:nvGraphicFramePr>
        <p:xfrm>
          <a:off x="179512" y="1772816"/>
          <a:ext cx="8784975" cy="4968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3201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260648"/>
            <a:ext cx="7200800" cy="1077218"/>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УРОВЕНЬ ПРОФЕССИОНАЛЬНОЙ КВАЛИФИКАЦИИ.</a:t>
            </a:r>
            <a:endParaRPr lang="ru-RU" sz="32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39552" y="1628800"/>
            <a:ext cx="8280920" cy="3139321"/>
          </a:xfrm>
          <a:prstGeom prst="rect">
            <a:avLst/>
          </a:prstGeom>
        </p:spPr>
        <p:txBody>
          <a:bodyPr wrap="square">
            <a:spAutoFit/>
          </a:bodyPr>
          <a:lstStyle/>
          <a:p>
            <a:pPr algn="r"/>
            <a:r>
              <a:rPr lang="ru-RU" dirty="0">
                <a:latin typeface="Times New Roman" panose="02020603050405020304" pitchFamily="18" charset="0"/>
                <a:cs typeface="Times New Roman" panose="02020603050405020304" pitchFamily="18" charset="0"/>
              </a:rPr>
              <a:t>В </a:t>
            </a:r>
            <a:r>
              <a:rPr lang="ru-RU" b="1" u="sng" dirty="0">
                <a:latin typeface="Times New Roman" panose="02020603050405020304" pitchFamily="18" charset="0"/>
                <a:cs typeface="Times New Roman" panose="02020603050405020304" pitchFamily="18" charset="0"/>
              </a:rPr>
              <a:t>ПМСУ ЦЗ Комрат</a:t>
            </a:r>
            <a:r>
              <a:rPr lang="ru-RU" dirty="0">
                <a:latin typeface="Times New Roman" panose="02020603050405020304" pitchFamily="18" charset="0"/>
                <a:cs typeface="Times New Roman" panose="02020603050405020304" pitchFamily="18" charset="0"/>
              </a:rPr>
              <a:t> работают – </a:t>
            </a:r>
            <a:r>
              <a:rPr lang="ru-RU" b="1" dirty="0">
                <a:latin typeface="Times New Roman" panose="02020603050405020304" pitchFamily="18" charset="0"/>
                <a:cs typeface="Times New Roman" panose="02020603050405020304" pitchFamily="18" charset="0"/>
              </a:rPr>
              <a:t>15 </a:t>
            </a:r>
            <a:r>
              <a:rPr lang="ru-RU" dirty="0">
                <a:latin typeface="Times New Roman" panose="02020603050405020304" pitchFamily="18" charset="0"/>
                <a:cs typeface="Times New Roman" panose="02020603050405020304" pitchFamily="18" charset="0"/>
              </a:rPr>
              <a:t>семейных врачей, из которых имеют:</a:t>
            </a:r>
            <a:endParaRPr lang="en-US" dirty="0">
              <a:latin typeface="Times New Roman" panose="02020603050405020304" pitchFamily="18" charset="0"/>
              <a:cs typeface="Times New Roman" panose="02020603050405020304" pitchFamily="18" charset="0"/>
            </a:endParaRPr>
          </a:p>
          <a:p>
            <a:pPr lvl="0" algn="r"/>
            <a:r>
              <a:rPr lang="ru-RU" dirty="0">
                <a:latin typeface="Times New Roman" panose="02020603050405020304" pitchFamily="18" charset="0"/>
                <a:cs typeface="Times New Roman" panose="02020603050405020304" pitchFamily="18" charset="0"/>
              </a:rPr>
              <a:t>Высшую категорию –</a:t>
            </a:r>
            <a:r>
              <a:rPr lang="ru-RU" b="1" dirty="0">
                <a:latin typeface="Times New Roman" panose="02020603050405020304" pitchFamily="18" charset="0"/>
                <a:cs typeface="Times New Roman" panose="02020603050405020304" pitchFamily="18" charset="0"/>
              </a:rPr>
              <a:t> 9</a:t>
            </a:r>
            <a:r>
              <a:rPr lang="ru-RU" dirty="0">
                <a:latin typeface="Times New Roman" panose="02020603050405020304" pitchFamily="18" charset="0"/>
                <a:cs typeface="Times New Roman" panose="02020603050405020304" pitchFamily="18" charset="0"/>
              </a:rPr>
              <a:t> врачей</a:t>
            </a:r>
          </a:p>
          <a:p>
            <a:pPr lvl="0" algn="r"/>
            <a:r>
              <a:rPr lang="ru-RU" dirty="0">
                <a:latin typeface="Times New Roman" panose="02020603050405020304" pitchFamily="18" charset="0"/>
                <a:cs typeface="Times New Roman" panose="02020603050405020304" pitchFamily="18" charset="0"/>
              </a:rPr>
              <a:t>I категорию – </a:t>
            </a:r>
            <a:r>
              <a:rPr lang="ru-RU" b="1" dirty="0">
                <a:latin typeface="Times New Roman" panose="02020603050405020304" pitchFamily="18" charset="0"/>
                <a:cs typeface="Times New Roman" panose="02020603050405020304" pitchFamily="18" charset="0"/>
              </a:rPr>
              <a:t>2 </a:t>
            </a:r>
            <a:r>
              <a:rPr lang="ru-RU" dirty="0">
                <a:latin typeface="Times New Roman" panose="02020603050405020304" pitchFamily="18" charset="0"/>
                <a:cs typeface="Times New Roman" panose="02020603050405020304" pitchFamily="18" charset="0"/>
              </a:rPr>
              <a:t>врача</a:t>
            </a:r>
          </a:p>
          <a:p>
            <a:pPr lvl="0" algn="r"/>
            <a:r>
              <a:rPr lang="ru-RU" dirty="0">
                <a:latin typeface="Times New Roman" panose="02020603050405020304" pitchFamily="18" charset="0"/>
                <a:cs typeface="Times New Roman" panose="02020603050405020304" pitchFamily="18" charset="0"/>
              </a:rPr>
              <a:t>II категорию – </a:t>
            </a:r>
            <a:r>
              <a:rPr lang="ru-RU" b="1" dirty="0">
                <a:latin typeface="Times New Roman" panose="02020603050405020304" pitchFamily="18" charset="0"/>
                <a:cs typeface="Times New Roman" panose="02020603050405020304" pitchFamily="18" charset="0"/>
              </a:rPr>
              <a:t>2 </a:t>
            </a:r>
            <a:r>
              <a:rPr lang="ru-RU" dirty="0">
                <a:latin typeface="Times New Roman" panose="02020603050405020304" pitchFamily="18" charset="0"/>
                <a:cs typeface="Times New Roman" panose="02020603050405020304" pitchFamily="18" charset="0"/>
              </a:rPr>
              <a:t>врача</a:t>
            </a:r>
          </a:p>
          <a:p>
            <a:pPr lvl="0" algn="r"/>
            <a:r>
              <a:rPr lang="ru-RU" dirty="0">
                <a:latin typeface="Times New Roman" panose="02020603050405020304" pitchFamily="18" charset="0"/>
                <a:cs typeface="Times New Roman" panose="02020603050405020304" pitchFamily="18" charset="0"/>
              </a:rPr>
              <a:t>Без категории –</a:t>
            </a:r>
            <a:r>
              <a:rPr lang="ru-RU" b="1" dirty="0">
                <a:latin typeface="Times New Roman" panose="02020603050405020304" pitchFamily="18" charset="0"/>
                <a:cs typeface="Times New Roman" panose="02020603050405020304" pitchFamily="18" charset="0"/>
              </a:rPr>
              <a:t> 2</a:t>
            </a:r>
            <a:r>
              <a:rPr lang="ru-RU" dirty="0">
                <a:latin typeface="Times New Roman" panose="02020603050405020304" pitchFamily="18" charset="0"/>
                <a:cs typeface="Times New Roman" panose="02020603050405020304" pitchFamily="18" charset="0"/>
              </a:rPr>
              <a:t> врача</a:t>
            </a:r>
          </a:p>
          <a:p>
            <a:pPr lvl="0" algn="r"/>
            <a:endParaRPr lang="ru-RU" dirty="0">
              <a:latin typeface="Times New Roman" panose="02020603050405020304" pitchFamily="18" charset="0"/>
              <a:cs typeface="Times New Roman" panose="02020603050405020304" pitchFamily="18" charset="0"/>
            </a:endParaRPr>
          </a:p>
          <a:p>
            <a:pPr algn="r"/>
            <a:r>
              <a:rPr lang="ru-RU" dirty="0">
                <a:latin typeface="Times New Roman" panose="02020603050405020304" pitchFamily="18" charset="0"/>
                <a:cs typeface="Times New Roman" panose="02020603050405020304" pitchFamily="18" charset="0"/>
              </a:rPr>
              <a:t>Из 41  медсестер семейных врачей имеют:</a:t>
            </a:r>
            <a:endParaRPr lang="en-US" dirty="0">
              <a:latin typeface="Times New Roman" panose="02020603050405020304" pitchFamily="18" charset="0"/>
              <a:cs typeface="Times New Roman" panose="02020603050405020304" pitchFamily="18" charset="0"/>
            </a:endParaRPr>
          </a:p>
          <a:p>
            <a:pPr lvl="0" algn="r"/>
            <a:r>
              <a:rPr lang="ru-RU" dirty="0">
                <a:latin typeface="Times New Roman" panose="02020603050405020304" pitchFamily="18" charset="0"/>
                <a:cs typeface="Times New Roman" panose="02020603050405020304" pitchFamily="18" charset="0"/>
              </a:rPr>
              <a:t>Высшую категорию –</a:t>
            </a:r>
            <a:r>
              <a:rPr lang="ru-RU" b="1" dirty="0">
                <a:latin typeface="Times New Roman" panose="02020603050405020304" pitchFamily="18" charset="0"/>
                <a:cs typeface="Times New Roman" panose="02020603050405020304" pitchFamily="18" charset="0"/>
              </a:rPr>
              <a:t> 27</a:t>
            </a:r>
            <a:r>
              <a:rPr lang="ru-RU" dirty="0">
                <a:latin typeface="Times New Roman" panose="02020603050405020304" pitchFamily="18" charset="0"/>
                <a:cs typeface="Times New Roman" panose="02020603050405020304" pitchFamily="18" charset="0"/>
              </a:rPr>
              <a:t> медсестер</a:t>
            </a:r>
          </a:p>
          <a:p>
            <a:pPr lvl="0" algn="r"/>
            <a:r>
              <a:rPr lang="ru-RU" dirty="0">
                <a:latin typeface="Times New Roman" panose="02020603050405020304" pitchFamily="18" charset="0"/>
                <a:cs typeface="Times New Roman" panose="02020603050405020304" pitchFamily="18" charset="0"/>
              </a:rPr>
              <a:t>I категорию –</a:t>
            </a:r>
            <a:r>
              <a:rPr lang="ru-RU" b="1" dirty="0">
                <a:latin typeface="Times New Roman" panose="02020603050405020304" pitchFamily="18" charset="0"/>
                <a:cs typeface="Times New Roman" panose="02020603050405020304" pitchFamily="18" charset="0"/>
              </a:rPr>
              <a:t> 7</a:t>
            </a:r>
            <a:r>
              <a:rPr lang="ru-RU" dirty="0">
                <a:latin typeface="Times New Roman" panose="02020603050405020304" pitchFamily="18" charset="0"/>
                <a:cs typeface="Times New Roman" panose="02020603050405020304" pitchFamily="18" charset="0"/>
              </a:rPr>
              <a:t> медсестер</a:t>
            </a:r>
          </a:p>
          <a:p>
            <a:pPr lvl="0" algn="r"/>
            <a:r>
              <a:rPr lang="ru-RU" dirty="0">
                <a:latin typeface="Times New Roman" panose="02020603050405020304" pitchFamily="18" charset="0"/>
                <a:cs typeface="Times New Roman" panose="02020603050405020304" pitchFamily="18" charset="0"/>
              </a:rPr>
              <a:t>II категорию – </a:t>
            </a:r>
            <a:r>
              <a:rPr lang="ru-RU" b="1" dirty="0">
                <a:latin typeface="Times New Roman" panose="02020603050405020304" pitchFamily="18" charset="0"/>
                <a:cs typeface="Times New Roman" panose="02020603050405020304" pitchFamily="18" charset="0"/>
              </a:rPr>
              <a:t>2 </a:t>
            </a:r>
            <a:r>
              <a:rPr lang="ru-RU" dirty="0">
                <a:latin typeface="Times New Roman" panose="02020603050405020304" pitchFamily="18" charset="0"/>
                <a:cs typeface="Times New Roman" panose="02020603050405020304" pitchFamily="18" charset="0"/>
              </a:rPr>
              <a:t>медсестры</a:t>
            </a:r>
          </a:p>
          <a:p>
            <a:pPr lvl="0" algn="r"/>
            <a:r>
              <a:rPr lang="ru-RU" dirty="0">
                <a:latin typeface="Times New Roman" panose="02020603050405020304" pitchFamily="18" charset="0"/>
                <a:cs typeface="Times New Roman" panose="02020603050405020304" pitchFamily="18" charset="0"/>
              </a:rPr>
              <a:t>Без категории  - </a:t>
            </a:r>
            <a:r>
              <a:rPr lang="ru-RU" b="1" dirty="0">
                <a:latin typeface="Times New Roman" panose="02020603050405020304" pitchFamily="18" charset="0"/>
                <a:cs typeface="Times New Roman" panose="02020603050405020304" pitchFamily="18" charset="0"/>
              </a:rPr>
              <a:t>5</a:t>
            </a:r>
            <a:r>
              <a:rPr lang="ru-RU" dirty="0">
                <a:latin typeface="Times New Roman" panose="02020603050405020304" pitchFamily="18" charset="0"/>
                <a:cs typeface="Times New Roman" panose="02020603050405020304" pitchFamily="18" charset="0"/>
              </a:rPr>
              <a:t> медсестер</a:t>
            </a:r>
          </a:p>
        </p:txBody>
      </p:sp>
      <p:graphicFrame>
        <p:nvGraphicFramePr>
          <p:cNvPr id="5" name="Chart 4"/>
          <p:cNvGraphicFramePr>
            <a:graphicFrameLocks/>
          </p:cNvGraphicFramePr>
          <p:nvPr>
            <p:extLst>
              <p:ext uri="{D42A27DB-BD31-4B8C-83A1-F6EECF244321}">
                <p14:modId xmlns:p14="http://schemas.microsoft.com/office/powerpoint/2010/main" val="4284589138"/>
              </p:ext>
            </p:extLst>
          </p:nvPr>
        </p:nvGraphicFramePr>
        <p:xfrm>
          <a:off x="251520" y="2996952"/>
          <a:ext cx="4860032" cy="3607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1687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260648"/>
            <a:ext cx="7200800" cy="1077218"/>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УРОВЕНЬ ПРОФЕССИОНАЛЬНОЙ КВАЛИФИКАЦИИ.</a:t>
            </a:r>
            <a:endParaRPr lang="ru-RU" sz="32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56431" y="1700808"/>
            <a:ext cx="8280920" cy="3416320"/>
          </a:xfrm>
          <a:prstGeom prst="rect">
            <a:avLst/>
          </a:prstGeom>
        </p:spPr>
        <p:txBody>
          <a:bodyPr wrap="square">
            <a:spAutoFit/>
          </a:bodyPr>
          <a:lstStyle/>
          <a:p>
            <a:pPr algn="r"/>
            <a:r>
              <a:rPr lang="ru-RU" dirty="0">
                <a:latin typeface="Times New Roman" panose="02020603050405020304" pitchFamily="18" charset="0"/>
                <a:cs typeface="Times New Roman" panose="02020603050405020304" pitchFamily="18" charset="0"/>
              </a:rPr>
              <a:t>По </a:t>
            </a:r>
            <a:r>
              <a:rPr lang="ru-RU" b="1" u="sng" dirty="0">
                <a:latin typeface="Times New Roman" panose="02020603050405020304" pitchFamily="18" charset="0"/>
                <a:cs typeface="Times New Roman" panose="02020603050405020304" pitchFamily="18" charset="0"/>
              </a:rPr>
              <a:t>Району</a:t>
            </a:r>
            <a:r>
              <a:rPr lang="ru-RU" dirty="0">
                <a:latin typeface="Times New Roman" panose="02020603050405020304" pitchFamily="18" charset="0"/>
                <a:cs typeface="Times New Roman" panose="02020603050405020304" pitchFamily="18" charset="0"/>
              </a:rPr>
              <a:t> работают – </a:t>
            </a:r>
            <a:r>
              <a:rPr lang="ru-RU" b="1" dirty="0">
                <a:latin typeface="Times New Roman" panose="02020603050405020304" pitchFamily="18" charset="0"/>
                <a:cs typeface="Times New Roman" panose="02020603050405020304" pitchFamily="18" charset="0"/>
              </a:rPr>
              <a:t>24</a:t>
            </a:r>
            <a:r>
              <a:rPr lang="ru-RU" dirty="0">
                <a:latin typeface="Times New Roman" panose="02020603050405020304" pitchFamily="18" charset="0"/>
                <a:cs typeface="Times New Roman" panose="02020603050405020304" pitchFamily="18" charset="0"/>
              </a:rPr>
              <a:t> семейных врачей из них:</a:t>
            </a:r>
            <a:endParaRPr lang="en-US" dirty="0">
              <a:latin typeface="Times New Roman" panose="02020603050405020304" pitchFamily="18" charset="0"/>
              <a:cs typeface="Times New Roman" panose="02020603050405020304" pitchFamily="18" charset="0"/>
            </a:endParaRPr>
          </a:p>
          <a:p>
            <a:pPr algn="r"/>
            <a:endParaRPr lang="ru-RU" dirty="0">
              <a:latin typeface="Times New Roman" panose="02020603050405020304" pitchFamily="18" charset="0"/>
              <a:cs typeface="Times New Roman" panose="02020603050405020304" pitchFamily="18" charset="0"/>
            </a:endParaRPr>
          </a:p>
          <a:p>
            <a:pPr lvl="0" algn="r"/>
            <a:r>
              <a:rPr lang="ru-RU" dirty="0">
                <a:latin typeface="Times New Roman" panose="02020603050405020304" pitchFamily="18" charset="0"/>
                <a:cs typeface="Times New Roman" panose="02020603050405020304" pitchFamily="18" charset="0"/>
              </a:rPr>
              <a:t>Высшую категорию – </a:t>
            </a:r>
            <a:r>
              <a:rPr lang="ru-RU" b="1" dirty="0">
                <a:latin typeface="Times New Roman" panose="02020603050405020304" pitchFamily="18" charset="0"/>
                <a:cs typeface="Times New Roman" panose="02020603050405020304" pitchFamily="18" charset="0"/>
              </a:rPr>
              <a:t>15</a:t>
            </a:r>
            <a:r>
              <a:rPr lang="ru-RU" dirty="0">
                <a:latin typeface="Times New Roman" panose="02020603050405020304" pitchFamily="18" charset="0"/>
                <a:cs typeface="Times New Roman" panose="02020603050405020304" pitchFamily="18" charset="0"/>
              </a:rPr>
              <a:t> врачей</a:t>
            </a:r>
          </a:p>
          <a:p>
            <a:pPr lvl="0" algn="r"/>
            <a:r>
              <a:rPr lang="ru-RU" dirty="0">
                <a:latin typeface="Times New Roman" panose="02020603050405020304" pitchFamily="18" charset="0"/>
                <a:cs typeface="Times New Roman" panose="02020603050405020304" pitchFamily="18" charset="0"/>
              </a:rPr>
              <a:t>I категорию – </a:t>
            </a:r>
            <a:r>
              <a:rPr lang="ru-RU" b="1" dirty="0">
                <a:latin typeface="Times New Roman" panose="02020603050405020304" pitchFamily="18" charset="0"/>
                <a:cs typeface="Times New Roman" panose="02020603050405020304" pitchFamily="18" charset="0"/>
              </a:rPr>
              <a:t>6 </a:t>
            </a:r>
            <a:r>
              <a:rPr lang="ru-RU" dirty="0">
                <a:latin typeface="Times New Roman" panose="02020603050405020304" pitchFamily="18" charset="0"/>
                <a:cs typeface="Times New Roman" panose="02020603050405020304" pitchFamily="18" charset="0"/>
              </a:rPr>
              <a:t>врачей</a:t>
            </a:r>
          </a:p>
          <a:p>
            <a:pPr lvl="0" algn="r"/>
            <a:r>
              <a:rPr lang="ru-RU" dirty="0">
                <a:latin typeface="Times New Roman" panose="02020603050405020304" pitchFamily="18" charset="0"/>
                <a:cs typeface="Times New Roman" panose="02020603050405020304" pitchFamily="18" charset="0"/>
              </a:rPr>
              <a:t>II категорию – </a:t>
            </a:r>
            <a:r>
              <a:rPr lang="ru-RU" b="1" dirty="0">
                <a:latin typeface="Times New Roman" panose="02020603050405020304" pitchFamily="18" charset="0"/>
                <a:cs typeface="Times New Roman" panose="02020603050405020304" pitchFamily="18" charset="0"/>
              </a:rPr>
              <a:t>3</a:t>
            </a:r>
            <a:r>
              <a:rPr lang="ru-RU" dirty="0">
                <a:latin typeface="Times New Roman" panose="02020603050405020304" pitchFamily="18" charset="0"/>
                <a:cs typeface="Times New Roman" panose="02020603050405020304" pitchFamily="18" charset="0"/>
              </a:rPr>
              <a:t> врача</a:t>
            </a:r>
          </a:p>
          <a:p>
            <a:pPr lvl="0" algn="r"/>
            <a:r>
              <a:rPr lang="ru-RU" dirty="0">
                <a:latin typeface="Times New Roman" panose="02020603050405020304" pitchFamily="18" charset="0"/>
                <a:cs typeface="Times New Roman" panose="02020603050405020304" pitchFamily="18" charset="0"/>
              </a:rPr>
              <a:t>Без категории –</a:t>
            </a:r>
            <a:r>
              <a:rPr lang="ru-RU" b="1" dirty="0">
                <a:latin typeface="Times New Roman" panose="02020603050405020304" pitchFamily="18" charset="0"/>
                <a:cs typeface="Times New Roman" panose="02020603050405020304" pitchFamily="18" charset="0"/>
              </a:rPr>
              <a:t> 6</a:t>
            </a:r>
            <a:r>
              <a:rPr lang="ru-RU" dirty="0">
                <a:latin typeface="Times New Roman" panose="02020603050405020304" pitchFamily="18" charset="0"/>
                <a:cs typeface="Times New Roman" panose="02020603050405020304" pitchFamily="18" charset="0"/>
              </a:rPr>
              <a:t> врачей</a:t>
            </a:r>
            <a:endParaRPr lang="en-US" dirty="0">
              <a:latin typeface="Times New Roman" panose="02020603050405020304" pitchFamily="18" charset="0"/>
              <a:cs typeface="Times New Roman" panose="02020603050405020304" pitchFamily="18" charset="0"/>
            </a:endParaRPr>
          </a:p>
          <a:p>
            <a:pPr lvl="0" algn="r"/>
            <a:r>
              <a:rPr lang="ru-RU" dirty="0">
                <a:latin typeface="Times New Roman" panose="02020603050405020304" pitchFamily="18" charset="0"/>
                <a:cs typeface="Times New Roman" panose="02020603050405020304" pitchFamily="18" charset="0"/>
              </a:rPr>
              <a:t> </a:t>
            </a:r>
          </a:p>
          <a:p>
            <a:pPr algn="r"/>
            <a:r>
              <a:rPr lang="ru-RU" dirty="0">
                <a:latin typeface="Times New Roman" panose="02020603050405020304" pitchFamily="18" charset="0"/>
                <a:cs typeface="Times New Roman" panose="02020603050405020304" pitchFamily="18" charset="0"/>
              </a:rPr>
              <a:t>Из </a:t>
            </a:r>
            <a:r>
              <a:rPr lang="ru-RU" b="1" dirty="0">
                <a:latin typeface="Times New Roman" panose="02020603050405020304" pitchFamily="18" charset="0"/>
                <a:cs typeface="Times New Roman" panose="02020603050405020304" pitchFamily="18" charset="0"/>
              </a:rPr>
              <a:t>87 </a:t>
            </a:r>
            <a:r>
              <a:rPr lang="ru-RU" dirty="0">
                <a:latin typeface="Times New Roman" panose="02020603050405020304" pitchFamily="18" charset="0"/>
                <a:cs typeface="Times New Roman" panose="02020603050405020304" pitchFamily="18" charset="0"/>
              </a:rPr>
              <a:t>медсестер семейных врачей имеют:</a:t>
            </a:r>
            <a:endParaRPr lang="en-US" dirty="0">
              <a:latin typeface="Times New Roman" panose="02020603050405020304" pitchFamily="18" charset="0"/>
              <a:cs typeface="Times New Roman" panose="02020603050405020304" pitchFamily="18" charset="0"/>
            </a:endParaRPr>
          </a:p>
          <a:p>
            <a:pPr algn="r"/>
            <a:endParaRPr lang="ru-RU" dirty="0">
              <a:latin typeface="Times New Roman" panose="02020603050405020304" pitchFamily="18" charset="0"/>
              <a:cs typeface="Times New Roman" panose="02020603050405020304" pitchFamily="18" charset="0"/>
            </a:endParaRPr>
          </a:p>
          <a:p>
            <a:pPr lvl="0" algn="r"/>
            <a:r>
              <a:rPr lang="ru-RU" dirty="0">
                <a:latin typeface="Times New Roman" panose="02020603050405020304" pitchFamily="18" charset="0"/>
                <a:cs typeface="Times New Roman" panose="02020603050405020304" pitchFamily="18" charset="0"/>
              </a:rPr>
              <a:t>Высшую категорию – </a:t>
            </a:r>
            <a:r>
              <a:rPr lang="ru-RU" b="1" dirty="0">
                <a:latin typeface="Times New Roman" panose="02020603050405020304" pitchFamily="18" charset="0"/>
                <a:cs typeface="Times New Roman" panose="02020603050405020304" pitchFamily="18" charset="0"/>
              </a:rPr>
              <a:t>74</a:t>
            </a:r>
            <a:r>
              <a:rPr lang="ru-RU" dirty="0">
                <a:latin typeface="Times New Roman" panose="02020603050405020304" pitchFamily="18" charset="0"/>
                <a:cs typeface="Times New Roman" panose="02020603050405020304" pitchFamily="18" charset="0"/>
              </a:rPr>
              <a:t> медсестры</a:t>
            </a:r>
          </a:p>
          <a:p>
            <a:pPr lvl="0" algn="r"/>
            <a:r>
              <a:rPr lang="ru-RU" dirty="0">
                <a:latin typeface="Times New Roman" panose="02020603050405020304" pitchFamily="18" charset="0"/>
                <a:cs typeface="Times New Roman" panose="02020603050405020304" pitchFamily="18" charset="0"/>
              </a:rPr>
              <a:t>I категорию –</a:t>
            </a:r>
            <a:r>
              <a:rPr lang="ru-RU" b="1" dirty="0">
                <a:latin typeface="Times New Roman" panose="02020603050405020304" pitchFamily="18" charset="0"/>
                <a:cs typeface="Times New Roman" panose="02020603050405020304" pitchFamily="18" charset="0"/>
              </a:rPr>
              <a:t> 5</a:t>
            </a:r>
            <a:r>
              <a:rPr lang="ru-RU" dirty="0">
                <a:latin typeface="Times New Roman" panose="02020603050405020304" pitchFamily="18" charset="0"/>
                <a:cs typeface="Times New Roman" panose="02020603050405020304" pitchFamily="18" charset="0"/>
              </a:rPr>
              <a:t> медсестер</a:t>
            </a:r>
          </a:p>
          <a:p>
            <a:pPr lvl="0" algn="r"/>
            <a:r>
              <a:rPr lang="ru-RU" dirty="0">
                <a:latin typeface="Times New Roman" panose="02020603050405020304" pitchFamily="18" charset="0"/>
                <a:cs typeface="Times New Roman" panose="02020603050405020304" pitchFamily="18" charset="0"/>
              </a:rPr>
              <a:t>Без категории – </a:t>
            </a:r>
            <a:r>
              <a:rPr lang="ru-RU" b="1" dirty="0">
                <a:latin typeface="Times New Roman" panose="02020603050405020304" pitchFamily="18" charset="0"/>
                <a:cs typeface="Times New Roman" panose="02020603050405020304" pitchFamily="18" charset="0"/>
              </a:rPr>
              <a:t>8</a:t>
            </a:r>
            <a:r>
              <a:rPr lang="ru-RU" dirty="0">
                <a:latin typeface="Times New Roman" panose="02020603050405020304" pitchFamily="18" charset="0"/>
                <a:cs typeface="Times New Roman" panose="02020603050405020304" pitchFamily="18" charset="0"/>
              </a:rPr>
              <a:t> медсестер</a:t>
            </a:r>
          </a:p>
        </p:txBody>
      </p:sp>
      <p:graphicFrame>
        <p:nvGraphicFramePr>
          <p:cNvPr id="7" name="Chart 6"/>
          <p:cNvGraphicFramePr>
            <a:graphicFrameLocks/>
          </p:cNvGraphicFramePr>
          <p:nvPr/>
        </p:nvGraphicFramePr>
        <p:xfrm>
          <a:off x="31340" y="2636912"/>
          <a:ext cx="5404756" cy="4200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7276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188640"/>
            <a:ext cx="4680520" cy="1077218"/>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Менеджмент кадров </a:t>
            </a:r>
            <a:br>
              <a:rPr lang="ru-RU" sz="3200" b="1" dirty="0">
                <a:latin typeface="Times New Roman" panose="02020603050405020304" pitchFamily="18" charset="0"/>
                <a:cs typeface="Times New Roman" panose="02020603050405020304" pitchFamily="18" charset="0"/>
              </a:rPr>
            </a:br>
            <a:r>
              <a:rPr lang="ru-RU" sz="3200" b="1" dirty="0">
                <a:latin typeface="Times New Roman" panose="02020603050405020304" pitchFamily="18" charset="0"/>
                <a:cs typeface="Times New Roman" panose="02020603050405020304" pitchFamily="18" charset="0"/>
              </a:rPr>
              <a:t>по ЦЗ Комрат.</a:t>
            </a:r>
            <a:endParaRPr lang="ru-RU" sz="3200" b="1" dirty="0"/>
          </a:p>
        </p:txBody>
      </p:sp>
      <p:sp>
        <p:nvSpPr>
          <p:cNvPr id="3" name="Прямоугольник 2"/>
          <p:cNvSpPr/>
          <p:nvPr/>
        </p:nvSpPr>
        <p:spPr>
          <a:xfrm>
            <a:off x="395536" y="2492896"/>
            <a:ext cx="8280920" cy="2585323"/>
          </a:xfrm>
          <a:prstGeom prst="rect">
            <a:avLst/>
          </a:prstGeom>
        </p:spPr>
        <p:txBody>
          <a:bodyPr wrap="square">
            <a:spAutoFit/>
          </a:bodyPr>
          <a:lstStyle/>
          <a:p>
            <a:pPr algn="ctr">
              <a:lnSpc>
                <a:spcPct val="150000"/>
              </a:lnSpc>
            </a:pPr>
            <a:r>
              <a:rPr lang="ru-RU" dirty="0">
                <a:latin typeface="Times New Roman" panose="02020603050405020304" pitchFamily="18" charset="0"/>
                <a:cs typeface="Times New Roman" panose="02020603050405020304" pitchFamily="18" charset="0"/>
              </a:rPr>
              <a:t>В 2021 году сложилась серьезная ситуация с нехваткой семейных врачей, за 2021 год: 2 семейных врачей уволились и уехали, 2  семейных врачей ушли по состоянию здоровья, 1 семейный врач – ушла в декретный отпуск.  На 80 % семейные врачи в пенсионном возрасте. Каждый семейный врач принимает по 2-3 участка, Когда кто-то из семейных врачей уходит в отпуск или по болезни, наши семейные врачи работают за 4-х!</a:t>
            </a:r>
          </a:p>
        </p:txBody>
      </p:sp>
    </p:spTree>
    <p:extLst>
      <p:ext uri="{BB962C8B-B14F-4D97-AF65-F5344CB8AC3E}">
        <p14:creationId xmlns:p14="http://schemas.microsoft.com/office/powerpoint/2010/main" val="1749528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152400"/>
            <a:ext cx="7391400" cy="1476400"/>
          </a:xfrm>
        </p:spPr>
        <p:txBody>
          <a:bodyPr/>
          <a:lstStyle/>
          <a:p>
            <a:r>
              <a:rPr lang="ru-RU" b="1" dirty="0">
                <a:solidFill>
                  <a:schemeClr val="tx1">
                    <a:lumMod val="75000"/>
                  </a:schemeClr>
                </a:solidFill>
                <a:effectLst/>
                <a:latin typeface="Times New Roman" panose="02020603050405020304" pitchFamily="18" charset="0"/>
                <a:cs typeface="Times New Roman" panose="02020603050405020304" pitchFamily="18" charset="0"/>
              </a:rPr>
              <a:t>Посещение к врачам.</a:t>
            </a:r>
            <a:br>
              <a:rPr lang="ru-RU" b="1" dirty="0">
                <a:solidFill>
                  <a:schemeClr val="tx1">
                    <a:lumMod val="75000"/>
                  </a:schemeClr>
                </a:solidFill>
                <a:effectLst/>
                <a:latin typeface="Times New Roman" panose="02020603050405020304" pitchFamily="18" charset="0"/>
                <a:cs typeface="Times New Roman" panose="02020603050405020304" pitchFamily="18" charset="0"/>
              </a:rPr>
            </a:br>
            <a:r>
              <a:rPr lang="ru-RU" sz="2400" b="1" dirty="0">
                <a:solidFill>
                  <a:schemeClr val="tx1">
                    <a:lumMod val="75000"/>
                  </a:schemeClr>
                </a:solidFill>
                <a:effectLst/>
                <a:latin typeface="Times New Roman" panose="02020603050405020304" pitchFamily="18" charset="0"/>
                <a:cs typeface="Times New Roman" panose="02020603050405020304" pitchFamily="18" charset="0"/>
              </a:rPr>
              <a:t>(</a:t>
            </a:r>
            <a:r>
              <a:rPr lang="ru-RU" sz="2400" dirty="0">
                <a:solidFill>
                  <a:schemeClr val="tx1">
                    <a:lumMod val="75000"/>
                  </a:schemeClr>
                </a:solidFill>
                <a:effectLst/>
                <a:latin typeface="Times New Roman" panose="02020603050405020304" pitchFamily="18" charset="0"/>
                <a:cs typeface="Times New Roman" panose="02020603050405020304" pitchFamily="18" charset="0"/>
              </a:rPr>
              <a:t>количество посещений на одного жителя)</a:t>
            </a:r>
            <a:endParaRPr lang="ru-RU" sz="2400" dirty="0">
              <a:solidFill>
                <a:schemeClr val="tx1">
                  <a:lumMod val="75000"/>
                </a:schemeClr>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510478963"/>
              </p:ext>
            </p:extLst>
          </p:nvPr>
        </p:nvGraphicFramePr>
        <p:xfrm>
          <a:off x="179512" y="1772817"/>
          <a:ext cx="8856986" cy="2112451"/>
        </p:xfrm>
        <a:graphic>
          <a:graphicData uri="http://schemas.openxmlformats.org/drawingml/2006/table">
            <a:tbl>
              <a:tblPr firstRow="1" firstCol="1" bandRow="1">
                <a:tableStyleId>{5C22544A-7EE6-4342-B048-85BDC9FD1C3A}</a:tableStyleId>
              </a:tblPr>
              <a:tblGrid>
                <a:gridCol w="648074">
                  <a:extLst>
                    <a:ext uri="{9D8B030D-6E8A-4147-A177-3AD203B41FA5}">
                      <a16:colId xmlns:a16="http://schemas.microsoft.com/office/drawing/2014/main" val="20000"/>
                    </a:ext>
                  </a:extLst>
                </a:gridCol>
                <a:gridCol w="684076">
                  <a:extLst>
                    <a:ext uri="{9D8B030D-6E8A-4147-A177-3AD203B41FA5}">
                      <a16:colId xmlns:a16="http://schemas.microsoft.com/office/drawing/2014/main" val="20001"/>
                    </a:ext>
                  </a:extLst>
                </a:gridCol>
                <a:gridCol w="684076">
                  <a:extLst>
                    <a:ext uri="{9D8B030D-6E8A-4147-A177-3AD203B41FA5}">
                      <a16:colId xmlns:a16="http://schemas.microsoft.com/office/drawing/2014/main" val="20002"/>
                    </a:ext>
                  </a:extLst>
                </a:gridCol>
                <a:gridCol w="684076">
                  <a:extLst>
                    <a:ext uri="{9D8B030D-6E8A-4147-A177-3AD203B41FA5}">
                      <a16:colId xmlns:a16="http://schemas.microsoft.com/office/drawing/2014/main" val="759283351"/>
                    </a:ext>
                  </a:extLst>
                </a:gridCol>
                <a:gridCol w="684076">
                  <a:extLst>
                    <a:ext uri="{9D8B030D-6E8A-4147-A177-3AD203B41FA5}">
                      <a16:colId xmlns:a16="http://schemas.microsoft.com/office/drawing/2014/main" val="20003"/>
                    </a:ext>
                  </a:extLst>
                </a:gridCol>
                <a:gridCol w="684076">
                  <a:extLst>
                    <a:ext uri="{9D8B030D-6E8A-4147-A177-3AD203B41FA5}">
                      <a16:colId xmlns:a16="http://schemas.microsoft.com/office/drawing/2014/main" val="20004"/>
                    </a:ext>
                  </a:extLst>
                </a:gridCol>
                <a:gridCol w="684076">
                  <a:extLst>
                    <a:ext uri="{9D8B030D-6E8A-4147-A177-3AD203B41FA5}">
                      <a16:colId xmlns:a16="http://schemas.microsoft.com/office/drawing/2014/main" val="656486046"/>
                    </a:ext>
                  </a:extLst>
                </a:gridCol>
                <a:gridCol w="684076">
                  <a:extLst>
                    <a:ext uri="{9D8B030D-6E8A-4147-A177-3AD203B41FA5}">
                      <a16:colId xmlns:a16="http://schemas.microsoft.com/office/drawing/2014/main" val="20005"/>
                    </a:ext>
                  </a:extLst>
                </a:gridCol>
                <a:gridCol w="684076">
                  <a:extLst>
                    <a:ext uri="{9D8B030D-6E8A-4147-A177-3AD203B41FA5}">
                      <a16:colId xmlns:a16="http://schemas.microsoft.com/office/drawing/2014/main" val="20006"/>
                    </a:ext>
                  </a:extLst>
                </a:gridCol>
                <a:gridCol w="684076">
                  <a:extLst>
                    <a:ext uri="{9D8B030D-6E8A-4147-A177-3AD203B41FA5}">
                      <a16:colId xmlns:a16="http://schemas.microsoft.com/office/drawing/2014/main" val="4089453993"/>
                    </a:ext>
                  </a:extLst>
                </a:gridCol>
                <a:gridCol w="684076">
                  <a:extLst>
                    <a:ext uri="{9D8B030D-6E8A-4147-A177-3AD203B41FA5}">
                      <a16:colId xmlns:a16="http://schemas.microsoft.com/office/drawing/2014/main" val="20007"/>
                    </a:ext>
                  </a:extLst>
                </a:gridCol>
                <a:gridCol w="684076">
                  <a:extLst>
                    <a:ext uri="{9D8B030D-6E8A-4147-A177-3AD203B41FA5}">
                      <a16:colId xmlns:a16="http://schemas.microsoft.com/office/drawing/2014/main" val="20008"/>
                    </a:ext>
                  </a:extLst>
                </a:gridCol>
                <a:gridCol w="684076">
                  <a:extLst>
                    <a:ext uri="{9D8B030D-6E8A-4147-A177-3AD203B41FA5}">
                      <a16:colId xmlns:a16="http://schemas.microsoft.com/office/drawing/2014/main" val="2851773961"/>
                    </a:ext>
                  </a:extLst>
                </a:gridCol>
              </a:tblGrid>
              <a:tr h="349650">
                <a:tc rowSpan="2" gridSpan="4">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Всего к врачам  по району </a:t>
                      </a:r>
                    </a:p>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первичное звено</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rowSpan="2" hMerge="1">
                  <a:txBody>
                    <a:bodyPr/>
                    <a:lstStyle/>
                    <a:p>
                      <a:endParaRPr lang="ru-RU"/>
                    </a:p>
                  </a:txBody>
                  <a:tcPr/>
                </a:tc>
                <a:tc rowSpan="2" hMerge="1">
                  <a:txBody>
                    <a:bodyPr/>
                    <a:lstStyle/>
                    <a:p>
                      <a:endParaRPr lang="ru-RU"/>
                    </a:p>
                  </a:txBody>
                  <a:tcPr/>
                </a:tc>
                <a:tc rowSpan="2" hMerge="1">
                  <a:txBody>
                    <a:bodyPr/>
                    <a:lstStyle/>
                    <a:p>
                      <a:pPr algn="ctr">
                        <a:lnSpc>
                          <a:spcPct val="115000"/>
                        </a:lnSpc>
                        <a:spcAft>
                          <a:spcPts val="0"/>
                        </a:spcAft>
                      </a:pP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rowSpan="2" gridSpan="3">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Всего к врачам  по ЦЗ Комрат</a:t>
                      </a:r>
                    </a:p>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Первичное звено</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rowSpan="2" hMerge="1">
                  <a:txBody>
                    <a:bodyPr/>
                    <a:lstStyle/>
                    <a:p>
                      <a:endParaRPr lang="ru-RU"/>
                    </a:p>
                  </a:txBody>
                  <a:tcPr/>
                </a:tc>
                <a:tc rowSpan="2" hMerge="1">
                  <a:txBody>
                    <a:bodyPr/>
                    <a:lstStyle/>
                    <a:p>
                      <a:pPr algn="ctr">
                        <a:lnSpc>
                          <a:spcPct val="115000"/>
                        </a:lnSpc>
                        <a:spcAft>
                          <a:spcPts val="0"/>
                        </a:spcAft>
                      </a:pP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gridSpan="6">
                  <a:txBody>
                    <a:bodyPr/>
                    <a:lstStyle/>
                    <a:p>
                      <a:pPr algn="ctr">
                        <a:lnSpc>
                          <a:spcPct val="200000"/>
                        </a:lnSpc>
                        <a:spcAft>
                          <a:spcPts val="0"/>
                        </a:spcAft>
                      </a:pPr>
                      <a:r>
                        <a:rPr lang="ru-RU" sz="1400" dirty="0">
                          <a:effectLst/>
                          <a:latin typeface="Times New Roman" panose="02020603050405020304" pitchFamily="18" charset="0"/>
                          <a:cs typeface="Times New Roman" panose="02020603050405020304" pitchFamily="18" charset="0"/>
                        </a:rPr>
                        <a:t>К семейным врачам</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a:lnSpc>
                          <a:spcPct val="200000"/>
                        </a:lnSpc>
                        <a:spcAft>
                          <a:spcPts val="0"/>
                        </a:spcAft>
                      </a:pP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49650">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gridSpan="3">
                  <a:txBody>
                    <a:bodyPr/>
                    <a:lstStyle/>
                    <a:p>
                      <a:pPr algn="ctr">
                        <a:lnSpc>
                          <a:spcPct val="200000"/>
                        </a:lnSpc>
                        <a:spcAft>
                          <a:spcPts val="0"/>
                        </a:spcAft>
                      </a:pPr>
                      <a:r>
                        <a:rPr lang="ru-RU" sz="1400" dirty="0">
                          <a:effectLst/>
                          <a:latin typeface="Times New Roman" panose="02020603050405020304" pitchFamily="18" charset="0"/>
                          <a:cs typeface="Times New Roman" panose="02020603050405020304" pitchFamily="18" charset="0"/>
                        </a:rPr>
                        <a:t>ЦЗ Комрат</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hMerge="1">
                  <a:txBody>
                    <a:bodyPr/>
                    <a:lstStyle/>
                    <a:p>
                      <a:endParaRPr lang="ru-RU"/>
                    </a:p>
                  </a:txBody>
                  <a:tcPr/>
                </a:tc>
                <a:tc hMerge="1">
                  <a:txBody>
                    <a:bodyPr/>
                    <a:lstStyle/>
                    <a:p>
                      <a:pPr algn="ctr">
                        <a:lnSpc>
                          <a:spcPct val="200000"/>
                        </a:lnSpc>
                        <a:spcAft>
                          <a:spcPts val="0"/>
                        </a:spcAft>
                      </a:pP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gridSpan="3">
                  <a:txBody>
                    <a:bodyPr/>
                    <a:lstStyle/>
                    <a:p>
                      <a:pPr algn="ctr">
                        <a:lnSpc>
                          <a:spcPct val="200000"/>
                        </a:lnSpc>
                        <a:spcAft>
                          <a:spcPts val="0"/>
                        </a:spcAft>
                      </a:pPr>
                      <a:r>
                        <a:rPr lang="ru-RU" sz="1400" dirty="0">
                          <a:effectLst/>
                          <a:latin typeface="Times New Roman" panose="02020603050405020304" pitchFamily="18" charset="0"/>
                          <a:cs typeface="Times New Roman" panose="02020603050405020304" pitchFamily="18" charset="0"/>
                        </a:rPr>
                        <a:t>Район</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hMerge="1">
                  <a:txBody>
                    <a:bodyPr/>
                    <a:lstStyle/>
                    <a:p>
                      <a:endParaRPr lang="ru-RU"/>
                    </a:p>
                  </a:txBody>
                  <a:tcPr/>
                </a:tc>
                <a:tc hMerge="1">
                  <a:txBody>
                    <a:bodyPr/>
                    <a:lstStyle/>
                    <a:p>
                      <a:pPr algn="ctr">
                        <a:lnSpc>
                          <a:spcPct val="200000"/>
                        </a:lnSpc>
                        <a:spcAft>
                          <a:spcPts val="0"/>
                        </a:spcAft>
                      </a:pP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12435">
                <a:tc>
                  <a:txBody>
                    <a:bodyPr/>
                    <a:lstStyle/>
                    <a:p>
                      <a:pPr algn="ctr">
                        <a:lnSpc>
                          <a:spcPct val="200000"/>
                        </a:lnSpc>
                        <a:spcAft>
                          <a:spcPts val="0"/>
                        </a:spcAft>
                      </a:pP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2019 г.</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2020 г.</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5">
                        <a:lumMod val="90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ru-RU" sz="1400" dirty="0">
                          <a:effectLst/>
                          <a:latin typeface="Times New Roman" panose="02020603050405020304" pitchFamily="18" charset="0"/>
                          <a:cs typeface="Times New Roman" panose="02020603050405020304" pitchFamily="18" charset="0"/>
                        </a:rPr>
                        <a:t>2021 г.</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6"/>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2019 г.</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2020 г.</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5">
                        <a:lumMod val="90000"/>
                      </a:schemeClr>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2021 г.</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6"/>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2019 г.</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2020 г.</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5">
                        <a:lumMod val="90000"/>
                      </a:schemeClr>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2021 г.</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6"/>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2019 г.</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2020 г.</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5">
                        <a:lumMod val="90000"/>
                      </a:schemeClr>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2021 г.</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6"/>
                    </a:solidFill>
                  </a:tcPr>
                </a:tc>
                <a:extLst>
                  <a:ext uri="{0D108BD9-81ED-4DB2-BD59-A6C34878D82A}">
                    <a16:rowId xmlns:a16="http://schemas.microsoft.com/office/drawing/2014/main" val="10002"/>
                  </a:ext>
                </a:extLst>
              </a:tr>
              <a:tr h="325498">
                <a:tc>
                  <a:txBody>
                    <a:bodyPr/>
                    <a:lstStyle/>
                    <a:p>
                      <a:pPr algn="ctr">
                        <a:lnSpc>
                          <a:spcPct val="150000"/>
                        </a:lnSpc>
                        <a:spcAft>
                          <a:spcPts val="0"/>
                        </a:spcAft>
                      </a:pPr>
                      <a:r>
                        <a:rPr lang="ru-RU" sz="1400" dirty="0" err="1">
                          <a:effectLst/>
                          <a:latin typeface="Times New Roman" panose="02020603050405020304" pitchFamily="18" charset="0"/>
                          <a:cs typeface="Times New Roman" panose="02020603050405020304" pitchFamily="18" charset="0"/>
                        </a:rPr>
                        <a:t>Абс</a:t>
                      </a:r>
                      <a:r>
                        <a:rPr lang="ru-RU" sz="1400" dirty="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215782</a:t>
                      </a:r>
                      <a:endParaRPr lang="ru-RU" sz="1400" dirty="0">
                        <a:effectLst/>
                        <a:latin typeface="Times New Roman" panose="02020603050405020304" pitchFamily="18" charset="0"/>
                        <a:ea typeface="Times New Roman"/>
                        <a:cs typeface="Times New Roman" panose="02020603050405020304" pitchFamily="18" charset="0"/>
                      </a:endParaRPr>
                    </a:p>
                  </a:txBody>
                  <a:tcPr marL="0" marR="0" marT="0" marB="0" anchor="ctr">
                    <a:solidFill>
                      <a:schemeClr val="accent6">
                        <a:lumMod val="40000"/>
                        <a:lumOff val="60000"/>
                      </a:schemeClr>
                    </a:solidFill>
                  </a:tcPr>
                </a:tc>
                <a:tc>
                  <a:txBody>
                    <a:bodyPr/>
                    <a:lstStyle/>
                    <a:p>
                      <a:pPr algn="ctr">
                        <a:lnSpc>
                          <a:spcPct val="150000"/>
                        </a:lnSpc>
                        <a:spcAft>
                          <a:spcPts val="0"/>
                        </a:spcAft>
                      </a:pPr>
                      <a:r>
                        <a:rPr lang="ru-RU" sz="1400" dirty="0">
                          <a:solidFill>
                            <a:schemeClr val="tx1">
                              <a:lumMod val="75000"/>
                            </a:schemeClr>
                          </a:solidFill>
                          <a:effectLst/>
                          <a:latin typeface="Times New Roman" panose="02020603050405020304" pitchFamily="18" charset="0"/>
                          <a:cs typeface="Times New Roman" panose="02020603050405020304" pitchFamily="18" charset="0"/>
                        </a:rPr>
                        <a:t>203639</a:t>
                      </a:r>
                      <a:endParaRPr lang="ru-RU" sz="1400" dirty="0">
                        <a:solidFill>
                          <a:schemeClr val="tx1">
                            <a:lumMod val="75000"/>
                          </a:schemeClr>
                        </a:solidFill>
                        <a:effectLst/>
                        <a:latin typeface="Times New Roman" panose="02020603050405020304" pitchFamily="18" charset="0"/>
                        <a:ea typeface="Times New Roman"/>
                        <a:cs typeface="Times New Roman" panose="02020603050405020304" pitchFamily="18" charset="0"/>
                      </a:endParaRPr>
                    </a:p>
                  </a:txBody>
                  <a:tcPr marL="0" marR="0" marT="0" marB="0" anchor="ctr">
                    <a:solidFill>
                      <a:schemeClr val="accent5">
                        <a:lumMod val="90000"/>
                      </a:schemeClr>
                    </a:solidFill>
                  </a:tcPr>
                </a:tc>
                <a:tc>
                  <a:txBody>
                    <a:bodyPr/>
                    <a:lstStyle/>
                    <a:p>
                      <a:pPr algn="ctr">
                        <a:lnSpc>
                          <a:spcPct val="150000"/>
                        </a:lnSpc>
                        <a:spcAft>
                          <a:spcPts val="0"/>
                        </a:spcAft>
                      </a:pPr>
                      <a:r>
                        <a:rPr lang="ru-RU" sz="1400" b="0" kern="1200" dirty="0">
                          <a:solidFill>
                            <a:schemeClr val="dk1"/>
                          </a:solidFill>
                          <a:effectLst/>
                          <a:latin typeface="Times New Roman" panose="02020603050405020304" pitchFamily="18" charset="0"/>
                          <a:ea typeface="+mn-ea"/>
                          <a:cs typeface="Times New Roman" panose="02020603050405020304" pitchFamily="18" charset="0"/>
                        </a:rPr>
                        <a:t>204079</a:t>
                      </a:r>
                      <a:endParaRPr lang="ru-RU" sz="1400" b="0" dirty="0">
                        <a:effectLst/>
                        <a:latin typeface="Times New Roman" panose="02020603050405020304" pitchFamily="18" charset="0"/>
                        <a:ea typeface="Times New Roman"/>
                        <a:cs typeface="Times New Roman" panose="02020603050405020304" pitchFamily="18" charset="0"/>
                      </a:endParaRPr>
                    </a:p>
                  </a:txBody>
                  <a:tcPr marL="0" marR="0" marT="0" marB="0" anchor="ctr">
                    <a:solidFill>
                      <a:schemeClr val="accent6"/>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118668</a:t>
                      </a:r>
                      <a:endParaRPr lang="ru-RU" sz="1400" dirty="0">
                        <a:effectLst/>
                        <a:latin typeface="Times New Roman" panose="02020603050405020304" pitchFamily="18" charset="0"/>
                        <a:ea typeface="Times New Roman"/>
                        <a:cs typeface="Times New Roman" panose="02020603050405020304" pitchFamily="18" charset="0"/>
                      </a:endParaRPr>
                    </a:p>
                  </a:txBody>
                  <a:tcPr marL="0" marR="0" marT="0" marB="0" anchor="ctr">
                    <a:solidFill>
                      <a:schemeClr val="accent6">
                        <a:lumMod val="40000"/>
                        <a:lumOff val="60000"/>
                      </a:schemeClr>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132912</a:t>
                      </a:r>
                      <a:endParaRPr lang="ru-RU" sz="1400" dirty="0">
                        <a:effectLst/>
                        <a:latin typeface="Times New Roman" panose="02020603050405020304" pitchFamily="18" charset="0"/>
                        <a:ea typeface="Times New Roman"/>
                        <a:cs typeface="Times New Roman" panose="02020603050405020304" pitchFamily="18" charset="0"/>
                      </a:endParaRPr>
                    </a:p>
                  </a:txBody>
                  <a:tcPr marL="0" marR="0" marT="0" marB="0" anchor="ctr">
                    <a:solidFill>
                      <a:schemeClr val="accent5">
                        <a:lumMod val="90000"/>
                      </a:schemeClr>
                    </a:solidFill>
                  </a:tcPr>
                </a:tc>
                <a:tc>
                  <a:txBody>
                    <a:bodyPr/>
                    <a:lstStyle/>
                    <a:p>
                      <a:pPr algn="ctr">
                        <a:lnSpc>
                          <a:spcPct val="150000"/>
                        </a:lnSpc>
                        <a:spcAft>
                          <a:spcPts val="0"/>
                        </a:spcAft>
                      </a:pPr>
                      <a:r>
                        <a:rPr lang="ru-RU" sz="1400" dirty="0">
                          <a:effectLst/>
                          <a:latin typeface="Times New Roman" panose="02020603050405020304" pitchFamily="18" charset="0"/>
                          <a:ea typeface="Times New Roman"/>
                          <a:cs typeface="Times New Roman" panose="02020603050405020304" pitchFamily="18" charset="0"/>
                        </a:rPr>
                        <a:t>129371</a:t>
                      </a:r>
                    </a:p>
                  </a:txBody>
                  <a:tcPr marL="0" marR="0" marT="0" marB="0" anchor="ctr">
                    <a:solidFill>
                      <a:schemeClr val="accent6"/>
                    </a:solidFill>
                  </a:tcPr>
                </a:tc>
                <a:tc>
                  <a:txBody>
                    <a:bodyPr/>
                    <a:lstStyle/>
                    <a:p>
                      <a:pPr algn="ctr">
                        <a:lnSpc>
                          <a:spcPct val="150000"/>
                        </a:lnSpc>
                        <a:spcAft>
                          <a:spcPts val="0"/>
                        </a:spcAft>
                      </a:pPr>
                      <a:r>
                        <a:rPr lang="ru-RU" sz="1400" b="0" kern="1200" dirty="0">
                          <a:solidFill>
                            <a:schemeClr val="dk1"/>
                          </a:solidFill>
                          <a:effectLst/>
                          <a:latin typeface="Times New Roman" panose="02020603050405020304" pitchFamily="18" charset="0"/>
                          <a:ea typeface="+mn-ea"/>
                          <a:cs typeface="Times New Roman" panose="02020603050405020304" pitchFamily="18" charset="0"/>
                        </a:rPr>
                        <a:t>118668</a:t>
                      </a:r>
                      <a:endParaRPr lang="ru-RU" sz="1400" b="0" dirty="0">
                        <a:effectLst/>
                        <a:latin typeface="Times New Roman" panose="02020603050405020304" pitchFamily="18" charset="0"/>
                        <a:ea typeface="Times New Roman"/>
                        <a:cs typeface="Times New Roman" panose="02020603050405020304" pitchFamily="18" charset="0"/>
                      </a:endParaRPr>
                    </a:p>
                  </a:txBody>
                  <a:tcPr marL="0" marR="0" marT="0" marB="0" anchor="ctr">
                    <a:solidFill>
                      <a:schemeClr val="accent6">
                        <a:lumMod val="40000"/>
                        <a:lumOff val="60000"/>
                      </a:schemeClr>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117865</a:t>
                      </a:r>
                      <a:endParaRPr lang="ru-RU" sz="1400" dirty="0">
                        <a:effectLst/>
                        <a:latin typeface="Times New Roman" panose="02020603050405020304" pitchFamily="18" charset="0"/>
                        <a:ea typeface="Times New Roman"/>
                        <a:cs typeface="Times New Roman" panose="02020603050405020304" pitchFamily="18" charset="0"/>
                      </a:endParaRPr>
                    </a:p>
                  </a:txBody>
                  <a:tcPr marL="0" marR="0" marT="0" marB="0" anchor="ctr">
                    <a:solidFill>
                      <a:schemeClr val="accent5">
                        <a:lumMod val="90000"/>
                      </a:schemeClr>
                    </a:solidFill>
                  </a:tcPr>
                </a:tc>
                <a:tc>
                  <a:txBody>
                    <a:bodyPr/>
                    <a:lstStyle/>
                    <a:p>
                      <a:pPr algn="ctr">
                        <a:lnSpc>
                          <a:spcPct val="150000"/>
                        </a:lnSpc>
                        <a:spcAft>
                          <a:spcPts val="0"/>
                        </a:spcAft>
                      </a:pPr>
                      <a:r>
                        <a:rPr lang="ru-RU" sz="1400" dirty="0">
                          <a:effectLst/>
                          <a:latin typeface="Times New Roman" panose="02020603050405020304" pitchFamily="18" charset="0"/>
                          <a:ea typeface="Times New Roman"/>
                          <a:cs typeface="Times New Roman" panose="02020603050405020304" pitchFamily="18" charset="0"/>
                        </a:rPr>
                        <a:t>113495</a:t>
                      </a:r>
                    </a:p>
                  </a:txBody>
                  <a:tcPr marL="0" marR="0" marT="0" marB="0" anchor="ctr">
                    <a:solidFill>
                      <a:schemeClr val="accent6"/>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192904</a:t>
                      </a:r>
                      <a:endParaRPr lang="ru-RU" sz="1400" dirty="0">
                        <a:effectLst/>
                        <a:latin typeface="Times New Roman" panose="02020603050405020304" pitchFamily="18" charset="0"/>
                        <a:ea typeface="Times New Roman"/>
                        <a:cs typeface="Times New Roman" panose="02020603050405020304" pitchFamily="18" charset="0"/>
                      </a:endParaRPr>
                    </a:p>
                  </a:txBody>
                  <a:tcPr marL="0" marR="0" marT="0" marB="0" anchor="ctr">
                    <a:solidFill>
                      <a:schemeClr val="accent6">
                        <a:lumMod val="40000"/>
                        <a:lumOff val="60000"/>
                      </a:schemeClr>
                    </a:solidFill>
                  </a:tcPr>
                </a:tc>
                <a:tc>
                  <a:txBody>
                    <a:bodyPr/>
                    <a:lstStyle/>
                    <a:p>
                      <a:pPr algn="ctr"/>
                      <a:r>
                        <a:rPr lang="ru-RU" sz="1400" b="0" dirty="0">
                          <a:latin typeface="Times New Roman" panose="02020603050405020304" pitchFamily="18" charset="0"/>
                          <a:cs typeface="Times New Roman" panose="02020603050405020304" pitchFamily="18" charset="0"/>
                        </a:rPr>
                        <a:t>203471</a:t>
                      </a:r>
                    </a:p>
                  </a:txBody>
                  <a:tcPr marL="0" marR="0" marT="0" marB="0" anchor="ctr">
                    <a:solidFill>
                      <a:schemeClr val="accent5">
                        <a:lumMod val="90000"/>
                      </a:schemeClr>
                    </a:solidFill>
                  </a:tcPr>
                </a:tc>
                <a:tc>
                  <a:txBody>
                    <a:bodyPr/>
                    <a:lstStyle/>
                    <a:p>
                      <a:pPr algn="ctr"/>
                      <a:r>
                        <a:rPr lang="ru-RU" sz="1400" b="0" kern="1200" dirty="0">
                          <a:solidFill>
                            <a:schemeClr val="dk1"/>
                          </a:solidFill>
                          <a:effectLst/>
                          <a:latin typeface="Times New Roman" panose="02020603050405020304" pitchFamily="18" charset="0"/>
                          <a:ea typeface="+mn-ea"/>
                          <a:cs typeface="Times New Roman" panose="02020603050405020304" pitchFamily="18" charset="0"/>
                        </a:rPr>
                        <a:t>190337</a:t>
                      </a:r>
                      <a:endParaRPr lang="ru-RU" sz="1400" b="0" dirty="0">
                        <a:latin typeface="Times New Roman" panose="02020603050405020304" pitchFamily="18" charset="0"/>
                        <a:cs typeface="Times New Roman" panose="02020603050405020304" pitchFamily="18" charset="0"/>
                      </a:endParaRPr>
                    </a:p>
                  </a:txBody>
                  <a:tcPr marL="0" marR="0" marT="0" marB="0" anchor="ctr">
                    <a:solidFill>
                      <a:schemeClr val="accent6"/>
                    </a:solidFill>
                  </a:tcPr>
                </a:tc>
                <a:extLst>
                  <a:ext uri="{0D108BD9-81ED-4DB2-BD59-A6C34878D82A}">
                    <a16:rowId xmlns:a16="http://schemas.microsoft.com/office/drawing/2014/main" val="10003"/>
                  </a:ext>
                </a:extLst>
              </a:tr>
              <a:tr h="650998">
                <a:tc>
                  <a:txBody>
                    <a:bodyPr/>
                    <a:lstStyle/>
                    <a:p>
                      <a:pPr algn="ctr">
                        <a:lnSpc>
                          <a:spcPct val="150000"/>
                        </a:lnSpc>
                        <a:spcAft>
                          <a:spcPts val="0"/>
                        </a:spcAft>
                      </a:pPr>
                      <a:r>
                        <a:rPr lang="ru-RU" sz="1200" dirty="0">
                          <a:effectLst/>
                          <a:latin typeface="Times New Roman" panose="02020603050405020304" pitchFamily="18" charset="0"/>
                          <a:cs typeface="Times New Roman" panose="02020603050405020304" pitchFamily="18" charset="0"/>
                        </a:rPr>
                        <a:t>На 1-го жителя</a:t>
                      </a:r>
                      <a:endParaRPr lang="ru-RU" sz="12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3,10</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3,14</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5">
                        <a:lumMod val="90000"/>
                      </a:schemeClr>
                    </a:solidFill>
                  </a:tcPr>
                </a:tc>
                <a:tc>
                  <a:txBody>
                    <a:bodyPr/>
                    <a:lstStyle/>
                    <a:p>
                      <a:pPr algn="ctr">
                        <a:lnSpc>
                          <a:spcPct val="150000"/>
                        </a:lnSpc>
                        <a:spcAft>
                          <a:spcPts val="0"/>
                        </a:spcAft>
                      </a:pPr>
                      <a:r>
                        <a:rPr lang="ru-RU" sz="1400" dirty="0">
                          <a:effectLst/>
                          <a:latin typeface="Times New Roman" panose="02020603050405020304" pitchFamily="18" charset="0"/>
                          <a:ea typeface="Times New Roman"/>
                          <a:cs typeface="Times New Roman" panose="02020603050405020304" pitchFamily="18" charset="0"/>
                        </a:rPr>
                        <a:t>3,40</a:t>
                      </a:r>
                    </a:p>
                  </a:txBody>
                  <a:tcPr marL="68580" marR="68580" marT="0" marB="0" anchor="ctr">
                    <a:solidFill>
                      <a:schemeClr val="accent6"/>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3,39</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3,78</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5">
                        <a:lumMod val="90000"/>
                      </a:schemeClr>
                    </a:solidFill>
                  </a:tcPr>
                </a:tc>
                <a:tc>
                  <a:txBody>
                    <a:bodyPr/>
                    <a:lstStyle/>
                    <a:p>
                      <a:pPr algn="ctr">
                        <a:lnSpc>
                          <a:spcPct val="150000"/>
                        </a:lnSpc>
                        <a:spcAft>
                          <a:spcPts val="0"/>
                        </a:spcAft>
                      </a:pPr>
                      <a:r>
                        <a:rPr lang="ru-RU" sz="1400" dirty="0">
                          <a:effectLst/>
                          <a:latin typeface="Times New Roman" panose="02020603050405020304" pitchFamily="18" charset="0"/>
                          <a:ea typeface="Times New Roman"/>
                          <a:cs typeface="Times New Roman" panose="02020603050405020304" pitchFamily="18" charset="0"/>
                        </a:rPr>
                        <a:t>3,67</a:t>
                      </a:r>
                    </a:p>
                  </a:txBody>
                  <a:tcPr marL="68580" marR="68580" marT="0" marB="0" anchor="ctr">
                    <a:solidFill>
                      <a:schemeClr val="accent6"/>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3,39</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3,75</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5">
                        <a:lumMod val="90000"/>
                      </a:schemeClr>
                    </a:solidFill>
                  </a:tcPr>
                </a:tc>
                <a:tc>
                  <a:txBody>
                    <a:bodyPr/>
                    <a:lstStyle/>
                    <a:p>
                      <a:pPr algn="ctr">
                        <a:lnSpc>
                          <a:spcPct val="150000"/>
                        </a:lnSpc>
                        <a:spcAft>
                          <a:spcPts val="0"/>
                        </a:spcAft>
                      </a:pPr>
                      <a:r>
                        <a:rPr lang="ru-RU" sz="1400" dirty="0">
                          <a:effectLst/>
                          <a:latin typeface="Times New Roman" panose="02020603050405020304" pitchFamily="18" charset="0"/>
                          <a:ea typeface="Times New Roman"/>
                          <a:cs typeface="Times New Roman" panose="02020603050405020304" pitchFamily="18" charset="0"/>
                        </a:rPr>
                        <a:t>3,22</a:t>
                      </a:r>
                    </a:p>
                  </a:txBody>
                  <a:tcPr marL="68580" marR="68580" marT="0" marB="0" anchor="ctr">
                    <a:solidFill>
                      <a:schemeClr val="accent6"/>
                    </a:solidFill>
                  </a:tcPr>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2,78</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r>
                        <a:rPr lang="ru-RU" sz="1400" dirty="0">
                          <a:latin typeface="Times New Roman" panose="02020603050405020304" pitchFamily="18" charset="0"/>
                          <a:cs typeface="Times New Roman" panose="02020603050405020304" pitchFamily="18" charset="0"/>
                        </a:rPr>
                        <a:t>2,93</a:t>
                      </a:r>
                    </a:p>
                  </a:txBody>
                  <a:tcPr marL="68580" marR="68580" marT="0" marB="0" anchor="ctr">
                    <a:solidFill>
                      <a:schemeClr val="accent5">
                        <a:lumMod val="90000"/>
                      </a:schemeClr>
                    </a:solidFill>
                  </a:tcPr>
                </a:tc>
                <a:tc>
                  <a:txBody>
                    <a:bodyPr/>
                    <a:lstStyle/>
                    <a:p>
                      <a:pPr algn="ctr"/>
                      <a:r>
                        <a:rPr lang="ru-RU" sz="1400" dirty="0">
                          <a:latin typeface="Times New Roman" panose="02020603050405020304" pitchFamily="18" charset="0"/>
                          <a:cs typeface="Times New Roman" panose="02020603050405020304" pitchFamily="18" charset="0"/>
                        </a:rPr>
                        <a:t>3,17</a:t>
                      </a:r>
                    </a:p>
                  </a:txBody>
                  <a:tcPr marL="68580" marR="68580" marT="0" marB="0" anchor="ctr">
                    <a:solidFill>
                      <a:schemeClr val="accent6"/>
                    </a:solidFill>
                  </a:tcPr>
                </a:tc>
                <a:extLst>
                  <a:ext uri="{0D108BD9-81ED-4DB2-BD59-A6C34878D82A}">
                    <a16:rowId xmlns:a16="http://schemas.microsoft.com/office/drawing/2014/main" val="10004"/>
                  </a:ext>
                </a:extLst>
              </a:tr>
            </a:tbl>
          </a:graphicData>
        </a:graphic>
      </p:graphicFrame>
      <p:sp>
        <p:nvSpPr>
          <p:cNvPr id="7" name="Rectangle 6"/>
          <p:cNvSpPr/>
          <p:nvPr/>
        </p:nvSpPr>
        <p:spPr>
          <a:xfrm>
            <a:off x="107504" y="4286200"/>
            <a:ext cx="8856984" cy="2155975"/>
          </a:xfrm>
          <a:prstGeom prst="rect">
            <a:avLst/>
          </a:prstGeom>
        </p:spPr>
        <p:txBody>
          <a:bodyPr wrap="square">
            <a:spAutoFit/>
          </a:bodyPr>
          <a:lstStyle/>
          <a:p>
            <a:pPr algn="just">
              <a:lnSpc>
                <a:spcPct val="115000"/>
              </a:lnSpc>
              <a:spcAft>
                <a:spcPts val="0"/>
              </a:spcAft>
            </a:pPr>
            <a:r>
              <a:rPr lang="ru-RU" dirty="0">
                <a:latin typeface="Times New Roman" panose="02020603050405020304" pitchFamily="18" charset="0"/>
                <a:ea typeface="Times New Roman" panose="02020603050405020304" pitchFamily="18" charset="0"/>
              </a:rPr>
              <a:t>     По ЦЗ Комрат в 2021 году  было </a:t>
            </a:r>
            <a:r>
              <a:rPr lang="ru-RU" b="1" dirty="0">
                <a:latin typeface="Times New Roman" panose="02020603050405020304" pitchFamily="18" charset="0"/>
                <a:ea typeface="Times New Roman" panose="02020603050405020304" pitchFamily="18" charset="0"/>
              </a:rPr>
              <a:t>113495</a:t>
            </a:r>
            <a:r>
              <a:rPr lang="ru-RU" dirty="0">
                <a:latin typeface="Times New Roman" panose="02020603050405020304" pitchFamily="18" charset="0"/>
                <a:ea typeface="Times New Roman" panose="02020603050405020304" pitchFamily="18" charset="0"/>
              </a:rPr>
              <a:t> посещений к семейным врачам, что составляет </a:t>
            </a:r>
            <a:r>
              <a:rPr lang="ru-RU" b="1" dirty="0">
                <a:latin typeface="Times New Roman" panose="02020603050405020304" pitchFamily="18" charset="0"/>
                <a:ea typeface="Times New Roman" panose="02020603050405020304" pitchFamily="18" charset="0"/>
              </a:rPr>
              <a:t>3,22</a:t>
            </a:r>
            <a:r>
              <a:rPr lang="ru-RU" dirty="0">
                <a:latin typeface="Times New Roman" panose="02020603050405020304" pitchFamily="18" charset="0"/>
                <a:ea typeface="Times New Roman" panose="02020603050405020304" pitchFamily="18" charset="0"/>
              </a:rPr>
              <a:t> посещения на 1-го жителя. В 2020 году </a:t>
            </a:r>
            <a:r>
              <a:rPr lang="ru-RU" b="1" dirty="0">
                <a:latin typeface="Times New Roman" panose="02020603050405020304" pitchFamily="18" charset="0"/>
                <a:ea typeface="Times New Roman" panose="02020603050405020304" pitchFamily="18" charset="0"/>
              </a:rPr>
              <a:t>117865</a:t>
            </a:r>
            <a:r>
              <a:rPr lang="ru-RU" dirty="0">
                <a:latin typeface="Times New Roman" panose="02020603050405020304" pitchFamily="18" charset="0"/>
                <a:ea typeface="Times New Roman" panose="02020603050405020304" pitchFamily="18" charset="0"/>
              </a:rPr>
              <a:t> или </a:t>
            </a:r>
            <a:r>
              <a:rPr lang="ru-RU" b="1" dirty="0">
                <a:latin typeface="Times New Roman" panose="02020603050405020304" pitchFamily="18" charset="0"/>
                <a:ea typeface="Times New Roman" panose="02020603050405020304" pitchFamily="18" charset="0"/>
              </a:rPr>
              <a:t>3,75</a:t>
            </a:r>
            <a:r>
              <a:rPr lang="ru-RU" dirty="0">
                <a:latin typeface="Times New Roman" panose="02020603050405020304" pitchFamily="18" charset="0"/>
                <a:ea typeface="Times New Roman" panose="02020603050405020304" pitchFamily="18" charset="0"/>
              </a:rPr>
              <a:t> посещения на 1-го жителя.</a:t>
            </a:r>
            <a:endParaRPr lang="ru-RU" sz="1400" dirty="0">
              <a:latin typeface="Times New Roman" panose="02020603050405020304" pitchFamily="18" charset="0"/>
              <a:ea typeface="Times New Roman" panose="02020603050405020304" pitchFamily="18" charset="0"/>
            </a:endParaRPr>
          </a:p>
          <a:p>
            <a:r>
              <a:rPr lang="ru-RU" dirty="0">
                <a:latin typeface="Times New Roman" panose="02020603050405020304" pitchFamily="18" charset="0"/>
                <a:ea typeface="Times New Roman" panose="02020603050405020304" pitchFamily="18" charset="0"/>
              </a:rPr>
              <a:t>     Несколько уменьшился этот показатель из–за уменьшения количества семейных врачей по ЦЗ, с </a:t>
            </a:r>
            <a:r>
              <a:rPr lang="ru-RU" b="1" dirty="0">
                <a:latin typeface="Times New Roman" panose="02020603050405020304" pitchFamily="18" charset="0"/>
                <a:ea typeface="Times New Roman" panose="02020603050405020304" pitchFamily="18" charset="0"/>
              </a:rPr>
              <a:t>19</a:t>
            </a:r>
            <a:r>
              <a:rPr lang="ru-RU" dirty="0">
                <a:latin typeface="Times New Roman" panose="02020603050405020304" pitchFamily="18" charset="0"/>
                <a:ea typeface="Times New Roman" panose="02020603050405020304" pitchFamily="18" charset="0"/>
              </a:rPr>
              <a:t> до </a:t>
            </a:r>
            <a:r>
              <a:rPr lang="ru-RU" b="1" dirty="0">
                <a:latin typeface="Times New Roman" panose="02020603050405020304" pitchFamily="18" charset="0"/>
                <a:ea typeface="Times New Roman" panose="02020603050405020304" pitchFamily="18" charset="0"/>
              </a:rPr>
              <a:t>15</a:t>
            </a:r>
            <a:r>
              <a:rPr lang="ru-RU" dirty="0">
                <a:latin typeface="Times New Roman" panose="02020603050405020304" pitchFamily="18" charset="0"/>
                <a:ea typeface="Times New Roman" panose="02020603050405020304" pitchFamily="18" charset="0"/>
              </a:rPr>
              <a:t> человек. К семейным врачам Района было </a:t>
            </a:r>
            <a:r>
              <a:rPr lang="ru-RU" b="1" dirty="0">
                <a:latin typeface="Times New Roman" panose="02020603050405020304" pitchFamily="18" charset="0"/>
                <a:ea typeface="Times New Roman" panose="02020603050405020304" pitchFamily="18" charset="0"/>
              </a:rPr>
              <a:t>220595</a:t>
            </a:r>
            <a:r>
              <a:rPr lang="ru-RU" dirty="0">
                <a:latin typeface="Times New Roman" panose="02020603050405020304" pitchFamily="18" charset="0"/>
                <a:ea typeface="Times New Roman" panose="02020603050405020304" pitchFamily="18" charset="0"/>
              </a:rPr>
              <a:t> посещений, что составляет 3,17 на 1-го  жителя. В 2020 году</a:t>
            </a:r>
            <a:r>
              <a:rPr lang="ru-RU" b="1" dirty="0">
                <a:latin typeface="Times New Roman" panose="02020603050405020304" pitchFamily="18" charset="0"/>
                <a:ea typeface="Times New Roman" panose="02020603050405020304" pitchFamily="18" charset="0"/>
              </a:rPr>
              <a:t> 203471</a:t>
            </a:r>
            <a:r>
              <a:rPr lang="ru-RU" dirty="0">
                <a:latin typeface="Times New Roman" panose="02020603050405020304" pitchFamily="18" charset="0"/>
                <a:ea typeface="Times New Roman" panose="02020603050405020304" pitchFamily="18" charset="0"/>
              </a:rPr>
              <a:t>, что составляет </a:t>
            </a:r>
            <a:r>
              <a:rPr lang="ru-RU" b="1" dirty="0">
                <a:latin typeface="Times New Roman" panose="02020603050405020304" pitchFamily="18" charset="0"/>
                <a:ea typeface="Times New Roman" panose="02020603050405020304" pitchFamily="18" charset="0"/>
              </a:rPr>
              <a:t>2,93</a:t>
            </a:r>
            <a:r>
              <a:rPr lang="ru-RU" dirty="0">
                <a:latin typeface="Times New Roman" panose="02020603050405020304" pitchFamily="18" charset="0"/>
                <a:ea typeface="Times New Roman" panose="02020603050405020304" pitchFamily="18" charset="0"/>
              </a:rPr>
              <a:t> на 1-го жителя Района.</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152400"/>
            <a:ext cx="7391400" cy="1476400"/>
          </a:xfrm>
        </p:spPr>
        <p:txBody>
          <a:bodyPr/>
          <a:lstStyle/>
          <a:p>
            <a:r>
              <a:rPr lang="ru-RU" b="1" dirty="0">
                <a:solidFill>
                  <a:schemeClr val="tx1">
                    <a:lumMod val="75000"/>
                  </a:schemeClr>
                </a:solidFill>
                <a:effectLst/>
                <a:latin typeface="Times New Roman" panose="02020603050405020304" pitchFamily="18" charset="0"/>
                <a:cs typeface="Times New Roman" panose="02020603050405020304" pitchFamily="18" charset="0"/>
              </a:rPr>
              <a:t>Посещение к врачам.</a:t>
            </a:r>
            <a:br>
              <a:rPr lang="ru-RU" b="1" dirty="0">
                <a:solidFill>
                  <a:schemeClr val="tx1">
                    <a:lumMod val="75000"/>
                  </a:schemeClr>
                </a:solidFill>
                <a:effectLst/>
                <a:latin typeface="Times New Roman" panose="02020603050405020304" pitchFamily="18" charset="0"/>
                <a:cs typeface="Times New Roman" panose="02020603050405020304" pitchFamily="18" charset="0"/>
              </a:rPr>
            </a:br>
            <a:r>
              <a:rPr lang="ru-RU" sz="2400" b="1" dirty="0">
                <a:solidFill>
                  <a:schemeClr val="tx1">
                    <a:lumMod val="75000"/>
                  </a:schemeClr>
                </a:solidFill>
                <a:effectLst/>
                <a:latin typeface="Times New Roman" panose="02020603050405020304" pitchFamily="18" charset="0"/>
                <a:cs typeface="Times New Roman" panose="02020603050405020304" pitchFamily="18" charset="0"/>
              </a:rPr>
              <a:t>(</a:t>
            </a:r>
            <a:r>
              <a:rPr lang="ru-RU" sz="2400" dirty="0">
                <a:solidFill>
                  <a:schemeClr val="tx1">
                    <a:lumMod val="75000"/>
                  </a:schemeClr>
                </a:solidFill>
                <a:effectLst/>
                <a:latin typeface="Times New Roman" panose="02020603050405020304" pitchFamily="18" charset="0"/>
                <a:cs typeface="Times New Roman" panose="02020603050405020304" pitchFamily="18" charset="0"/>
              </a:rPr>
              <a:t>количество посещений)</a:t>
            </a:r>
            <a:endParaRPr lang="ru-RU" sz="2400" dirty="0">
              <a:solidFill>
                <a:schemeClr val="tx1">
                  <a:lumMod val="75000"/>
                </a:schemeClr>
              </a:solidFill>
              <a:latin typeface="Times New Roman" panose="02020603050405020304" pitchFamily="18" charset="0"/>
              <a:cs typeface="Times New Roman" panose="02020603050405020304" pitchFamily="18" charset="0"/>
            </a:endParaRPr>
          </a:p>
        </p:txBody>
      </p:sp>
      <p:graphicFrame>
        <p:nvGraphicFramePr>
          <p:cNvPr id="5" name="Chart 10">
            <a:extLst>
              <a:ext uri="{FF2B5EF4-FFF2-40B4-BE49-F238E27FC236}">
                <a16:creationId xmlns:a16="http://schemas.microsoft.com/office/drawing/2014/main" id="{9A7524BA-3AFB-4D60-9A8D-5F49F110EE17}"/>
              </a:ext>
            </a:extLst>
          </p:cNvPr>
          <p:cNvGraphicFramePr>
            <a:graphicFrameLocks/>
          </p:cNvGraphicFramePr>
          <p:nvPr>
            <p:extLst>
              <p:ext uri="{D42A27DB-BD31-4B8C-83A1-F6EECF244321}">
                <p14:modId xmlns:p14="http://schemas.microsoft.com/office/powerpoint/2010/main" val="1921766544"/>
              </p:ext>
            </p:extLst>
          </p:nvPr>
        </p:nvGraphicFramePr>
        <p:xfrm>
          <a:off x="784422" y="4293096"/>
          <a:ext cx="7999040" cy="24756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1ADEAEB-8FBF-403D-B203-4F89019D073D}"/>
              </a:ext>
            </a:extLst>
          </p:cNvPr>
          <p:cNvGraphicFramePr>
            <a:graphicFrameLocks/>
          </p:cNvGraphicFramePr>
          <p:nvPr>
            <p:extLst>
              <p:ext uri="{D42A27DB-BD31-4B8C-83A1-F6EECF244321}">
                <p14:modId xmlns:p14="http://schemas.microsoft.com/office/powerpoint/2010/main" val="748956798"/>
              </p:ext>
            </p:extLst>
          </p:nvPr>
        </p:nvGraphicFramePr>
        <p:xfrm>
          <a:off x="554714" y="1628800"/>
          <a:ext cx="8228748" cy="26642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46222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16632"/>
            <a:ext cx="7238038" cy="1224136"/>
          </a:xfrm>
        </p:spPr>
        <p:txBody>
          <a:bodyPr/>
          <a:lstStyle/>
          <a:p>
            <a:pPr fontAlgn="auto">
              <a:spcAft>
                <a:spcPts val="0"/>
              </a:spcAft>
              <a:defRPr/>
            </a:pPr>
            <a:r>
              <a:rPr lang="ru-RU" sz="2800" b="1" dirty="0">
                <a:solidFill>
                  <a:schemeClr val="tx1">
                    <a:lumMod val="75000"/>
                  </a:schemeClr>
                </a:solidFill>
                <a:latin typeface="Times New Roman" panose="02020603050405020304" pitchFamily="18" charset="0"/>
                <a:cs typeface="Times New Roman" panose="02020603050405020304" pitchFamily="18" charset="0"/>
              </a:rPr>
              <a:t>УДЕЛЬНЫЙ ВЕС ПРОФИЛАКТИЧЕСКИХ ПОСЕЩЕНИЙ.</a:t>
            </a:r>
            <a:br>
              <a:rPr lang="ru-RU" sz="2800" b="1" dirty="0">
                <a:solidFill>
                  <a:schemeClr val="tx1">
                    <a:lumMod val="75000"/>
                  </a:schemeClr>
                </a:solidFill>
                <a:latin typeface="Times New Roman" panose="02020603050405020304" pitchFamily="18" charset="0"/>
                <a:cs typeface="Times New Roman" panose="02020603050405020304" pitchFamily="18" charset="0"/>
              </a:rPr>
            </a:br>
            <a:r>
              <a:rPr lang="ru-RU" sz="2800" b="1" dirty="0">
                <a:solidFill>
                  <a:schemeClr val="tx1">
                    <a:lumMod val="75000"/>
                  </a:schemeClr>
                </a:solidFill>
                <a:latin typeface="Times New Roman" panose="02020603050405020304" pitchFamily="18" charset="0"/>
                <a:cs typeface="Times New Roman" panose="02020603050405020304" pitchFamily="18" charset="0"/>
              </a:rPr>
              <a:t>(всего)</a:t>
            </a:r>
          </a:p>
        </p:txBody>
      </p:sp>
      <p:graphicFrame>
        <p:nvGraphicFramePr>
          <p:cNvPr id="3" name="Table 2"/>
          <p:cNvGraphicFramePr>
            <a:graphicFrameLocks noGrp="1"/>
          </p:cNvGraphicFramePr>
          <p:nvPr>
            <p:extLst>
              <p:ext uri="{D42A27DB-BD31-4B8C-83A1-F6EECF244321}">
                <p14:modId xmlns:p14="http://schemas.microsoft.com/office/powerpoint/2010/main" val="769558845"/>
              </p:ext>
            </p:extLst>
          </p:nvPr>
        </p:nvGraphicFramePr>
        <p:xfrm>
          <a:off x="4772521" y="2080498"/>
          <a:ext cx="4371479" cy="1629167"/>
        </p:xfrm>
        <a:graphic>
          <a:graphicData uri="http://schemas.openxmlformats.org/drawingml/2006/table">
            <a:tbl>
              <a:tblPr>
                <a:tableStyleId>{284E427A-3D55-4303-BF80-6455036E1DE7}</a:tableStyleId>
              </a:tblPr>
              <a:tblGrid>
                <a:gridCol w="605607">
                  <a:extLst>
                    <a:ext uri="{9D8B030D-6E8A-4147-A177-3AD203B41FA5}">
                      <a16:colId xmlns:a16="http://schemas.microsoft.com/office/drawing/2014/main" val="414291079"/>
                    </a:ext>
                  </a:extLst>
                </a:gridCol>
                <a:gridCol w="605607">
                  <a:extLst>
                    <a:ext uri="{9D8B030D-6E8A-4147-A177-3AD203B41FA5}">
                      <a16:colId xmlns:a16="http://schemas.microsoft.com/office/drawing/2014/main" val="2636207459"/>
                    </a:ext>
                  </a:extLst>
                </a:gridCol>
                <a:gridCol w="597939">
                  <a:extLst>
                    <a:ext uri="{9D8B030D-6E8A-4147-A177-3AD203B41FA5}">
                      <a16:colId xmlns:a16="http://schemas.microsoft.com/office/drawing/2014/main" val="754219292"/>
                    </a:ext>
                  </a:extLst>
                </a:gridCol>
                <a:gridCol w="559610">
                  <a:extLst>
                    <a:ext uri="{9D8B030D-6E8A-4147-A177-3AD203B41FA5}">
                      <a16:colId xmlns:a16="http://schemas.microsoft.com/office/drawing/2014/main" val="2749051629"/>
                    </a:ext>
                  </a:extLst>
                </a:gridCol>
                <a:gridCol w="636269">
                  <a:extLst>
                    <a:ext uri="{9D8B030D-6E8A-4147-A177-3AD203B41FA5}">
                      <a16:colId xmlns:a16="http://schemas.microsoft.com/office/drawing/2014/main" val="2202159220"/>
                    </a:ext>
                  </a:extLst>
                </a:gridCol>
                <a:gridCol w="682265">
                  <a:extLst>
                    <a:ext uri="{9D8B030D-6E8A-4147-A177-3AD203B41FA5}">
                      <a16:colId xmlns:a16="http://schemas.microsoft.com/office/drawing/2014/main" val="1755293873"/>
                    </a:ext>
                  </a:extLst>
                </a:gridCol>
                <a:gridCol w="684182">
                  <a:extLst>
                    <a:ext uri="{9D8B030D-6E8A-4147-A177-3AD203B41FA5}">
                      <a16:colId xmlns:a16="http://schemas.microsoft.com/office/drawing/2014/main" val="1768071107"/>
                    </a:ext>
                  </a:extLst>
                </a:gridCol>
              </a:tblGrid>
              <a:tr h="312443">
                <a:tc rowSpan="2">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 </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12" marR="7512" marT="7512" marB="0" anchor="b"/>
                </a:tc>
                <a:tc gridSpan="3">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ЦЗ Комрат</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12" marR="7512" marT="7512" marB="0" anchor="ctr"/>
                </a:tc>
                <a:tc hMerge="1">
                  <a:txBody>
                    <a:bodyPr/>
                    <a:lstStyle/>
                    <a:p>
                      <a:endParaRPr lang="ru-RU"/>
                    </a:p>
                  </a:txBody>
                  <a:tcPr/>
                </a:tc>
                <a:tc hMerge="1">
                  <a:txBody>
                    <a:bodyPr/>
                    <a:lstStyle/>
                    <a:p>
                      <a:endParaRPr lang="ru-RU"/>
                    </a:p>
                  </a:txBody>
                  <a:tcPr/>
                </a:tc>
                <a:tc gridSpan="3">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Район</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12" marR="7512" marT="7512"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288089284"/>
                  </a:ext>
                </a:extLst>
              </a:tr>
              <a:tr h="312443">
                <a:tc vMerge="1">
                  <a:txBody>
                    <a:bodyPr/>
                    <a:lstStyle/>
                    <a:p>
                      <a:endParaRPr lang="ru-RU"/>
                    </a:p>
                  </a:txBody>
                  <a:tcP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2019</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12" marR="7512" marT="7512" marB="0" anchor="ctr"/>
                </a:tc>
                <a:tc>
                  <a:txBody>
                    <a:bodyPr/>
                    <a:lstStyle/>
                    <a:p>
                      <a:pPr algn="ctr" fontAlgn="ctr"/>
                      <a:r>
                        <a:rPr lang="ru-RU" sz="1300" u="none" strike="noStrike">
                          <a:effectLst/>
                          <a:latin typeface="Times New Roman" panose="02020603050405020304" pitchFamily="18" charset="0"/>
                          <a:cs typeface="Times New Roman" panose="02020603050405020304" pitchFamily="18" charset="0"/>
                        </a:rPr>
                        <a:t>2020</a:t>
                      </a:r>
                      <a:endParaRPr lang="ru-RU" sz="1300" b="1" i="0" u="none" strike="noStrike">
                        <a:solidFill>
                          <a:srgbClr val="000000"/>
                        </a:solidFill>
                        <a:effectLst/>
                        <a:latin typeface="Times New Roman" panose="02020603050405020304" pitchFamily="18" charset="0"/>
                        <a:cs typeface="Times New Roman" panose="02020603050405020304" pitchFamily="18" charset="0"/>
                      </a:endParaRPr>
                    </a:p>
                  </a:txBody>
                  <a:tcPr marL="7512" marR="7512" marT="7512" marB="0" anchor="ctr"/>
                </a:tc>
                <a:tc>
                  <a:txBody>
                    <a:bodyPr/>
                    <a:lstStyle/>
                    <a:p>
                      <a:pPr algn="ctr" fontAlgn="ctr"/>
                      <a:r>
                        <a:rPr lang="ru-RU" sz="1300" u="none" strike="noStrike">
                          <a:effectLst/>
                          <a:latin typeface="Times New Roman" panose="02020603050405020304" pitchFamily="18" charset="0"/>
                          <a:cs typeface="Times New Roman" panose="02020603050405020304" pitchFamily="18" charset="0"/>
                        </a:rPr>
                        <a:t>2021</a:t>
                      </a:r>
                      <a:endParaRPr lang="ru-RU" sz="1300" b="1" i="0" u="none" strike="noStrike">
                        <a:solidFill>
                          <a:srgbClr val="000000"/>
                        </a:solidFill>
                        <a:effectLst/>
                        <a:latin typeface="Times New Roman" panose="02020603050405020304" pitchFamily="18" charset="0"/>
                        <a:cs typeface="Times New Roman" panose="02020603050405020304" pitchFamily="18" charset="0"/>
                      </a:endParaRPr>
                    </a:p>
                  </a:txBody>
                  <a:tcPr marL="7512" marR="7512" marT="7512" marB="0" anchor="ctr"/>
                </a:tc>
                <a:tc>
                  <a:txBody>
                    <a:bodyPr/>
                    <a:lstStyle/>
                    <a:p>
                      <a:pPr algn="ctr" fontAlgn="ctr"/>
                      <a:r>
                        <a:rPr lang="ru-RU" sz="1300" u="none" strike="noStrike">
                          <a:effectLst/>
                          <a:latin typeface="Times New Roman" panose="02020603050405020304" pitchFamily="18" charset="0"/>
                          <a:cs typeface="Times New Roman" panose="02020603050405020304" pitchFamily="18" charset="0"/>
                        </a:rPr>
                        <a:t>2019</a:t>
                      </a:r>
                      <a:endParaRPr lang="ru-RU" sz="1300" b="1" i="0" u="none" strike="noStrike">
                        <a:solidFill>
                          <a:srgbClr val="000000"/>
                        </a:solidFill>
                        <a:effectLst/>
                        <a:latin typeface="Times New Roman" panose="02020603050405020304" pitchFamily="18" charset="0"/>
                        <a:cs typeface="Times New Roman" panose="02020603050405020304" pitchFamily="18" charset="0"/>
                      </a:endParaRPr>
                    </a:p>
                  </a:txBody>
                  <a:tcPr marL="7512" marR="7512" marT="7512"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2020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12" marR="7512" marT="7512"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2021</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12" marR="7512" marT="7512" marB="0" anchor="ctr"/>
                </a:tc>
                <a:extLst>
                  <a:ext uri="{0D108BD9-81ED-4DB2-BD59-A6C34878D82A}">
                    <a16:rowId xmlns:a16="http://schemas.microsoft.com/office/drawing/2014/main" val="645599857"/>
                  </a:ext>
                </a:extLst>
              </a:tr>
              <a:tr h="546775">
                <a:tc>
                  <a:txBody>
                    <a:bodyPr/>
                    <a:lstStyle/>
                    <a:p>
                      <a:pPr algn="l" fontAlgn="ctr"/>
                      <a:r>
                        <a:rPr lang="ru-RU" sz="1600" u="none" strike="noStrike" dirty="0">
                          <a:effectLst/>
                          <a:latin typeface="Times New Roman" panose="02020603050405020304" pitchFamily="18" charset="0"/>
                          <a:cs typeface="Times New Roman" panose="02020603050405020304" pitchFamily="18" charset="0"/>
                        </a:rPr>
                        <a:t>Всего</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12" marR="7512" marT="7512"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33.10%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12" marR="7512" marT="7512"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45.10%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12" marR="7512" marT="7512"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37.20%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12" marR="7512" marT="7512" marB="0" anchor="ctr"/>
                </a:tc>
                <a:tc>
                  <a:txBody>
                    <a:bodyPr/>
                    <a:lstStyle/>
                    <a:p>
                      <a:pPr algn="ctr" fontAlgn="ctr"/>
                      <a:r>
                        <a:rPr lang="ru-RU" sz="1300" u="none" strike="noStrike">
                          <a:effectLst/>
                          <a:latin typeface="Times New Roman" panose="02020603050405020304" pitchFamily="18" charset="0"/>
                          <a:cs typeface="Times New Roman" panose="02020603050405020304" pitchFamily="18" charset="0"/>
                        </a:rPr>
                        <a:t>34.30%</a:t>
                      </a:r>
                      <a:endParaRPr lang="ru-RU" sz="1300" b="1" i="0" u="none" strike="noStrike">
                        <a:solidFill>
                          <a:srgbClr val="000000"/>
                        </a:solidFill>
                        <a:effectLst/>
                        <a:latin typeface="Times New Roman" panose="02020603050405020304" pitchFamily="18" charset="0"/>
                        <a:cs typeface="Times New Roman" panose="02020603050405020304" pitchFamily="18" charset="0"/>
                      </a:endParaRPr>
                    </a:p>
                  </a:txBody>
                  <a:tcPr marL="7512" marR="7512" marT="7512" marB="0" anchor="ctr"/>
                </a:tc>
                <a:tc>
                  <a:txBody>
                    <a:bodyPr/>
                    <a:lstStyle/>
                    <a:p>
                      <a:pPr algn="ctr" fontAlgn="ctr"/>
                      <a:r>
                        <a:rPr lang="ru-RU" sz="1300" u="none" strike="noStrike">
                          <a:effectLst/>
                          <a:latin typeface="Times New Roman" panose="02020603050405020304" pitchFamily="18" charset="0"/>
                          <a:cs typeface="Times New Roman" panose="02020603050405020304" pitchFamily="18" charset="0"/>
                        </a:rPr>
                        <a:t>39.30%</a:t>
                      </a:r>
                      <a:endParaRPr lang="ru-RU" sz="1300" b="1" i="0" u="none" strike="noStrike">
                        <a:solidFill>
                          <a:srgbClr val="000000"/>
                        </a:solidFill>
                        <a:effectLst/>
                        <a:latin typeface="Times New Roman" panose="02020603050405020304" pitchFamily="18" charset="0"/>
                        <a:cs typeface="Times New Roman" panose="02020603050405020304" pitchFamily="18" charset="0"/>
                      </a:endParaRPr>
                    </a:p>
                  </a:txBody>
                  <a:tcPr marL="7512" marR="7512" marT="7512"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33.43%</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12" marR="7512" marT="7512" marB="0" anchor="ctr"/>
                </a:tc>
                <a:extLst>
                  <a:ext uri="{0D108BD9-81ED-4DB2-BD59-A6C34878D82A}">
                    <a16:rowId xmlns:a16="http://schemas.microsoft.com/office/drawing/2014/main" val="2588447207"/>
                  </a:ext>
                </a:extLst>
              </a:tr>
              <a:tr h="457506">
                <a:tc>
                  <a:txBody>
                    <a:bodyPr/>
                    <a:lstStyle/>
                    <a:p>
                      <a:pPr algn="l" fontAlgn="ctr"/>
                      <a:r>
                        <a:rPr lang="ru-RU" sz="1600" u="none" strike="noStrike" dirty="0">
                          <a:effectLst/>
                          <a:latin typeface="Times New Roman" panose="02020603050405020304" pitchFamily="18" charset="0"/>
                          <a:cs typeface="Times New Roman" panose="02020603050405020304" pitchFamily="18" charset="0"/>
                        </a:rPr>
                        <a:t>Дети</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12" marR="7512" marT="7512" marB="0" anchor="ctr"/>
                </a:tc>
                <a:tc>
                  <a:txBody>
                    <a:bodyPr/>
                    <a:lstStyle/>
                    <a:p>
                      <a:pPr algn="ctr" fontAlgn="ctr"/>
                      <a:r>
                        <a:rPr lang="ru-RU" sz="1300" u="none" strike="noStrike">
                          <a:effectLst/>
                          <a:latin typeface="Times New Roman" panose="02020603050405020304" pitchFamily="18" charset="0"/>
                          <a:cs typeface="Times New Roman" panose="02020603050405020304" pitchFamily="18" charset="0"/>
                        </a:rPr>
                        <a:t>42.50%</a:t>
                      </a:r>
                      <a:endParaRPr lang="ru-RU" sz="1300" b="1" i="0" u="none" strike="noStrike">
                        <a:solidFill>
                          <a:srgbClr val="000000"/>
                        </a:solidFill>
                        <a:effectLst/>
                        <a:latin typeface="Times New Roman" panose="02020603050405020304" pitchFamily="18" charset="0"/>
                        <a:cs typeface="Times New Roman" panose="02020603050405020304" pitchFamily="18" charset="0"/>
                      </a:endParaRPr>
                    </a:p>
                  </a:txBody>
                  <a:tcPr marL="7512" marR="7512" marT="7512"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47.30%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12" marR="7512" marT="7512"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48.20%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12" marR="7512" marT="7512"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44.60%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12" marR="7512" marT="7512"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49.70%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12" marR="7512" marT="7512"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45.90%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12" marR="7512" marT="7512" marB="0" anchor="ctr"/>
                </a:tc>
                <a:extLst>
                  <a:ext uri="{0D108BD9-81ED-4DB2-BD59-A6C34878D82A}">
                    <a16:rowId xmlns:a16="http://schemas.microsoft.com/office/drawing/2014/main" val="2011301042"/>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2202709086"/>
              </p:ext>
            </p:extLst>
          </p:nvPr>
        </p:nvGraphicFramePr>
        <p:xfrm>
          <a:off x="395537" y="4293096"/>
          <a:ext cx="8760716" cy="256490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44016" y="1879420"/>
            <a:ext cx="4572000" cy="2031325"/>
          </a:xfrm>
          <a:prstGeom prst="rect">
            <a:avLst/>
          </a:prstGeom>
        </p:spPr>
        <p:txBody>
          <a:bodyPr>
            <a:spAutoFit/>
          </a:bodyPr>
          <a:lstStyle/>
          <a:p>
            <a:r>
              <a:rPr lang="ru-RU" dirty="0">
                <a:latin typeface="Times New Roman" panose="02020603050405020304" pitchFamily="18" charset="0"/>
                <a:ea typeface="Times New Roman" panose="02020603050405020304" pitchFamily="18" charset="0"/>
              </a:rPr>
              <a:t>Удельный вес профилактических посещений взрослого населения в сравнении с 2020 годом уменьшился с 45,1 % до 37,2 %. А по </a:t>
            </a:r>
            <a:r>
              <a:rPr lang="ru-RU" b="1" dirty="0">
                <a:latin typeface="Times New Roman" panose="02020603050405020304" pitchFamily="18" charset="0"/>
                <a:ea typeface="Times New Roman" panose="02020603050405020304" pitchFamily="18" charset="0"/>
              </a:rPr>
              <a:t>району</a:t>
            </a:r>
            <a:r>
              <a:rPr lang="ru-RU" dirty="0">
                <a:latin typeface="Times New Roman" panose="02020603050405020304" pitchFamily="18" charset="0"/>
                <a:ea typeface="Times New Roman" panose="02020603050405020304" pitchFamily="18" charset="0"/>
              </a:rPr>
              <a:t> с 39,3%  на  33,43% , это можно объяснить повышением болезненностью и заболеваемостью острыми простудными заболеваниями и  </a:t>
            </a:r>
            <a:r>
              <a:rPr lang="en-US" dirty="0">
                <a:latin typeface="Times New Roman" panose="02020603050405020304" pitchFamily="18" charset="0"/>
                <a:ea typeface="Times New Roman" panose="02020603050405020304" pitchFamily="18" charset="0"/>
              </a:rPr>
              <a:t>COVID</a:t>
            </a:r>
            <a:r>
              <a:rPr lang="ru-RU" dirty="0">
                <a:latin typeface="Times New Roman" panose="02020603050405020304" pitchFamily="18" charset="0"/>
                <a:ea typeface="Times New Roman" panose="02020603050405020304" pitchFamily="18" charset="0"/>
              </a:rPr>
              <a:t> -19 .</a:t>
            </a:r>
            <a:endParaRPr lang="ru-RU" dirty="0"/>
          </a:p>
        </p:txBody>
      </p:sp>
    </p:spTree>
    <p:extLst>
      <p:ext uri="{BB962C8B-B14F-4D97-AF65-F5344CB8AC3E}">
        <p14:creationId xmlns:p14="http://schemas.microsoft.com/office/powerpoint/2010/main" val="595174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16632"/>
            <a:ext cx="7238038" cy="1224136"/>
          </a:xfrm>
        </p:spPr>
        <p:txBody>
          <a:bodyPr/>
          <a:lstStyle/>
          <a:p>
            <a:r>
              <a:rPr lang="ro-RO" sz="3200" b="1" dirty="0">
                <a:solidFill>
                  <a:schemeClr val="tx1">
                    <a:lumMod val="75000"/>
                  </a:schemeClr>
                </a:solidFill>
                <a:effectLst/>
                <a:latin typeface="Times New Roman" panose="02020603050405020304" pitchFamily="18" charset="0"/>
                <a:cs typeface="Times New Roman" panose="02020603050405020304" pitchFamily="18" charset="0"/>
              </a:rPr>
              <a:t>Посещения к врачам за</a:t>
            </a:r>
            <a:r>
              <a:rPr lang="ru-RU" sz="3200" b="1" dirty="0">
                <a:solidFill>
                  <a:schemeClr val="tx1">
                    <a:lumMod val="75000"/>
                  </a:schemeClr>
                </a:solidFill>
                <a:effectLst/>
                <a:latin typeface="Times New Roman" panose="02020603050405020304" pitchFamily="18" charset="0"/>
                <a:cs typeface="Times New Roman" panose="02020603050405020304" pitchFamily="18" charset="0"/>
              </a:rPr>
              <a:t> 2021</a:t>
            </a:r>
            <a:endParaRPr lang="ru-RU" sz="3200" dirty="0">
              <a:solidFill>
                <a:schemeClr val="tx1">
                  <a:lumMod val="75000"/>
                </a:schemeClr>
              </a:solidFill>
              <a:effectLst/>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56100395"/>
              </p:ext>
            </p:extLst>
          </p:nvPr>
        </p:nvGraphicFramePr>
        <p:xfrm>
          <a:off x="107503" y="1772816"/>
          <a:ext cx="8928997" cy="4968551"/>
        </p:xfrm>
        <a:graphic>
          <a:graphicData uri="http://schemas.openxmlformats.org/drawingml/2006/table">
            <a:tbl>
              <a:tblPr firstRow="1" firstCol="1" bandRow="1">
                <a:tableStyleId>{5C22544A-7EE6-4342-B048-85BDC9FD1C3A}</a:tableStyleId>
              </a:tblPr>
              <a:tblGrid>
                <a:gridCol w="1035197">
                  <a:extLst>
                    <a:ext uri="{9D8B030D-6E8A-4147-A177-3AD203B41FA5}">
                      <a16:colId xmlns:a16="http://schemas.microsoft.com/office/drawing/2014/main" val="2117258520"/>
                    </a:ext>
                  </a:extLst>
                </a:gridCol>
                <a:gridCol w="394690">
                  <a:extLst>
                    <a:ext uri="{9D8B030D-6E8A-4147-A177-3AD203B41FA5}">
                      <a16:colId xmlns:a16="http://schemas.microsoft.com/office/drawing/2014/main" val="2187601710"/>
                    </a:ext>
                  </a:extLst>
                </a:gridCol>
                <a:gridCol w="394690">
                  <a:extLst>
                    <a:ext uri="{9D8B030D-6E8A-4147-A177-3AD203B41FA5}">
                      <a16:colId xmlns:a16="http://schemas.microsoft.com/office/drawing/2014/main" val="3256115782"/>
                    </a:ext>
                  </a:extLst>
                </a:gridCol>
                <a:gridCol w="394690">
                  <a:extLst>
                    <a:ext uri="{9D8B030D-6E8A-4147-A177-3AD203B41FA5}">
                      <a16:colId xmlns:a16="http://schemas.microsoft.com/office/drawing/2014/main" val="2444665634"/>
                    </a:ext>
                  </a:extLst>
                </a:gridCol>
                <a:gridCol w="394690">
                  <a:extLst>
                    <a:ext uri="{9D8B030D-6E8A-4147-A177-3AD203B41FA5}">
                      <a16:colId xmlns:a16="http://schemas.microsoft.com/office/drawing/2014/main" val="3262340527"/>
                    </a:ext>
                  </a:extLst>
                </a:gridCol>
                <a:gridCol w="394690">
                  <a:extLst>
                    <a:ext uri="{9D8B030D-6E8A-4147-A177-3AD203B41FA5}">
                      <a16:colId xmlns:a16="http://schemas.microsoft.com/office/drawing/2014/main" val="1015167157"/>
                    </a:ext>
                  </a:extLst>
                </a:gridCol>
                <a:gridCol w="394690">
                  <a:extLst>
                    <a:ext uri="{9D8B030D-6E8A-4147-A177-3AD203B41FA5}">
                      <a16:colId xmlns:a16="http://schemas.microsoft.com/office/drawing/2014/main" val="2671512067"/>
                    </a:ext>
                  </a:extLst>
                </a:gridCol>
                <a:gridCol w="394690">
                  <a:extLst>
                    <a:ext uri="{9D8B030D-6E8A-4147-A177-3AD203B41FA5}">
                      <a16:colId xmlns:a16="http://schemas.microsoft.com/office/drawing/2014/main" val="3215317583"/>
                    </a:ext>
                  </a:extLst>
                </a:gridCol>
                <a:gridCol w="394690">
                  <a:extLst>
                    <a:ext uri="{9D8B030D-6E8A-4147-A177-3AD203B41FA5}">
                      <a16:colId xmlns:a16="http://schemas.microsoft.com/office/drawing/2014/main" val="331777495"/>
                    </a:ext>
                  </a:extLst>
                </a:gridCol>
                <a:gridCol w="394690">
                  <a:extLst>
                    <a:ext uri="{9D8B030D-6E8A-4147-A177-3AD203B41FA5}">
                      <a16:colId xmlns:a16="http://schemas.microsoft.com/office/drawing/2014/main" val="4167911289"/>
                    </a:ext>
                  </a:extLst>
                </a:gridCol>
                <a:gridCol w="394690">
                  <a:extLst>
                    <a:ext uri="{9D8B030D-6E8A-4147-A177-3AD203B41FA5}">
                      <a16:colId xmlns:a16="http://schemas.microsoft.com/office/drawing/2014/main" val="3961703609"/>
                    </a:ext>
                  </a:extLst>
                </a:gridCol>
                <a:gridCol w="394690">
                  <a:extLst>
                    <a:ext uri="{9D8B030D-6E8A-4147-A177-3AD203B41FA5}">
                      <a16:colId xmlns:a16="http://schemas.microsoft.com/office/drawing/2014/main" val="121911192"/>
                    </a:ext>
                  </a:extLst>
                </a:gridCol>
                <a:gridCol w="394690">
                  <a:extLst>
                    <a:ext uri="{9D8B030D-6E8A-4147-A177-3AD203B41FA5}">
                      <a16:colId xmlns:a16="http://schemas.microsoft.com/office/drawing/2014/main" val="2339843341"/>
                    </a:ext>
                  </a:extLst>
                </a:gridCol>
                <a:gridCol w="394690">
                  <a:extLst>
                    <a:ext uri="{9D8B030D-6E8A-4147-A177-3AD203B41FA5}">
                      <a16:colId xmlns:a16="http://schemas.microsoft.com/office/drawing/2014/main" val="1744754683"/>
                    </a:ext>
                  </a:extLst>
                </a:gridCol>
                <a:gridCol w="394690">
                  <a:extLst>
                    <a:ext uri="{9D8B030D-6E8A-4147-A177-3AD203B41FA5}">
                      <a16:colId xmlns:a16="http://schemas.microsoft.com/office/drawing/2014/main" val="323991709"/>
                    </a:ext>
                  </a:extLst>
                </a:gridCol>
                <a:gridCol w="394690">
                  <a:extLst>
                    <a:ext uri="{9D8B030D-6E8A-4147-A177-3AD203B41FA5}">
                      <a16:colId xmlns:a16="http://schemas.microsoft.com/office/drawing/2014/main" val="680915692"/>
                    </a:ext>
                  </a:extLst>
                </a:gridCol>
                <a:gridCol w="394690">
                  <a:extLst>
                    <a:ext uri="{9D8B030D-6E8A-4147-A177-3AD203B41FA5}">
                      <a16:colId xmlns:a16="http://schemas.microsoft.com/office/drawing/2014/main" val="1846833912"/>
                    </a:ext>
                  </a:extLst>
                </a:gridCol>
                <a:gridCol w="394690">
                  <a:extLst>
                    <a:ext uri="{9D8B030D-6E8A-4147-A177-3AD203B41FA5}">
                      <a16:colId xmlns:a16="http://schemas.microsoft.com/office/drawing/2014/main" val="1178380935"/>
                    </a:ext>
                  </a:extLst>
                </a:gridCol>
                <a:gridCol w="394690">
                  <a:extLst>
                    <a:ext uri="{9D8B030D-6E8A-4147-A177-3AD203B41FA5}">
                      <a16:colId xmlns:a16="http://schemas.microsoft.com/office/drawing/2014/main" val="3174807860"/>
                    </a:ext>
                  </a:extLst>
                </a:gridCol>
                <a:gridCol w="394690">
                  <a:extLst>
                    <a:ext uri="{9D8B030D-6E8A-4147-A177-3AD203B41FA5}">
                      <a16:colId xmlns:a16="http://schemas.microsoft.com/office/drawing/2014/main" val="4207992056"/>
                    </a:ext>
                  </a:extLst>
                </a:gridCol>
                <a:gridCol w="394690">
                  <a:extLst>
                    <a:ext uri="{9D8B030D-6E8A-4147-A177-3AD203B41FA5}">
                      <a16:colId xmlns:a16="http://schemas.microsoft.com/office/drawing/2014/main" val="2995220666"/>
                    </a:ext>
                  </a:extLst>
                </a:gridCol>
              </a:tblGrid>
              <a:tr h="146825">
                <a:tc rowSpan="4">
                  <a:txBody>
                    <a:bodyPr/>
                    <a:lstStyle/>
                    <a:p>
                      <a:pPr algn="ctr">
                        <a:lnSpc>
                          <a:spcPct val="107000"/>
                        </a:lnSpc>
                        <a:spcAft>
                          <a:spcPts val="0"/>
                        </a:spcAft>
                      </a:pPr>
                      <a:r>
                        <a:rPr lang="ru-RU" sz="700" dirty="0">
                          <a:effectLst/>
                        </a:rPr>
                        <a:t>Населенный пункт.</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rowSpan="2" gridSpan="4">
                  <a:txBody>
                    <a:bodyPr/>
                    <a:lstStyle/>
                    <a:p>
                      <a:pPr algn="ctr">
                        <a:lnSpc>
                          <a:spcPct val="107000"/>
                        </a:lnSpc>
                        <a:spcAft>
                          <a:spcPts val="0"/>
                        </a:spcAft>
                      </a:pPr>
                      <a:r>
                        <a:rPr lang="ru-RU" sz="700">
                          <a:effectLst/>
                        </a:rPr>
                        <a:t>ВСЕГО посещений</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gridSpan="2">
                  <a:txBody>
                    <a:bodyPr/>
                    <a:lstStyle/>
                    <a:p>
                      <a:pPr algn="ctr">
                        <a:lnSpc>
                          <a:spcPct val="107000"/>
                        </a:lnSpc>
                        <a:spcAft>
                          <a:spcPts val="0"/>
                        </a:spcAft>
                      </a:pPr>
                      <a:r>
                        <a:rPr lang="ru-RU" sz="700">
                          <a:effectLst/>
                        </a:rPr>
                        <a:t>в поликлинике</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rowSpan="2" hMerge="1">
                  <a:txBody>
                    <a:bodyPr/>
                    <a:lstStyle/>
                    <a:p>
                      <a:endParaRPr lang="ru-RU"/>
                    </a:p>
                  </a:txBody>
                  <a:tcPr/>
                </a:tc>
                <a:tc rowSpan="2" gridSpan="2">
                  <a:txBody>
                    <a:bodyPr/>
                    <a:lstStyle/>
                    <a:p>
                      <a:pPr algn="ctr">
                        <a:lnSpc>
                          <a:spcPct val="107000"/>
                        </a:lnSpc>
                        <a:spcAft>
                          <a:spcPts val="0"/>
                        </a:spcAft>
                      </a:pPr>
                      <a:r>
                        <a:rPr lang="ru-RU" sz="700">
                          <a:effectLst/>
                        </a:rPr>
                        <a:t>на дому</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rowSpan="2" hMerge="1">
                  <a:txBody>
                    <a:bodyPr/>
                    <a:lstStyle/>
                    <a:p>
                      <a:endParaRPr lang="ru-RU"/>
                    </a:p>
                  </a:txBody>
                  <a:tcPr/>
                </a:tc>
                <a:tc rowSpan="2" gridSpan="2">
                  <a:txBody>
                    <a:bodyPr/>
                    <a:lstStyle/>
                    <a:p>
                      <a:pPr algn="ctr">
                        <a:lnSpc>
                          <a:spcPct val="107000"/>
                        </a:lnSpc>
                        <a:spcAft>
                          <a:spcPts val="0"/>
                        </a:spcAft>
                      </a:pPr>
                      <a:r>
                        <a:rPr lang="ru-RU" sz="700">
                          <a:effectLst/>
                        </a:rPr>
                        <a:t>число посещ. детей (в.т.ч.на дому)</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rowSpan="2" hMerge="1">
                  <a:txBody>
                    <a:bodyPr/>
                    <a:lstStyle/>
                    <a:p>
                      <a:endParaRPr lang="ru-RU"/>
                    </a:p>
                  </a:txBody>
                  <a:tcPr/>
                </a:tc>
                <a:tc gridSpan="4">
                  <a:txBody>
                    <a:bodyPr/>
                    <a:lstStyle/>
                    <a:p>
                      <a:pPr algn="ctr">
                        <a:lnSpc>
                          <a:spcPct val="107000"/>
                        </a:lnSpc>
                        <a:spcAft>
                          <a:spcPts val="0"/>
                        </a:spcAft>
                      </a:pPr>
                      <a:r>
                        <a:rPr lang="ru-RU" sz="600" dirty="0">
                          <a:effectLst/>
                        </a:rPr>
                        <a:t>   профилактич.  Посещений всего</a:t>
                      </a:r>
                      <a:endParaRPr lang="ru-RU" sz="600" dirty="0">
                        <a:effectLst/>
                        <a:latin typeface="Times New Roman" panose="02020603050405020304" pitchFamily="18" charset="0"/>
                        <a:ea typeface="Times New Roman" panose="02020603050405020304" pitchFamily="18" charset="0"/>
                      </a:endParaRPr>
                    </a:p>
                  </a:txBody>
                  <a:tcPr marL="4163" marR="4163" marT="4163" marB="0" anchor="ct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lnSpc>
                          <a:spcPct val="107000"/>
                        </a:lnSpc>
                        <a:spcAft>
                          <a:spcPts val="0"/>
                        </a:spcAft>
                      </a:pPr>
                      <a:r>
                        <a:rPr lang="ru-RU" sz="600" dirty="0">
                          <a:effectLst/>
                        </a:rPr>
                        <a:t>уд. вес. в % проф. осмотр. всего</a:t>
                      </a:r>
                      <a:endParaRPr lang="ru-RU" sz="600" dirty="0">
                        <a:effectLst/>
                        <a:latin typeface="Times New Roman" panose="02020603050405020304" pitchFamily="18" charset="0"/>
                        <a:ea typeface="Times New Roman" panose="02020603050405020304" pitchFamily="18" charset="0"/>
                      </a:endParaRPr>
                    </a:p>
                  </a:txBody>
                  <a:tcPr marL="4163" marR="4163" marT="4163" marB="0" anchor="ctr"/>
                </a:tc>
                <a:tc hMerge="1">
                  <a:txBody>
                    <a:bodyPr/>
                    <a:lstStyle/>
                    <a:p>
                      <a:endParaRPr lang="ru-RU"/>
                    </a:p>
                  </a:txBody>
                  <a:tcPr/>
                </a:tc>
                <a:tc hMerge="1">
                  <a:txBody>
                    <a:bodyPr/>
                    <a:lstStyle/>
                    <a:p>
                      <a:endParaRPr lang="ru-RU"/>
                    </a:p>
                  </a:txBody>
                  <a:tcPr/>
                </a:tc>
                <a:tc hMerge="1">
                  <a:txBody>
                    <a:bodyPr/>
                    <a:lstStyle/>
                    <a:p>
                      <a:endParaRPr lang="ru-RU"/>
                    </a:p>
                  </a:txBody>
                  <a:tcPr/>
                </a:tc>
                <a:tc rowSpan="2" gridSpan="2">
                  <a:txBody>
                    <a:bodyPr/>
                    <a:lstStyle/>
                    <a:p>
                      <a:pPr algn="ctr">
                        <a:lnSpc>
                          <a:spcPct val="107000"/>
                        </a:lnSpc>
                        <a:spcAft>
                          <a:spcPts val="0"/>
                        </a:spcAft>
                      </a:pPr>
                      <a:r>
                        <a:rPr lang="ru-RU" sz="700">
                          <a:effectLst/>
                        </a:rPr>
                        <a:t>число посщ. на 1 житель</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rowSpan="2" hMerge="1">
                  <a:txBody>
                    <a:bodyPr/>
                    <a:lstStyle/>
                    <a:p>
                      <a:endParaRPr lang="ru-RU"/>
                    </a:p>
                  </a:txBody>
                  <a:tcPr/>
                </a:tc>
                <a:extLst>
                  <a:ext uri="{0D108BD9-81ED-4DB2-BD59-A6C34878D82A}">
                    <a16:rowId xmlns:a16="http://schemas.microsoft.com/office/drawing/2014/main" val="940657127"/>
                  </a:ext>
                </a:extLst>
              </a:tr>
              <a:tr h="218666">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gridSpan="2">
                  <a:txBody>
                    <a:bodyPr/>
                    <a:lstStyle/>
                    <a:p>
                      <a:pPr algn="ctr">
                        <a:lnSpc>
                          <a:spcPct val="107000"/>
                        </a:lnSpc>
                        <a:spcAft>
                          <a:spcPts val="0"/>
                        </a:spcAft>
                      </a:pPr>
                      <a:r>
                        <a:rPr lang="ru-RU" sz="700">
                          <a:effectLst/>
                        </a:rPr>
                        <a:t>всего</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hMerge="1">
                  <a:txBody>
                    <a:bodyPr/>
                    <a:lstStyle/>
                    <a:p>
                      <a:endParaRPr lang="ru-RU"/>
                    </a:p>
                  </a:txBody>
                  <a:tcPr/>
                </a:tc>
                <a:tc gridSpan="2">
                  <a:txBody>
                    <a:bodyPr/>
                    <a:lstStyle/>
                    <a:p>
                      <a:pPr algn="ctr">
                        <a:lnSpc>
                          <a:spcPct val="107000"/>
                        </a:lnSpc>
                        <a:spcAft>
                          <a:spcPts val="0"/>
                        </a:spcAft>
                      </a:pPr>
                      <a:r>
                        <a:rPr lang="ru-RU" sz="700">
                          <a:effectLst/>
                        </a:rPr>
                        <a:t>в.т.ч.дети до 17 л</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hMerge="1">
                  <a:txBody>
                    <a:bodyPr/>
                    <a:lstStyle/>
                    <a:p>
                      <a:endParaRPr lang="ru-RU"/>
                    </a:p>
                  </a:txBody>
                  <a:tcPr/>
                </a:tc>
                <a:tc gridSpan="2">
                  <a:txBody>
                    <a:bodyPr/>
                    <a:lstStyle/>
                    <a:p>
                      <a:pPr algn="ctr">
                        <a:lnSpc>
                          <a:spcPct val="107000"/>
                        </a:lnSpc>
                        <a:spcAft>
                          <a:spcPts val="0"/>
                        </a:spcAft>
                      </a:pPr>
                      <a:r>
                        <a:rPr lang="ru-RU" sz="700">
                          <a:effectLst/>
                        </a:rPr>
                        <a:t> в с е г о</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hMerge="1">
                  <a:txBody>
                    <a:bodyPr/>
                    <a:lstStyle/>
                    <a:p>
                      <a:endParaRPr lang="ru-RU"/>
                    </a:p>
                  </a:txBody>
                  <a:tcPr/>
                </a:tc>
                <a:tc gridSpan="2">
                  <a:txBody>
                    <a:bodyPr/>
                    <a:lstStyle/>
                    <a:p>
                      <a:pPr algn="ctr">
                        <a:lnSpc>
                          <a:spcPct val="107000"/>
                        </a:lnSpc>
                        <a:spcAft>
                          <a:spcPts val="0"/>
                        </a:spcAft>
                      </a:pPr>
                      <a:r>
                        <a:rPr lang="ru-RU" sz="700">
                          <a:effectLst/>
                        </a:rPr>
                        <a:t>в.т.ч.дети до 17 л</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hMerge="1">
                  <a:txBody>
                    <a:bodyPr/>
                    <a:lstStyle/>
                    <a:p>
                      <a:endParaRPr lang="ru-RU"/>
                    </a:p>
                  </a:txBody>
                  <a:tcPr/>
                </a:tc>
                <a:tc gridSpan="2"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2962214882"/>
                  </a:ext>
                </a:extLst>
              </a:tr>
              <a:tr h="289036">
                <a:tc vMerge="1">
                  <a:txBody>
                    <a:bodyPr/>
                    <a:lstStyle/>
                    <a:p>
                      <a:endParaRPr lang="ru-RU"/>
                    </a:p>
                  </a:txBody>
                  <a:tcPr/>
                </a:tc>
                <a:tc gridSpan="2">
                  <a:txBody>
                    <a:bodyPr/>
                    <a:lstStyle/>
                    <a:p>
                      <a:pPr algn="ctr">
                        <a:lnSpc>
                          <a:spcPct val="107000"/>
                        </a:lnSpc>
                        <a:spcAft>
                          <a:spcPts val="0"/>
                        </a:spcAft>
                      </a:pPr>
                      <a:r>
                        <a:rPr lang="ru-RU" sz="700">
                          <a:effectLst/>
                        </a:rPr>
                        <a:t>2020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hMerge="1">
                  <a:txBody>
                    <a:bodyPr/>
                    <a:lstStyle/>
                    <a:p>
                      <a:endParaRPr lang="ru-RU"/>
                    </a:p>
                  </a:txBody>
                  <a:tcPr/>
                </a:tc>
                <a:tc gridSpan="2">
                  <a:txBody>
                    <a:bodyPr/>
                    <a:lstStyle/>
                    <a:p>
                      <a:pPr algn="ctr">
                        <a:lnSpc>
                          <a:spcPct val="107000"/>
                        </a:lnSpc>
                        <a:spcAft>
                          <a:spcPts val="0"/>
                        </a:spcAft>
                      </a:pPr>
                      <a:r>
                        <a:rPr lang="ru-RU" sz="700">
                          <a:effectLst/>
                        </a:rPr>
                        <a:t>2021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hMerge="1">
                  <a:txBody>
                    <a:bodyPr/>
                    <a:lstStyle/>
                    <a:p>
                      <a:endParaRPr lang="ru-RU"/>
                    </a:p>
                  </a:txBody>
                  <a:tcPr/>
                </a:tc>
                <a:tc>
                  <a:txBody>
                    <a:bodyPr/>
                    <a:lstStyle/>
                    <a:p>
                      <a:pPr algn="ctr">
                        <a:lnSpc>
                          <a:spcPct val="107000"/>
                        </a:lnSpc>
                        <a:spcAft>
                          <a:spcPts val="0"/>
                        </a:spcAft>
                      </a:pPr>
                      <a:r>
                        <a:rPr lang="ru-RU" sz="700">
                          <a:effectLst/>
                        </a:rPr>
                        <a:t>2020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2021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2020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2021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2020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2021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2020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2021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2020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2021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2020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2021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2020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2021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2020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2021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extLst>
                  <a:ext uri="{0D108BD9-81ED-4DB2-BD59-A6C34878D82A}">
                    <a16:rowId xmlns:a16="http://schemas.microsoft.com/office/drawing/2014/main" val="789926238"/>
                  </a:ext>
                </a:extLst>
              </a:tr>
              <a:tr h="245124">
                <a:tc vMerge="1">
                  <a:txBody>
                    <a:bodyPr/>
                    <a:lstStyle/>
                    <a:p>
                      <a:endParaRPr lang="ru-RU"/>
                    </a:p>
                  </a:txBody>
                  <a:tcPr/>
                </a:tc>
                <a:tc>
                  <a:txBody>
                    <a:bodyPr/>
                    <a:lstStyle/>
                    <a:p>
                      <a:pPr>
                        <a:lnSpc>
                          <a:spcPct val="107000"/>
                        </a:lnSpc>
                        <a:spcAft>
                          <a:spcPts val="0"/>
                        </a:spcAft>
                      </a:pPr>
                      <a:r>
                        <a:rPr lang="ru-RU" sz="700">
                          <a:effectLst/>
                        </a:rPr>
                        <a:t> </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nSpc>
                          <a:spcPct val="107000"/>
                        </a:lnSpc>
                        <a:spcAft>
                          <a:spcPts val="0"/>
                        </a:spcAft>
                      </a:pPr>
                      <a:r>
                        <a:rPr lang="ru-RU" sz="700">
                          <a:effectLst/>
                        </a:rPr>
                        <a:t>из них застр.</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nSpc>
                          <a:spcPct val="107000"/>
                        </a:lnSpc>
                        <a:spcAft>
                          <a:spcPts val="0"/>
                        </a:spcAft>
                      </a:pPr>
                      <a:r>
                        <a:rPr lang="ru-RU" sz="700">
                          <a:effectLst/>
                        </a:rPr>
                        <a:t> </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nSpc>
                          <a:spcPct val="107000"/>
                        </a:lnSpc>
                        <a:spcAft>
                          <a:spcPts val="0"/>
                        </a:spcAft>
                      </a:pPr>
                      <a:r>
                        <a:rPr lang="ru-RU" sz="700">
                          <a:effectLst/>
                        </a:rPr>
                        <a:t>из них застр.</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nSpc>
                          <a:spcPct val="107000"/>
                        </a:lnSpc>
                        <a:spcAft>
                          <a:spcPts val="0"/>
                        </a:spcAft>
                      </a:pPr>
                      <a:r>
                        <a:rPr lang="ru-RU" sz="700">
                          <a:effectLst/>
                        </a:rPr>
                        <a:t> </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nSpc>
                          <a:spcPct val="107000"/>
                        </a:lnSpc>
                        <a:spcAft>
                          <a:spcPts val="0"/>
                        </a:spcAft>
                      </a:pPr>
                      <a:r>
                        <a:rPr lang="ru-RU" sz="700">
                          <a:effectLst/>
                        </a:rPr>
                        <a:t> </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nSpc>
                          <a:spcPct val="107000"/>
                        </a:lnSpc>
                        <a:spcAft>
                          <a:spcPts val="0"/>
                        </a:spcAft>
                      </a:pPr>
                      <a:r>
                        <a:rPr lang="ru-RU" sz="700">
                          <a:effectLst/>
                        </a:rPr>
                        <a:t> </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nSpc>
                          <a:spcPct val="107000"/>
                        </a:lnSpc>
                        <a:spcAft>
                          <a:spcPts val="0"/>
                        </a:spcAft>
                      </a:pPr>
                      <a:r>
                        <a:rPr lang="ru-RU" sz="700">
                          <a:effectLst/>
                        </a:rPr>
                        <a:t> </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nSpc>
                          <a:spcPct val="107000"/>
                        </a:lnSpc>
                        <a:spcAft>
                          <a:spcPts val="0"/>
                        </a:spcAft>
                      </a:pPr>
                      <a:r>
                        <a:rPr lang="ru-RU" sz="700">
                          <a:effectLst/>
                        </a:rPr>
                        <a:t> </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nSpc>
                          <a:spcPct val="107000"/>
                        </a:lnSpc>
                        <a:spcAft>
                          <a:spcPts val="0"/>
                        </a:spcAft>
                      </a:pPr>
                      <a:r>
                        <a:rPr lang="ru-RU" sz="700">
                          <a:effectLst/>
                        </a:rPr>
                        <a:t> </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nSpc>
                          <a:spcPct val="107000"/>
                        </a:lnSpc>
                        <a:spcAft>
                          <a:spcPts val="0"/>
                        </a:spcAft>
                      </a:pPr>
                      <a:r>
                        <a:rPr lang="ru-RU" sz="700">
                          <a:effectLst/>
                        </a:rPr>
                        <a:t> </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nSpc>
                          <a:spcPct val="107000"/>
                        </a:lnSpc>
                        <a:spcAft>
                          <a:spcPts val="0"/>
                        </a:spcAft>
                      </a:pPr>
                      <a:r>
                        <a:rPr lang="ru-RU" sz="700">
                          <a:effectLst/>
                        </a:rPr>
                        <a:t> </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nSpc>
                          <a:spcPct val="107000"/>
                        </a:lnSpc>
                        <a:spcAft>
                          <a:spcPts val="0"/>
                        </a:spcAft>
                      </a:pPr>
                      <a:r>
                        <a:rPr lang="ru-RU" sz="700">
                          <a:effectLst/>
                        </a:rPr>
                        <a:t> </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nSpc>
                          <a:spcPct val="107000"/>
                        </a:lnSpc>
                        <a:spcAft>
                          <a:spcPts val="0"/>
                        </a:spcAft>
                      </a:pPr>
                      <a:r>
                        <a:rPr lang="ru-RU" sz="700">
                          <a:effectLst/>
                        </a:rPr>
                        <a:t> </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nSpc>
                          <a:spcPct val="107000"/>
                        </a:lnSpc>
                        <a:spcAft>
                          <a:spcPts val="0"/>
                        </a:spcAft>
                      </a:pPr>
                      <a:r>
                        <a:rPr lang="ru-RU" sz="700">
                          <a:effectLst/>
                        </a:rPr>
                        <a:t> </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nSpc>
                          <a:spcPct val="107000"/>
                        </a:lnSpc>
                        <a:spcAft>
                          <a:spcPts val="0"/>
                        </a:spcAft>
                      </a:pPr>
                      <a:r>
                        <a:rPr lang="ru-RU" sz="700">
                          <a:effectLst/>
                        </a:rPr>
                        <a:t> </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nSpc>
                          <a:spcPct val="107000"/>
                        </a:lnSpc>
                        <a:spcAft>
                          <a:spcPts val="0"/>
                        </a:spcAft>
                      </a:pPr>
                      <a:r>
                        <a:rPr lang="ru-RU" sz="700">
                          <a:effectLst/>
                        </a:rPr>
                        <a:t> </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nSpc>
                          <a:spcPct val="107000"/>
                        </a:lnSpc>
                        <a:spcAft>
                          <a:spcPts val="0"/>
                        </a:spcAft>
                      </a:pPr>
                      <a:r>
                        <a:rPr lang="ru-RU" sz="700">
                          <a:effectLst/>
                        </a:rPr>
                        <a:t> </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nSpc>
                          <a:spcPct val="107000"/>
                        </a:lnSpc>
                        <a:spcAft>
                          <a:spcPts val="0"/>
                        </a:spcAft>
                      </a:pPr>
                      <a:r>
                        <a:rPr lang="ru-RU" sz="700">
                          <a:effectLst/>
                        </a:rPr>
                        <a:t> </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nSpc>
                          <a:spcPct val="107000"/>
                        </a:lnSpc>
                        <a:spcAft>
                          <a:spcPts val="0"/>
                        </a:spcAft>
                      </a:pPr>
                      <a:r>
                        <a:rPr lang="ru-RU" sz="700">
                          <a:effectLst/>
                        </a:rPr>
                        <a:t> </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extLst>
                  <a:ext uri="{0D108BD9-81ED-4DB2-BD59-A6C34878D82A}">
                    <a16:rowId xmlns:a16="http://schemas.microsoft.com/office/drawing/2014/main" val="2537134030"/>
                  </a:ext>
                </a:extLst>
              </a:tr>
              <a:tr h="271260">
                <a:tc>
                  <a:txBody>
                    <a:bodyPr/>
                    <a:lstStyle/>
                    <a:p>
                      <a:pPr>
                        <a:lnSpc>
                          <a:spcPct val="107000"/>
                        </a:lnSpc>
                        <a:spcAft>
                          <a:spcPts val="0"/>
                        </a:spcAft>
                      </a:pPr>
                      <a:r>
                        <a:rPr lang="ru-RU" sz="700">
                          <a:effectLst/>
                        </a:rPr>
                        <a:t>1.Комрат</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109541</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99379</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109487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102455</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107931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109413</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1610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74</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22977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26853</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43488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36541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9575</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12345</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39,7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33,4</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41,7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46,0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4,08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4,07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extLst>
                  <a:ext uri="{0D108BD9-81ED-4DB2-BD59-A6C34878D82A}">
                    <a16:rowId xmlns:a16="http://schemas.microsoft.com/office/drawing/2014/main" val="2479229727"/>
                  </a:ext>
                </a:extLst>
              </a:tr>
              <a:tr h="271260">
                <a:tc>
                  <a:txBody>
                    <a:bodyPr/>
                    <a:lstStyle/>
                    <a:p>
                      <a:pPr>
                        <a:lnSpc>
                          <a:spcPct val="107000"/>
                        </a:lnSpc>
                        <a:spcAft>
                          <a:spcPts val="0"/>
                        </a:spcAft>
                      </a:pPr>
                      <a:r>
                        <a:rPr lang="ru-RU" sz="700">
                          <a:effectLst/>
                        </a:rPr>
                        <a:t>.Комрат (семей.вр.)</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94494</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85637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93611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87965</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92884</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93537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1610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74</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20911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25456</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40604</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33726</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9575</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12172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43,0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36,0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45,8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47,8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3,52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3,48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extLst>
                  <a:ext uri="{0D108BD9-81ED-4DB2-BD59-A6C34878D82A}">
                    <a16:rowId xmlns:a16="http://schemas.microsoft.com/office/drawing/2014/main" val="2636462863"/>
                  </a:ext>
                </a:extLst>
              </a:tr>
              <a:tr h="271260">
                <a:tc>
                  <a:txBody>
                    <a:bodyPr/>
                    <a:lstStyle/>
                    <a:p>
                      <a:pPr>
                        <a:lnSpc>
                          <a:spcPct val="107000"/>
                        </a:lnSpc>
                        <a:spcAft>
                          <a:spcPts val="0"/>
                        </a:spcAft>
                      </a:pPr>
                      <a:r>
                        <a:rPr lang="ru-RU" sz="700">
                          <a:effectLst/>
                        </a:rPr>
                        <a:t>2.Буджак</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5556</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4972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3364</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3156</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5514</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3236</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128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1474</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1218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3141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1988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617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615</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56,5</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59,1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41,8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50,5</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3,55</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2,13</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extLst>
                  <a:ext uri="{0D108BD9-81ED-4DB2-BD59-A6C34878D82A}">
                    <a16:rowId xmlns:a16="http://schemas.microsoft.com/office/drawing/2014/main" val="2693365025"/>
                  </a:ext>
                </a:extLst>
              </a:tr>
              <a:tr h="271260">
                <a:tc>
                  <a:txBody>
                    <a:bodyPr/>
                    <a:lstStyle/>
                    <a:p>
                      <a:pPr>
                        <a:lnSpc>
                          <a:spcPct val="107000"/>
                        </a:lnSpc>
                        <a:spcAft>
                          <a:spcPts val="0"/>
                        </a:spcAft>
                      </a:pPr>
                      <a:r>
                        <a:rPr lang="ru-RU" sz="700">
                          <a:effectLst/>
                        </a:rPr>
                        <a:t>3.Ферапонтьевка</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nSpc>
                          <a:spcPct val="107000"/>
                        </a:lnSpc>
                      </a:pPr>
                      <a:endParaRPr lang="ru-RU" sz="700">
                        <a:effectLst/>
                        <a:latin typeface="Calibri" panose="020F0502020204030204" pitchFamily="34" charset="0"/>
                      </a:endParaRPr>
                    </a:p>
                  </a:txBody>
                  <a:tcPr marL="4163" marR="4163" marT="4163" marB="0" anchor="ctr"/>
                </a:tc>
                <a:tc>
                  <a:txBody>
                    <a:bodyPr/>
                    <a:lstStyle/>
                    <a:p>
                      <a:pPr algn="ctr">
                        <a:lnSpc>
                          <a:spcPct val="107000"/>
                        </a:lnSpc>
                        <a:spcAft>
                          <a:spcPts val="0"/>
                        </a:spcAft>
                      </a:pPr>
                      <a:r>
                        <a:rPr lang="ru-RU" sz="700">
                          <a:effectLst/>
                        </a:rPr>
                        <a:t>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nSpc>
                          <a:spcPct val="107000"/>
                        </a:lnSpc>
                      </a:pPr>
                      <a:endParaRPr lang="ru-RU" sz="700">
                        <a:effectLst/>
                        <a:latin typeface="Calibri" panose="020F0502020204030204" pitchFamily="34" charset="0"/>
                      </a:endParaRPr>
                    </a:p>
                  </a:txBody>
                  <a:tcPr marL="4163" marR="4163" marT="4163" marB="0" anchor="ctr"/>
                </a:tc>
                <a:tc>
                  <a:txBody>
                    <a:bodyPr/>
                    <a:lstStyle/>
                    <a:p>
                      <a:pPr>
                        <a:lnSpc>
                          <a:spcPct val="107000"/>
                        </a:lnSpc>
                      </a:pPr>
                      <a:endParaRPr lang="ru-RU" sz="700">
                        <a:effectLst/>
                        <a:latin typeface="Calibri" panose="020F0502020204030204" pitchFamily="34" charset="0"/>
                      </a:endParaRPr>
                    </a:p>
                  </a:txBody>
                  <a:tcPr marL="4163" marR="4163" marT="4163" marB="0" anchor="ctr"/>
                </a:tc>
                <a:tc>
                  <a:txBody>
                    <a:bodyPr/>
                    <a:lstStyle/>
                    <a:p>
                      <a:pPr>
                        <a:lnSpc>
                          <a:spcPct val="107000"/>
                        </a:lnSpc>
                      </a:pPr>
                      <a:endParaRPr lang="ru-RU" sz="700">
                        <a:effectLst/>
                        <a:latin typeface="Calibri" panose="020F0502020204030204" pitchFamily="34" charset="0"/>
                      </a:endParaRPr>
                    </a:p>
                  </a:txBody>
                  <a:tcPr marL="4163" marR="4163" marT="4163" marB="0" anchor="ctr"/>
                </a:tc>
                <a:tc>
                  <a:txBody>
                    <a:bodyPr/>
                    <a:lstStyle/>
                    <a:p>
                      <a:pPr>
                        <a:lnSpc>
                          <a:spcPct val="107000"/>
                        </a:lnSpc>
                      </a:pPr>
                      <a:endParaRPr lang="ru-RU" sz="700">
                        <a:effectLst/>
                        <a:latin typeface="Calibri" panose="020F0502020204030204" pitchFamily="34" charset="0"/>
                      </a:endParaRPr>
                    </a:p>
                  </a:txBody>
                  <a:tcPr marL="4163" marR="4163" marT="4163" marB="0" anchor="ctr"/>
                </a:tc>
                <a:tc>
                  <a:txBody>
                    <a:bodyPr/>
                    <a:lstStyle/>
                    <a:p>
                      <a:pPr>
                        <a:lnSpc>
                          <a:spcPct val="107000"/>
                        </a:lnSpc>
                      </a:pPr>
                      <a:endParaRPr lang="ru-RU" sz="700">
                        <a:effectLst/>
                        <a:latin typeface="Calibri" panose="020F0502020204030204" pitchFamily="34" charset="0"/>
                      </a:endParaRPr>
                    </a:p>
                  </a:txBody>
                  <a:tcPr marL="4163" marR="4163" marT="4163" marB="0" anchor="ctr"/>
                </a:tc>
                <a:tc>
                  <a:txBody>
                    <a:bodyPr/>
                    <a:lstStyle/>
                    <a:p>
                      <a:pPr>
                        <a:lnSpc>
                          <a:spcPct val="107000"/>
                        </a:lnSpc>
                      </a:pPr>
                      <a:endParaRPr lang="ru-RU" sz="700">
                        <a:effectLst/>
                        <a:latin typeface="Calibri" panose="020F0502020204030204" pitchFamily="34" charset="0"/>
                      </a:endParaRPr>
                    </a:p>
                  </a:txBody>
                  <a:tcPr marL="4163" marR="4163" marT="4163" marB="0" anchor="ctr"/>
                </a:tc>
                <a:tc>
                  <a:txBody>
                    <a:bodyPr/>
                    <a:lstStyle/>
                    <a:p>
                      <a:pPr>
                        <a:lnSpc>
                          <a:spcPct val="107000"/>
                        </a:lnSpc>
                      </a:pPr>
                      <a:endParaRPr lang="ru-RU" sz="700">
                        <a:effectLst/>
                        <a:latin typeface="Calibri" panose="020F0502020204030204" pitchFamily="34" charset="0"/>
                      </a:endParaRPr>
                    </a:p>
                  </a:txBody>
                  <a:tcPr marL="4163" marR="4163" marT="4163" marB="0" anchor="ctr"/>
                </a:tc>
                <a:tc>
                  <a:txBody>
                    <a:bodyPr/>
                    <a:lstStyle/>
                    <a:p>
                      <a:pPr>
                        <a:lnSpc>
                          <a:spcPct val="107000"/>
                        </a:lnSpc>
                      </a:pPr>
                      <a:endParaRPr lang="ru-RU" sz="700">
                        <a:effectLst/>
                        <a:latin typeface="Calibri" panose="020F0502020204030204" pitchFamily="34" charset="0"/>
                      </a:endParaRPr>
                    </a:p>
                  </a:txBody>
                  <a:tcPr marL="4163" marR="4163" marT="4163" marB="0" anchor="ctr"/>
                </a:tc>
                <a:tc>
                  <a:txBody>
                    <a:bodyPr/>
                    <a:lstStyle/>
                    <a:p>
                      <a:pPr>
                        <a:lnSpc>
                          <a:spcPct val="107000"/>
                        </a:lnSpc>
                      </a:pPr>
                      <a:endParaRPr lang="ru-RU" sz="700">
                        <a:effectLst/>
                        <a:latin typeface="Calibri" panose="020F0502020204030204" pitchFamily="34" charset="0"/>
                      </a:endParaRPr>
                    </a:p>
                  </a:txBody>
                  <a:tcPr marL="4163" marR="4163" marT="4163" marB="0" anchor="ctr"/>
                </a:tc>
                <a:tc>
                  <a:txBody>
                    <a:bodyPr/>
                    <a:lstStyle/>
                    <a:p>
                      <a:pPr>
                        <a:lnSpc>
                          <a:spcPct val="107000"/>
                        </a:lnSpc>
                      </a:pPr>
                      <a:endParaRPr lang="ru-RU" sz="700">
                        <a:effectLst/>
                        <a:latin typeface="Calibri" panose="020F0502020204030204" pitchFamily="34" charset="0"/>
                      </a:endParaRPr>
                    </a:p>
                  </a:txBody>
                  <a:tcPr marL="4163" marR="4163" marT="4163" marB="0" anchor="ctr"/>
                </a:tc>
                <a:tc>
                  <a:txBody>
                    <a:bodyPr/>
                    <a:lstStyle/>
                    <a:p>
                      <a:pPr>
                        <a:lnSpc>
                          <a:spcPct val="107000"/>
                        </a:lnSpc>
                      </a:pPr>
                      <a:endParaRPr lang="ru-RU" sz="700">
                        <a:effectLst/>
                        <a:latin typeface="Calibri" panose="020F0502020204030204" pitchFamily="34" charset="0"/>
                      </a:endParaRPr>
                    </a:p>
                  </a:txBody>
                  <a:tcPr marL="4163" marR="4163" marT="4163" marB="0" anchor="ctr"/>
                </a:tc>
                <a:tc>
                  <a:txBody>
                    <a:bodyPr/>
                    <a:lstStyle/>
                    <a:p>
                      <a:pPr>
                        <a:lnSpc>
                          <a:spcPct val="107000"/>
                        </a:lnSpc>
                      </a:pPr>
                      <a:endParaRPr lang="ru-RU" sz="700">
                        <a:effectLst/>
                        <a:latin typeface="Calibri" panose="020F0502020204030204" pitchFamily="34" charset="0"/>
                      </a:endParaRPr>
                    </a:p>
                  </a:txBody>
                  <a:tcPr marL="4163" marR="4163" marT="4163" marB="0" anchor="ctr"/>
                </a:tc>
                <a:tc>
                  <a:txBody>
                    <a:bodyPr/>
                    <a:lstStyle/>
                    <a:p>
                      <a:pPr>
                        <a:lnSpc>
                          <a:spcPct val="107000"/>
                        </a:lnSpc>
                      </a:pPr>
                      <a:endParaRPr lang="ru-RU" sz="700">
                        <a:effectLst/>
                        <a:latin typeface="Calibri" panose="020F0502020204030204" pitchFamily="34" charset="0"/>
                      </a:endParaRPr>
                    </a:p>
                  </a:txBody>
                  <a:tcPr marL="4163" marR="4163" marT="4163" marB="0" anchor="ctr"/>
                </a:tc>
                <a:tc>
                  <a:txBody>
                    <a:bodyPr/>
                    <a:lstStyle/>
                    <a:p>
                      <a:pPr>
                        <a:lnSpc>
                          <a:spcPct val="107000"/>
                        </a:lnSpc>
                      </a:pPr>
                      <a:endParaRPr lang="ru-RU" sz="700">
                        <a:effectLst/>
                        <a:latin typeface="Calibri" panose="020F0502020204030204" pitchFamily="34" charset="0"/>
                      </a:endParaRPr>
                    </a:p>
                  </a:txBody>
                  <a:tcPr marL="4163" marR="4163" marT="4163" marB="0" anchor="ctr"/>
                </a:tc>
                <a:tc>
                  <a:txBody>
                    <a:bodyPr/>
                    <a:lstStyle/>
                    <a:p>
                      <a:pPr>
                        <a:lnSpc>
                          <a:spcPct val="107000"/>
                        </a:lnSpc>
                      </a:pPr>
                      <a:endParaRPr lang="ru-RU" sz="700">
                        <a:effectLst/>
                        <a:latin typeface="Calibri" panose="020F0502020204030204" pitchFamily="34" charset="0"/>
                      </a:endParaRPr>
                    </a:p>
                  </a:txBody>
                  <a:tcPr marL="4163" marR="4163" marT="4163" marB="0" anchor="ctr"/>
                </a:tc>
                <a:tc>
                  <a:txBody>
                    <a:bodyPr/>
                    <a:lstStyle/>
                    <a:p>
                      <a:pPr>
                        <a:lnSpc>
                          <a:spcPct val="107000"/>
                        </a:lnSpc>
                      </a:pPr>
                      <a:endParaRPr lang="ru-RU" sz="700">
                        <a:effectLst/>
                        <a:latin typeface="Calibri" panose="020F0502020204030204" pitchFamily="34" charset="0"/>
                      </a:endParaRPr>
                    </a:p>
                  </a:txBody>
                  <a:tcPr marL="4163" marR="4163" marT="4163" marB="0" anchor="ctr"/>
                </a:tc>
                <a:tc>
                  <a:txBody>
                    <a:bodyPr/>
                    <a:lstStyle/>
                    <a:p>
                      <a:pPr>
                        <a:lnSpc>
                          <a:spcPct val="107000"/>
                        </a:lnSpc>
                      </a:pPr>
                      <a:endParaRPr lang="ru-RU" sz="700">
                        <a:effectLst/>
                        <a:latin typeface="Calibri" panose="020F0502020204030204" pitchFamily="34" charset="0"/>
                      </a:endParaRPr>
                    </a:p>
                  </a:txBody>
                  <a:tcPr marL="4163" marR="4163" marT="4163" marB="0" anchor="ctr"/>
                </a:tc>
                <a:extLst>
                  <a:ext uri="{0D108BD9-81ED-4DB2-BD59-A6C34878D82A}">
                    <a16:rowId xmlns:a16="http://schemas.microsoft.com/office/drawing/2014/main" val="1868750825"/>
                  </a:ext>
                </a:extLst>
              </a:tr>
              <a:tr h="271260">
                <a:tc>
                  <a:txBody>
                    <a:bodyPr/>
                    <a:lstStyle/>
                    <a:p>
                      <a:pPr>
                        <a:lnSpc>
                          <a:spcPct val="107000"/>
                        </a:lnSpc>
                        <a:spcAft>
                          <a:spcPts val="0"/>
                        </a:spcAft>
                      </a:pPr>
                      <a:r>
                        <a:rPr lang="ru-RU" sz="700">
                          <a:effectLst/>
                        </a:rPr>
                        <a:t>4.Конгазчик</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6508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5653</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6005</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5702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4335</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5334</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2173</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671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1482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1559</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3141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1746</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883</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712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48,2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29,1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59,6</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45,7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3,31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3,03</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extLst>
                  <a:ext uri="{0D108BD9-81ED-4DB2-BD59-A6C34878D82A}">
                    <a16:rowId xmlns:a16="http://schemas.microsoft.com/office/drawing/2014/main" val="47425866"/>
                  </a:ext>
                </a:extLst>
              </a:tr>
              <a:tr h="271260">
                <a:tc>
                  <a:txBody>
                    <a:bodyPr/>
                    <a:lstStyle/>
                    <a:p>
                      <a:pPr>
                        <a:lnSpc>
                          <a:spcPct val="107000"/>
                        </a:lnSpc>
                        <a:spcAft>
                          <a:spcPts val="0"/>
                        </a:spcAft>
                      </a:pPr>
                      <a:r>
                        <a:rPr lang="ru-RU" sz="700">
                          <a:effectLst/>
                        </a:rPr>
                        <a:t>5.Бешалма</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11307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8372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10515</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9562</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11159</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10367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148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148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1880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3022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6332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4706</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1104</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1572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56,0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44,8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58,7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52,0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2,87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2,67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extLst>
                  <a:ext uri="{0D108BD9-81ED-4DB2-BD59-A6C34878D82A}">
                    <a16:rowId xmlns:a16="http://schemas.microsoft.com/office/drawing/2014/main" val="4235269616"/>
                  </a:ext>
                </a:extLst>
              </a:tr>
              <a:tr h="271260">
                <a:tc>
                  <a:txBody>
                    <a:bodyPr/>
                    <a:lstStyle/>
                    <a:p>
                      <a:pPr>
                        <a:lnSpc>
                          <a:spcPct val="107000"/>
                        </a:lnSpc>
                        <a:spcAft>
                          <a:spcPts val="0"/>
                        </a:spcAft>
                      </a:pPr>
                      <a:r>
                        <a:rPr lang="ru-RU" sz="700">
                          <a:effectLst/>
                        </a:rPr>
                        <a:t> ВСЕГО: (семей.вр.)</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117865</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104634</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113495</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106385</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113892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112474</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3973</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1021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25747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31255</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53218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42166</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12179</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15071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45,1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37,2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47,3</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48,2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3,34</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3,22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extLst>
                  <a:ext uri="{0D108BD9-81ED-4DB2-BD59-A6C34878D82A}">
                    <a16:rowId xmlns:a16="http://schemas.microsoft.com/office/drawing/2014/main" val="2519894233"/>
                  </a:ext>
                </a:extLst>
              </a:tr>
              <a:tr h="271260">
                <a:tc>
                  <a:txBody>
                    <a:bodyPr/>
                    <a:lstStyle/>
                    <a:p>
                      <a:pPr>
                        <a:lnSpc>
                          <a:spcPct val="107000"/>
                        </a:lnSpc>
                        <a:spcAft>
                          <a:spcPts val="0"/>
                        </a:spcAft>
                      </a:pPr>
                      <a:r>
                        <a:rPr lang="ru-RU" sz="700">
                          <a:effectLst/>
                        </a:rPr>
                        <a:t>Комрат куст ВСЕГО:</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132912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118376</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129371</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120875</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128939</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128350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3973</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1021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27813</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32652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56102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44981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12179</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15244</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42,2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34,8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44,5</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46,7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3,77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3,67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extLst>
                  <a:ext uri="{0D108BD9-81ED-4DB2-BD59-A6C34878D82A}">
                    <a16:rowId xmlns:a16="http://schemas.microsoft.com/office/drawing/2014/main" val="1903294756"/>
                  </a:ext>
                </a:extLst>
              </a:tr>
              <a:tr h="271260">
                <a:tc>
                  <a:txBody>
                    <a:bodyPr/>
                    <a:lstStyle/>
                    <a:p>
                      <a:pPr>
                        <a:lnSpc>
                          <a:spcPct val="107000"/>
                        </a:lnSpc>
                        <a:spcAft>
                          <a:spcPts val="0"/>
                        </a:spcAft>
                      </a:pPr>
                      <a:r>
                        <a:rPr lang="ru-RU" sz="700">
                          <a:effectLst/>
                        </a:rPr>
                        <a:t>6.Конгаз</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31173</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34098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44822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44648</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30653</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44094</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520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728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7202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13048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6537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9414</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3464</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3904</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21,0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21,0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48,1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29,9</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1,96</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2,82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extLst>
                  <a:ext uri="{0D108BD9-81ED-4DB2-BD59-A6C34878D82A}">
                    <a16:rowId xmlns:a16="http://schemas.microsoft.com/office/drawing/2014/main" val="794404099"/>
                  </a:ext>
                </a:extLst>
              </a:tr>
              <a:tr h="271260">
                <a:tc>
                  <a:txBody>
                    <a:bodyPr/>
                    <a:lstStyle/>
                    <a:p>
                      <a:pPr>
                        <a:lnSpc>
                          <a:spcPct val="107000"/>
                        </a:lnSpc>
                        <a:spcAft>
                          <a:spcPts val="0"/>
                        </a:spcAft>
                      </a:pPr>
                      <a:r>
                        <a:rPr lang="ru-RU" sz="700">
                          <a:effectLst/>
                        </a:rPr>
                        <a:t>7.Кирсова</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20349</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19568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26361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25791</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19219</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24302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1130</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2059</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4323</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7350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8751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12802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2641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5004</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43,0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48,6</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61,1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68,1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2,95</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3,82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extLst>
                  <a:ext uri="{0D108BD9-81ED-4DB2-BD59-A6C34878D82A}">
                    <a16:rowId xmlns:a16="http://schemas.microsoft.com/office/drawing/2014/main" val="346041862"/>
                  </a:ext>
                </a:extLst>
              </a:tr>
              <a:tr h="271260">
                <a:tc>
                  <a:txBody>
                    <a:bodyPr/>
                    <a:lstStyle/>
                    <a:p>
                      <a:pPr>
                        <a:lnSpc>
                          <a:spcPct val="107000"/>
                        </a:lnSpc>
                        <a:spcAft>
                          <a:spcPts val="0"/>
                        </a:spcAft>
                      </a:pPr>
                      <a:r>
                        <a:rPr lang="ru-RU" sz="700">
                          <a:effectLst/>
                        </a:rPr>
                        <a:t>8.Авдарма</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9812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8717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10848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9679</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9049</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10144</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763</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704</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3044</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3363</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1994</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2437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1075</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1320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20,3</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22,5</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35,3</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39,3</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2,82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3,10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extLst>
                  <a:ext uri="{0D108BD9-81ED-4DB2-BD59-A6C34878D82A}">
                    <a16:rowId xmlns:a16="http://schemas.microsoft.com/office/drawing/2014/main" val="865872011"/>
                  </a:ext>
                </a:extLst>
              </a:tr>
              <a:tr h="271260">
                <a:tc>
                  <a:txBody>
                    <a:bodyPr/>
                    <a:lstStyle/>
                    <a:p>
                      <a:pPr>
                        <a:lnSpc>
                          <a:spcPct val="107000"/>
                        </a:lnSpc>
                        <a:spcAft>
                          <a:spcPts val="0"/>
                        </a:spcAft>
                      </a:pPr>
                      <a:r>
                        <a:rPr lang="ru-RU" sz="700">
                          <a:effectLst/>
                        </a:rPr>
                        <a:t>9.Ч-Майдан</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7271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6932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9445</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9251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6583</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9049</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688</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396</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1398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2010</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1304</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2036</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675</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919</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17,9</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21,6</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48,3</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45,7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2,12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2,79</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extLst>
                  <a:ext uri="{0D108BD9-81ED-4DB2-BD59-A6C34878D82A}">
                    <a16:rowId xmlns:a16="http://schemas.microsoft.com/office/drawing/2014/main" val="3411483424"/>
                  </a:ext>
                </a:extLst>
              </a:tr>
              <a:tr h="271260">
                <a:tc>
                  <a:txBody>
                    <a:bodyPr/>
                    <a:lstStyle/>
                    <a:p>
                      <a:pPr>
                        <a:lnSpc>
                          <a:spcPct val="107000"/>
                        </a:lnSpc>
                        <a:spcAft>
                          <a:spcPts val="0"/>
                        </a:spcAft>
                      </a:pPr>
                      <a:r>
                        <a:rPr lang="ru-RU" sz="700">
                          <a:effectLst/>
                        </a:rPr>
                        <a:t>10.Дезгинжа</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17001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16388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15624</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15124</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16107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14839</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894</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785</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5385</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5185</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8225</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7380</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3351</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2860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48,4</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47,2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62,2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55,2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3,62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3,32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extLst>
                  <a:ext uri="{0D108BD9-81ED-4DB2-BD59-A6C34878D82A}">
                    <a16:rowId xmlns:a16="http://schemas.microsoft.com/office/drawing/2014/main" val="3613510686"/>
                  </a:ext>
                </a:extLst>
              </a:tr>
              <a:tr h="271260">
                <a:tc>
                  <a:txBody>
                    <a:bodyPr/>
                    <a:lstStyle/>
                    <a:p>
                      <a:pPr>
                        <a:lnSpc>
                          <a:spcPct val="107000"/>
                        </a:lnSpc>
                        <a:spcAft>
                          <a:spcPts val="0"/>
                        </a:spcAft>
                      </a:pPr>
                      <a:r>
                        <a:rPr lang="ru-RU" sz="700">
                          <a:effectLst/>
                        </a:rPr>
                        <a:t> Семей. вр. ВСЕГО:</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203471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190337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220595</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210878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195503</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214902</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7968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5693</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47099</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62211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80029</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76235</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23385</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29078</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39,3</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34,6</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49,7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46,7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2,93</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3,17</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extLst>
                  <a:ext uri="{0D108BD9-81ED-4DB2-BD59-A6C34878D82A}">
                    <a16:rowId xmlns:a16="http://schemas.microsoft.com/office/drawing/2014/main" val="570765492"/>
                  </a:ext>
                </a:extLst>
              </a:tr>
              <a:tr h="271260">
                <a:tc>
                  <a:txBody>
                    <a:bodyPr/>
                    <a:lstStyle/>
                    <a:p>
                      <a:pPr>
                        <a:lnSpc>
                          <a:spcPct val="107000"/>
                        </a:lnSpc>
                        <a:spcAft>
                          <a:spcPts val="0"/>
                        </a:spcAft>
                      </a:pPr>
                      <a:r>
                        <a:rPr lang="ru-RU" sz="700">
                          <a:effectLst/>
                        </a:rPr>
                        <a:t>ВСЕГО: по р-ну</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218518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204079</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236471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225368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210550</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230778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7968</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5693</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49165</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63608</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82913</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79050</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23385</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29251</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37,90</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33,43</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49,99</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a:effectLst/>
                        </a:rPr>
                        <a:t>45,99</a:t>
                      </a:r>
                      <a:endParaRPr lang="ru-RU" sz="70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3,14</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tc>
                  <a:txBody>
                    <a:bodyPr/>
                    <a:lstStyle/>
                    <a:p>
                      <a:pPr algn="ctr">
                        <a:lnSpc>
                          <a:spcPct val="107000"/>
                        </a:lnSpc>
                        <a:spcAft>
                          <a:spcPts val="0"/>
                        </a:spcAft>
                      </a:pPr>
                      <a:r>
                        <a:rPr lang="ru-RU" sz="700" dirty="0">
                          <a:effectLst/>
                        </a:rPr>
                        <a:t>3,40</a:t>
                      </a:r>
                      <a:endParaRPr lang="ru-RU" sz="700" dirty="0">
                        <a:effectLst/>
                        <a:latin typeface="Times New Roman" panose="02020603050405020304" pitchFamily="18" charset="0"/>
                        <a:ea typeface="Times New Roman" panose="02020603050405020304" pitchFamily="18" charset="0"/>
                      </a:endParaRPr>
                    </a:p>
                  </a:txBody>
                  <a:tcPr marL="4163" marR="4163" marT="4163" marB="0" anchor="ctr"/>
                </a:tc>
                <a:extLst>
                  <a:ext uri="{0D108BD9-81ED-4DB2-BD59-A6C34878D82A}">
                    <a16:rowId xmlns:a16="http://schemas.microsoft.com/office/drawing/2014/main" val="3254846275"/>
                  </a:ext>
                </a:extLst>
              </a:tr>
            </a:tbl>
          </a:graphicData>
        </a:graphic>
      </p:graphicFrame>
    </p:spTree>
    <p:extLst>
      <p:ext uri="{BB962C8B-B14F-4D97-AF65-F5344CB8AC3E}">
        <p14:creationId xmlns:p14="http://schemas.microsoft.com/office/powerpoint/2010/main" val="282495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Содержимое 4"/>
          <p:cNvSpPr>
            <a:spLocks noGrp="1"/>
          </p:cNvSpPr>
          <p:nvPr>
            <p:ph idx="1"/>
          </p:nvPr>
        </p:nvSpPr>
        <p:spPr>
          <a:xfrm>
            <a:off x="251520" y="1412776"/>
            <a:ext cx="8643938" cy="5328592"/>
          </a:xfrm>
        </p:spPr>
        <p:txBody>
          <a:bodyPr>
            <a:noAutofit/>
          </a:bodyPr>
          <a:lstStyle/>
          <a:p>
            <a:pPr marL="989013" lvl="0" indent="446088" algn="just">
              <a:buNone/>
            </a:pPr>
            <a:r>
              <a:rPr lang="ru-RU" sz="1600" dirty="0">
                <a:effectLst/>
                <a:latin typeface="Times New Roman" panose="02020603050405020304" pitchFamily="18" charset="0"/>
                <a:cs typeface="Times New Roman" panose="02020603050405020304" pitchFamily="18" charset="0"/>
              </a:rPr>
              <a:t>Во всем, что мы предпринимаем, задумываем, осуществляем, мы  всецело поглощены задачей улучшения здорового образа жизни, снижения факторов риска, предотвращения заболеваний и обеспечения доступа к качественным услугам здравоохранения.</a:t>
            </a:r>
          </a:p>
          <a:p>
            <a:pPr marL="0" lvl="0" indent="361950" algn="just">
              <a:buNone/>
            </a:pPr>
            <a:r>
              <a:rPr lang="ru-RU" sz="1600" dirty="0">
                <a:effectLst/>
                <a:latin typeface="Times New Roman" panose="02020603050405020304" pitchFamily="18" charset="0"/>
                <a:cs typeface="Times New Roman" panose="02020603050405020304" pitchFamily="18" charset="0"/>
              </a:rPr>
              <a:t>Публичное учреждение здравоохранения </a:t>
            </a:r>
            <a:r>
              <a:rPr lang="ru-RU" sz="1600" dirty="0" err="1">
                <a:effectLst/>
                <a:latin typeface="Times New Roman" panose="02020603050405020304" pitchFamily="18" charset="0"/>
                <a:cs typeface="Times New Roman" panose="02020603050405020304" pitchFamily="18" charset="0"/>
              </a:rPr>
              <a:t>Комратского</a:t>
            </a:r>
            <a:r>
              <a:rPr lang="ru-RU" sz="1600" dirty="0">
                <a:effectLst/>
                <a:latin typeface="Times New Roman" panose="02020603050405020304" pitchFamily="18" charset="0"/>
                <a:cs typeface="Times New Roman" panose="02020603050405020304" pitchFamily="18" charset="0"/>
              </a:rPr>
              <a:t> района (ПМСУ ЦЗ Комрат) является юридическим лицом с 1 января 2008 г. в соответствии с приказом Министерства здравоохранения РМ № 404 от 30.10.2007 г. «Об юридическом отделении районной первичной медицинской помощи».</a:t>
            </a:r>
          </a:p>
          <a:p>
            <a:pPr marL="0" lvl="0" indent="361950" algn="just">
              <a:buNone/>
            </a:pPr>
            <a:r>
              <a:rPr lang="ru-RU" sz="1600" dirty="0">
                <a:effectLst/>
                <a:latin typeface="Times New Roman" panose="02020603050405020304" pitchFamily="18" charset="0"/>
                <a:cs typeface="Times New Roman" panose="02020603050405020304" pitchFamily="18" charset="0"/>
              </a:rPr>
              <a:t>На сегодня мы являемся </a:t>
            </a:r>
            <a:r>
              <a:rPr lang="ru-RU" sz="1600" u="sng" dirty="0">
                <a:effectLst/>
                <a:latin typeface="Times New Roman" panose="02020603050405020304" pitchFamily="18" charset="0"/>
                <a:cs typeface="Times New Roman" panose="02020603050405020304" pitchFamily="18" charset="0"/>
              </a:rPr>
              <a:t>первым  звеном</a:t>
            </a:r>
            <a:r>
              <a:rPr lang="ru-RU" sz="1600" dirty="0">
                <a:effectLst/>
                <a:latin typeface="Times New Roman" panose="02020603050405020304" pitchFamily="18" charset="0"/>
                <a:cs typeface="Times New Roman" panose="02020603050405020304" pitchFamily="18" charset="0"/>
              </a:rPr>
              <a:t>, к которому обращается население в случае необходимости оказания медицинской помощи.</a:t>
            </a:r>
          </a:p>
          <a:p>
            <a:pPr marL="0" lvl="0" indent="361950" algn="just">
              <a:buNone/>
            </a:pPr>
            <a:r>
              <a:rPr lang="ru-RU" sz="1600" dirty="0">
                <a:effectLst/>
                <a:latin typeface="Times New Roman" panose="02020603050405020304" pitchFamily="18" charset="0"/>
                <a:cs typeface="Times New Roman" panose="02020603050405020304" pitchFamily="18" charset="0"/>
              </a:rPr>
              <a:t>В последние годы отмечаются изменение в службе:</a:t>
            </a:r>
          </a:p>
          <a:p>
            <a:pPr marL="0" lvl="0" indent="361950" algn="just">
              <a:buNone/>
            </a:pPr>
            <a:r>
              <a:rPr lang="ru-RU" sz="1600" dirty="0">
                <a:effectLst/>
                <a:latin typeface="Times New Roman" panose="02020603050405020304" pitchFamily="18" charset="0"/>
                <a:cs typeface="Times New Roman" panose="02020603050405020304" pitchFamily="18" charset="0"/>
              </a:rPr>
              <a:t> 1) расширен перечень услуг на уровне первичного звена.</a:t>
            </a:r>
          </a:p>
          <a:p>
            <a:pPr marL="0" indent="361950" algn="just">
              <a:buNone/>
            </a:pPr>
            <a:r>
              <a:rPr lang="ru-RU" sz="1600" dirty="0">
                <a:effectLst/>
                <a:latin typeface="Times New Roman" panose="02020603050405020304" pitchFamily="18" charset="0"/>
                <a:cs typeface="Times New Roman" panose="02020603050405020304" pitchFamily="18" charset="0"/>
              </a:rPr>
              <a:t> 2) улучшение как материально-технической базы службы, так и качества оказания медицинской помощи населению района. </a:t>
            </a:r>
          </a:p>
          <a:p>
            <a:pPr marL="0" indent="361950" algn="just">
              <a:buNone/>
            </a:pPr>
            <a:r>
              <a:rPr lang="ru-RU" sz="1600" dirty="0">
                <a:effectLst/>
                <a:latin typeface="Times New Roman" panose="02020603050405020304" pitchFamily="18" charset="0"/>
                <a:cs typeface="Times New Roman" panose="02020603050405020304" pitchFamily="18" charset="0"/>
              </a:rPr>
              <a:t> 3) повысилась доступность первичной медицинской помощи.</a:t>
            </a:r>
          </a:p>
          <a:p>
            <a:pPr marL="0" indent="361950" algn="just">
              <a:buNone/>
            </a:pPr>
            <a:r>
              <a:rPr lang="ru-RU" sz="1600" dirty="0">
                <a:effectLst/>
                <a:latin typeface="Times New Roman" panose="02020603050405020304" pitchFamily="18" charset="0"/>
                <a:cs typeface="Times New Roman" panose="02020603050405020304" pitchFamily="18" charset="0"/>
              </a:rPr>
              <a:t> Каждому пациенту обеспечиваются доступ и запись к семейному врачу, а при возможности – право выбора или замены врача, что является реализацией гарантирования основных прав пациента, предусмотренных Законом РМ № 263-Х</a:t>
            </a:r>
            <a:r>
              <a:rPr lang="en-US" sz="1600" dirty="0">
                <a:effectLst/>
                <a:latin typeface="Times New Roman" panose="02020603050405020304" pitchFamily="18" charset="0"/>
                <a:cs typeface="Times New Roman" panose="02020603050405020304" pitchFamily="18" charset="0"/>
              </a:rPr>
              <a:t>IV</a:t>
            </a:r>
            <a:r>
              <a:rPr lang="ru-RU" sz="1600" dirty="0">
                <a:effectLst/>
                <a:latin typeface="Times New Roman" panose="02020603050405020304" pitchFamily="18" charset="0"/>
                <a:cs typeface="Times New Roman" panose="02020603050405020304" pitchFamily="18" charset="0"/>
              </a:rPr>
              <a:t> от 27.10.2005 г. «О правах и ответственности пациента». </a:t>
            </a:r>
          </a:p>
          <a:p>
            <a:pPr marL="0" lvl="0" indent="361950" algn="just">
              <a:buNone/>
            </a:pPr>
            <a:r>
              <a:rPr lang="ru-RU" sz="1600" dirty="0">
                <a:effectLst/>
                <a:latin typeface="Times New Roman" panose="02020603050405020304" pitchFamily="18" charset="0"/>
                <a:cs typeface="Times New Roman" panose="02020603050405020304" pitchFamily="18" charset="0"/>
              </a:rPr>
              <a:t>В 202</a:t>
            </a:r>
            <a:r>
              <a:rPr lang="en-US" sz="1600" dirty="0">
                <a:effectLst/>
                <a:latin typeface="Times New Roman" panose="02020603050405020304" pitchFamily="18" charset="0"/>
                <a:cs typeface="Times New Roman" panose="02020603050405020304" pitchFamily="18" charset="0"/>
              </a:rPr>
              <a:t>1</a:t>
            </a:r>
            <a:r>
              <a:rPr lang="ru-RU" sz="1600" dirty="0">
                <a:effectLst/>
                <a:latin typeface="Times New Roman" panose="02020603050405020304" pitchFamily="18" charset="0"/>
                <a:cs typeface="Times New Roman" panose="02020603050405020304" pitchFamily="18" charset="0"/>
              </a:rPr>
              <a:t> г ПМСУ ЦЗ Комрат (со всеми ОСВ) успешно прошли аккредитацию.</a:t>
            </a:r>
          </a:p>
        </p:txBody>
      </p:sp>
    </p:spTree>
    <p:extLst>
      <p:ext uri="{BB962C8B-B14F-4D97-AF65-F5344CB8AC3E}">
        <p14:creationId xmlns:p14="http://schemas.microsoft.com/office/powerpoint/2010/main" val="2175049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52400"/>
            <a:ext cx="7488832" cy="1066800"/>
          </a:xfrm>
        </p:spPr>
        <p:txBody>
          <a:bodyPr/>
          <a:lstStyle/>
          <a:p>
            <a:r>
              <a:rPr lang="ru-RU" sz="2800" b="1" dirty="0">
                <a:solidFill>
                  <a:schemeClr val="tx1"/>
                </a:solidFill>
                <a:effectLst/>
                <a:latin typeface="Times New Roman" panose="02020603050405020304" pitchFamily="18" charset="0"/>
                <a:cs typeface="Times New Roman" panose="02020603050405020304" pitchFamily="18" charset="0"/>
              </a:rPr>
              <a:t>Медико-демографические показатели. </a:t>
            </a:r>
            <a:br>
              <a:rPr lang="ru-RU" sz="2800" b="1" dirty="0">
                <a:solidFill>
                  <a:schemeClr val="tx1"/>
                </a:solidFill>
                <a:effectLst/>
                <a:latin typeface="Times New Roman" panose="02020603050405020304" pitchFamily="18" charset="0"/>
                <a:cs typeface="Times New Roman" panose="02020603050405020304" pitchFamily="18" charset="0"/>
              </a:rPr>
            </a:br>
            <a:r>
              <a:rPr lang="ru-RU" sz="2000" b="1" dirty="0">
                <a:solidFill>
                  <a:schemeClr val="tx1"/>
                </a:solidFill>
                <a:effectLst/>
                <a:latin typeface="Times New Roman" panose="02020603050405020304" pitchFamily="18" charset="0"/>
                <a:cs typeface="Times New Roman" panose="02020603050405020304" pitchFamily="18" charset="0"/>
              </a:rPr>
              <a:t>(на 1 тыс. населения)</a:t>
            </a:r>
            <a:endParaRPr lang="ru-RU"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24547899"/>
              </p:ext>
            </p:extLst>
          </p:nvPr>
        </p:nvGraphicFramePr>
        <p:xfrm>
          <a:off x="467544" y="1772816"/>
          <a:ext cx="8208908" cy="3904206"/>
        </p:xfrm>
        <a:graphic>
          <a:graphicData uri="http://schemas.openxmlformats.org/drawingml/2006/table">
            <a:tbl>
              <a:tblPr>
                <a:tableStyleId>{5DA37D80-6434-44D0-A028-1B22A696006F}</a:tableStyleId>
              </a:tblPr>
              <a:tblGrid>
                <a:gridCol w="1152128">
                  <a:extLst>
                    <a:ext uri="{9D8B030D-6E8A-4147-A177-3AD203B41FA5}">
                      <a16:colId xmlns:a16="http://schemas.microsoft.com/office/drawing/2014/main" val="2384706324"/>
                    </a:ext>
                  </a:extLst>
                </a:gridCol>
                <a:gridCol w="705678">
                  <a:extLst>
                    <a:ext uri="{9D8B030D-6E8A-4147-A177-3AD203B41FA5}">
                      <a16:colId xmlns:a16="http://schemas.microsoft.com/office/drawing/2014/main" val="2734097143"/>
                    </a:ext>
                  </a:extLst>
                </a:gridCol>
                <a:gridCol w="705678">
                  <a:extLst>
                    <a:ext uri="{9D8B030D-6E8A-4147-A177-3AD203B41FA5}">
                      <a16:colId xmlns:a16="http://schemas.microsoft.com/office/drawing/2014/main" val="3936480053"/>
                    </a:ext>
                  </a:extLst>
                </a:gridCol>
                <a:gridCol w="705678">
                  <a:extLst>
                    <a:ext uri="{9D8B030D-6E8A-4147-A177-3AD203B41FA5}">
                      <a16:colId xmlns:a16="http://schemas.microsoft.com/office/drawing/2014/main" val="3003982940"/>
                    </a:ext>
                  </a:extLst>
                </a:gridCol>
                <a:gridCol w="705678">
                  <a:extLst>
                    <a:ext uri="{9D8B030D-6E8A-4147-A177-3AD203B41FA5}">
                      <a16:colId xmlns:a16="http://schemas.microsoft.com/office/drawing/2014/main" val="3156868418"/>
                    </a:ext>
                  </a:extLst>
                </a:gridCol>
                <a:gridCol w="705678">
                  <a:extLst>
                    <a:ext uri="{9D8B030D-6E8A-4147-A177-3AD203B41FA5}">
                      <a16:colId xmlns:a16="http://schemas.microsoft.com/office/drawing/2014/main" val="3934548383"/>
                    </a:ext>
                  </a:extLst>
                </a:gridCol>
                <a:gridCol w="705678">
                  <a:extLst>
                    <a:ext uri="{9D8B030D-6E8A-4147-A177-3AD203B41FA5}">
                      <a16:colId xmlns:a16="http://schemas.microsoft.com/office/drawing/2014/main" val="458800"/>
                    </a:ext>
                  </a:extLst>
                </a:gridCol>
                <a:gridCol w="705678">
                  <a:extLst>
                    <a:ext uri="{9D8B030D-6E8A-4147-A177-3AD203B41FA5}">
                      <a16:colId xmlns:a16="http://schemas.microsoft.com/office/drawing/2014/main" val="2534884170"/>
                    </a:ext>
                  </a:extLst>
                </a:gridCol>
                <a:gridCol w="705678">
                  <a:extLst>
                    <a:ext uri="{9D8B030D-6E8A-4147-A177-3AD203B41FA5}">
                      <a16:colId xmlns:a16="http://schemas.microsoft.com/office/drawing/2014/main" val="1725966681"/>
                    </a:ext>
                  </a:extLst>
                </a:gridCol>
                <a:gridCol w="705678">
                  <a:extLst>
                    <a:ext uri="{9D8B030D-6E8A-4147-A177-3AD203B41FA5}">
                      <a16:colId xmlns:a16="http://schemas.microsoft.com/office/drawing/2014/main" val="1268093532"/>
                    </a:ext>
                  </a:extLst>
                </a:gridCol>
                <a:gridCol w="705678">
                  <a:extLst>
                    <a:ext uri="{9D8B030D-6E8A-4147-A177-3AD203B41FA5}">
                      <a16:colId xmlns:a16="http://schemas.microsoft.com/office/drawing/2014/main" val="3363024181"/>
                    </a:ext>
                  </a:extLst>
                </a:gridCol>
              </a:tblGrid>
              <a:tr h="349656">
                <a:tc rowSpan="3">
                  <a:txBody>
                    <a:bodyPr/>
                    <a:lstStyle/>
                    <a:p>
                      <a:pPr algn="l" fontAlgn="ctr"/>
                      <a:r>
                        <a:rPr lang="ru-RU" sz="1100" u="none" strike="noStrike" dirty="0">
                          <a:effectLst/>
                        </a:rPr>
                        <a:t> </a:t>
                      </a:r>
                      <a:endParaRPr lang="ru-RU" sz="1100" b="0" i="0" u="none" strike="noStrike" dirty="0">
                        <a:solidFill>
                          <a:srgbClr val="1F4E78"/>
                        </a:solidFill>
                        <a:effectLst/>
                        <a:latin typeface="Times New Roman" panose="02020603050405020304" pitchFamily="18" charset="0"/>
                      </a:endParaRPr>
                    </a:p>
                  </a:txBody>
                  <a:tcPr marL="7256" marR="7256" marT="7256" marB="0" anchor="ctr"/>
                </a:tc>
                <a:tc gridSpan="4">
                  <a:txBody>
                    <a:bodyPr/>
                    <a:lstStyle/>
                    <a:p>
                      <a:pPr algn="ctr" fontAlgn="ctr"/>
                      <a:r>
                        <a:rPr lang="ru-RU" sz="1100" b="1" u="none" strike="noStrike" dirty="0">
                          <a:effectLst/>
                        </a:rPr>
                        <a:t>ЦЗ Комрат</a:t>
                      </a:r>
                      <a:endParaRPr lang="ru-RU" sz="1100" b="1" i="0" u="none" strike="noStrike" dirty="0">
                        <a:solidFill>
                          <a:srgbClr val="1F4E78"/>
                        </a:solidFill>
                        <a:effectLst/>
                        <a:latin typeface="Times New Roman" panose="02020603050405020304" pitchFamily="18" charset="0"/>
                      </a:endParaRPr>
                    </a:p>
                  </a:txBody>
                  <a:tcPr marL="7256" marR="7256" marT="7256" marB="0" anchor="ct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ctr"/>
                      <a:r>
                        <a:rPr lang="ru-RU" sz="1100" b="1" u="none" strike="noStrike">
                          <a:effectLst/>
                        </a:rPr>
                        <a:t>Район</a:t>
                      </a:r>
                      <a:endParaRPr lang="ru-RU" sz="1100" b="1" i="0" u="none" strike="noStrike">
                        <a:solidFill>
                          <a:srgbClr val="1F4E78"/>
                        </a:solidFill>
                        <a:effectLst/>
                        <a:latin typeface="Times New Roman" panose="02020603050405020304" pitchFamily="18" charset="0"/>
                      </a:endParaRPr>
                    </a:p>
                  </a:txBody>
                  <a:tcPr marL="7256" marR="7256" marT="7256" marB="0" anchor="ct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100" b="1" u="none" strike="noStrike">
                          <a:effectLst/>
                        </a:rPr>
                        <a:t>Гагаузия</a:t>
                      </a:r>
                      <a:endParaRPr lang="ru-RU" sz="1100" b="1"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b="1" u="none" strike="noStrike">
                          <a:effectLst/>
                        </a:rPr>
                        <a:t>Республика</a:t>
                      </a:r>
                      <a:endParaRPr lang="ru-RU" sz="1100" b="1" i="0" u="none" strike="noStrike">
                        <a:solidFill>
                          <a:srgbClr val="1F4E78"/>
                        </a:solidFill>
                        <a:effectLst/>
                        <a:latin typeface="Times New Roman" panose="02020603050405020304" pitchFamily="18" charset="0"/>
                      </a:endParaRPr>
                    </a:p>
                  </a:txBody>
                  <a:tcPr marL="7256" marR="7256" marT="7256" marB="0" anchor="ctr"/>
                </a:tc>
                <a:extLst>
                  <a:ext uri="{0D108BD9-81ED-4DB2-BD59-A6C34878D82A}">
                    <a16:rowId xmlns:a16="http://schemas.microsoft.com/office/drawing/2014/main" val="3506398673"/>
                  </a:ext>
                </a:extLst>
              </a:tr>
              <a:tr h="185169">
                <a:tc vMerge="1">
                  <a:txBody>
                    <a:bodyPr/>
                    <a:lstStyle/>
                    <a:p>
                      <a:endParaRPr lang="ru-RU"/>
                    </a:p>
                  </a:txBody>
                  <a:tcPr/>
                </a:tc>
                <a:tc gridSpan="2">
                  <a:txBody>
                    <a:bodyPr/>
                    <a:lstStyle/>
                    <a:p>
                      <a:pPr algn="ctr" fontAlgn="ctr"/>
                      <a:r>
                        <a:rPr lang="ru-RU" sz="1100" b="1" u="none" strike="noStrike" dirty="0">
                          <a:effectLst/>
                        </a:rPr>
                        <a:t>2020</a:t>
                      </a:r>
                      <a:endParaRPr lang="ru-RU" sz="1100" b="1" i="0" u="none" strike="noStrike" dirty="0">
                        <a:solidFill>
                          <a:srgbClr val="1F4E78"/>
                        </a:solidFill>
                        <a:effectLst/>
                        <a:latin typeface="Times New Roman" panose="02020603050405020304" pitchFamily="18" charset="0"/>
                      </a:endParaRPr>
                    </a:p>
                  </a:txBody>
                  <a:tcPr marL="7256" marR="7256" marT="7256" marB="0" anchor="ctr"/>
                </a:tc>
                <a:tc hMerge="1">
                  <a:txBody>
                    <a:bodyPr/>
                    <a:lstStyle/>
                    <a:p>
                      <a:endParaRPr lang="ru-RU"/>
                    </a:p>
                  </a:txBody>
                  <a:tcPr/>
                </a:tc>
                <a:tc gridSpan="2">
                  <a:txBody>
                    <a:bodyPr/>
                    <a:lstStyle/>
                    <a:p>
                      <a:pPr algn="ctr" fontAlgn="ctr"/>
                      <a:r>
                        <a:rPr lang="ru-RU" sz="1100" b="1" u="none" strike="noStrike">
                          <a:effectLst/>
                        </a:rPr>
                        <a:t>2021</a:t>
                      </a:r>
                      <a:endParaRPr lang="ru-RU" sz="1100" b="1" i="0" u="none" strike="noStrike">
                        <a:solidFill>
                          <a:srgbClr val="1F4E78"/>
                        </a:solidFill>
                        <a:effectLst/>
                        <a:latin typeface="Times New Roman" panose="02020603050405020304" pitchFamily="18" charset="0"/>
                      </a:endParaRPr>
                    </a:p>
                  </a:txBody>
                  <a:tcPr marL="7256" marR="7256" marT="7256" marB="0" anchor="ctr"/>
                </a:tc>
                <a:tc hMerge="1">
                  <a:txBody>
                    <a:bodyPr/>
                    <a:lstStyle/>
                    <a:p>
                      <a:endParaRPr lang="ru-RU"/>
                    </a:p>
                  </a:txBody>
                  <a:tcPr/>
                </a:tc>
                <a:tc gridSpan="2">
                  <a:txBody>
                    <a:bodyPr/>
                    <a:lstStyle/>
                    <a:p>
                      <a:pPr algn="ctr" fontAlgn="ctr"/>
                      <a:r>
                        <a:rPr lang="ru-RU" sz="1100" b="1" u="none" strike="noStrike">
                          <a:effectLst/>
                        </a:rPr>
                        <a:t>2020</a:t>
                      </a:r>
                      <a:endParaRPr lang="ru-RU" sz="1100" b="1" i="0" u="none" strike="noStrike">
                        <a:solidFill>
                          <a:srgbClr val="1F4E78"/>
                        </a:solidFill>
                        <a:effectLst/>
                        <a:latin typeface="Times New Roman" panose="02020603050405020304" pitchFamily="18" charset="0"/>
                      </a:endParaRPr>
                    </a:p>
                  </a:txBody>
                  <a:tcPr marL="7256" marR="7256" marT="7256" marB="0" anchor="ctr"/>
                </a:tc>
                <a:tc hMerge="1">
                  <a:txBody>
                    <a:bodyPr/>
                    <a:lstStyle/>
                    <a:p>
                      <a:endParaRPr lang="ru-RU"/>
                    </a:p>
                  </a:txBody>
                  <a:tcPr/>
                </a:tc>
                <a:tc gridSpan="2">
                  <a:txBody>
                    <a:bodyPr/>
                    <a:lstStyle/>
                    <a:p>
                      <a:pPr algn="ctr" fontAlgn="ctr"/>
                      <a:r>
                        <a:rPr lang="ru-RU" sz="1100" b="1" u="none" strike="noStrike" dirty="0">
                          <a:effectLst/>
                        </a:rPr>
                        <a:t>2021</a:t>
                      </a:r>
                      <a:endParaRPr lang="ru-RU" sz="1100" b="1" i="0" u="none" strike="noStrike" dirty="0">
                        <a:solidFill>
                          <a:srgbClr val="1F4E78"/>
                        </a:solidFill>
                        <a:effectLst/>
                        <a:latin typeface="Times New Roman" panose="02020603050405020304" pitchFamily="18" charset="0"/>
                      </a:endParaRPr>
                    </a:p>
                  </a:txBody>
                  <a:tcPr marL="7256" marR="7256" marT="7256" marB="0" anchor="ctr"/>
                </a:tc>
                <a:tc hMerge="1">
                  <a:txBody>
                    <a:bodyPr/>
                    <a:lstStyle/>
                    <a:p>
                      <a:endParaRPr lang="ru-RU"/>
                    </a:p>
                  </a:txBody>
                  <a:tcPr/>
                </a:tc>
                <a:tc>
                  <a:txBody>
                    <a:bodyPr/>
                    <a:lstStyle/>
                    <a:p>
                      <a:pPr algn="ctr" fontAlgn="ctr"/>
                      <a:r>
                        <a:rPr lang="ru-RU" sz="1100" b="1" u="none" strike="noStrike" dirty="0">
                          <a:effectLst/>
                        </a:rPr>
                        <a:t>2020</a:t>
                      </a:r>
                      <a:endParaRPr lang="ru-RU" sz="1100" b="1" i="0" u="none" strike="noStrike" dirty="0">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b="1" u="none" strike="noStrike" dirty="0">
                          <a:effectLst/>
                        </a:rPr>
                        <a:t>2021</a:t>
                      </a:r>
                      <a:endParaRPr lang="ru-RU" sz="1100" b="1" i="0" u="none" strike="noStrike" dirty="0">
                        <a:solidFill>
                          <a:srgbClr val="1F4E78"/>
                        </a:solidFill>
                        <a:effectLst/>
                        <a:latin typeface="Times New Roman" panose="02020603050405020304" pitchFamily="18" charset="0"/>
                      </a:endParaRPr>
                    </a:p>
                  </a:txBody>
                  <a:tcPr marL="7256" marR="7256" marT="7256" marB="0" anchor="ctr"/>
                </a:tc>
                <a:extLst>
                  <a:ext uri="{0D108BD9-81ED-4DB2-BD59-A6C34878D82A}">
                    <a16:rowId xmlns:a16="http://schemas.microsoft.com/office/drawing/2014/main" val="1360798731"/>
                  </a:ext>
                </a:extLst>
              </a:tr>
              <a:tr h="185169">
                <a:tc vMerge="1">
                  <a:txBody>
                    <a:bodyPr/>
                    <a:lstStyle/>
                    <a:p>
                      <a:endParaRPr lang="ru-RU"/>
                    </a:p>
                  </a:txBody>
                  <a:tcPr/>
                </a:tc>
                <a:tc>
                  <a:txBody>
                    <a:bodyPr/>
                    <a:lstStyle/>
                    <a:p>
                      <a:pPr algn="ctr" fontAlgn="ctr"/>
                      <a:r>
                        <a:rPr lang="ru-RU" sz="1100" b="1" u="none" strike="noStrike" dirty="0">
                          <a:effectLst/>
                        </a:rPr>
                        <a:t>Абс.</a:t>
                      </a:r>
                      <a:endParaRPr lang="ru-RU" sz="1100" b="1" i="0" u="none" strike="noStrike" dirty="0">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b="1" u="none" strike="noStrike" dirty="0">
                          <a:effectLst/>
                        </a:rPr>
                        <a:t>Показат.</a:t>
                      </a:r>
                      <a:endParaRPr lang="ru-RU" sz="1100" b="1" i="0" u="none" strike="noStrike" dirty="0">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b="1" u="none" strike="noStrike" dirty="0">
                          <a:effectLst/>
                        </a:rPr>
                        <a:t>Абс.</a:t>
                      </a:r>
                      <a:endParaRPr lang="ru-RU" sz="1100" b="1" i="0" u="none" strike="noStrike" dirty="0">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b="1" u="none" strike="noStrike" dirty="0">
                          <a:effectLst/>
                        </a:rPr>
                        <a:t>Показат.</a:t>
                      </a:r>
                      <a:endParaRPr lang="ru-RU" sz="1100" b="1" i="0" u="none" strike="noStrike" dirty="0">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b="1" u="none" strike="noStrike" dirty="0">
                          <a:effectLst/>
                        </a:rPr>
                        <a:t>Абс.</a:t>
                      </a:r>
                      <a:endParaRPr lang="ru-RU" sz="1100" b="1" i="0" u="none" strike="noStrike" dirty="0">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b="1" u="none" strike="noStrike" dirty="0">
                          <a:effectLst/>
                        </a:rPr>
                        <a:t>Показат.</a:t>
                      </a:r>
                      <a:endParaRPr lang="ru-RU" sz="1100" b="1" i="0" u="none" strike="noStrike" dirty="0">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b="1" u="none" strike="noStrike" dirty="0">
                          <a:effectLst/>
                        </a:rPr>
                        <a:t>Абс.</a:t>
                      </a:r>
                      <a:endParaRPr lang="ru-RU" sz="1100" b="1" i="0" u="none" strike="noStrike" dirty="0">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b="1" u="none" strike="noStrike">
                          <a:effectLst/>
                        </a:rPr>
                        <a:t>Показат.</a:t>
                      </a:r>
                      <a:endParaRPr lang="ru-RU" sz="1100" b="1"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b="1" u="none" strike="noStrike">
                          <a:effectLst/>
                        </a:rPr>
                        <a:t>Показат.</a:t>
                      </a:r>
                      <a:endParaRPr lang="ru-RU" sz="1100" b="1"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b="1" u="none" strike="noStrike" dirty="0">
                          <a:effectLst/>
                        </a:rPr>
                        <a:t>Показат.</a:t>
                      </a:r>
                      <a:endParaRPr lang="ru-RU" sz="1100" b="1" i="0" u="none" strike="noStrike" dirty="0">
                        <a:solidFill>
                          <a:srgbClr val="1F4E78"/>
                        </a:solidFill>
                        <a:effectLst/>
                        <a:latin typeface="Times New Roman" panose="02020603050405020304" pitchFamily="18" charset="0"/>
                      </a:endParaRPr>
                    </a:p>
                  </a:txBody>
                  <a:tcPr marL="7256" marR="7256" marT="7256" marB="0" anchor="ctr"/>
                </a:tc>
                <a:extLst>
                  <a:ext uri="{0D108BD9-81ED-4DB2-BD59-A6C34878D82A}">
                    <a16:rowId xmlns:a16="http://schemas.microsoft.com/office/drawing/2014/main" val="1395654042"/>
                  </a:ext>
                </a:extLst>
              </a:tr>
              <a:tr h="395068">
                <a:tc>
                  <a:txBody>
                    <a:bodyPr/>
                    <a:lstStyle/>
                    <a:p>
                      <a:pPr algn="l" fontAlgn="ctr"/>
                      <a:r>
                        <a:rPr lang="ru-RU" sz="900" b="1" u="none" strike="noStrike">
                          <a:effectLst/>
                        </a:rPr>
                        <a:t>Рождаемость</a:t>
                      </a:r>
                      <a:endParaRPr lang="ru-RU" sz="900" b="1"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effectLst/>
                        </a:rPr>
                        <a:t>383</a:t>
                      </a:r>
                      <a:endParaRPr lang="ru-RU" sz="1100" b="0" i="0" u="none" strike="noStrike" dirty="0">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effectLst/>
                        </a:rPr>
                        <a:t>10.9</a:t>
                      </a:r>
                      <a:endParaRPr lang="ru-RU" sz="1100" b="0" i="0" u="none" strike="noStrike" dirty="0">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339</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9.6</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702</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10.1</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643</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9.2</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9.3</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8.6</a:t>
                      </a:r>
                      <a:endParaRPr lang="ru-RU" sz="1100" b="0" i="0" u="none" strike="noStrike">
                        <a:solidFill>
                          <a:srgbClr val="1F4E78"/>
                        </a:solidFill>
                        <a:effectLst/>
                        <a:latin typeface="Times New Roman" panose="02020603050405020304" pitchFamily="18" charset="0"/>
                      </a:endParaRPr>
                    </a:p>
                  </a:txBody>
                  <a:tcPr marL="7256" marR="7256" marT="7256" marB="0" anchor="ctr"/>
                </a:tc>
                <a:extLst>
                  <a:ext uri="{0D108BD9-81ED-4DB2-BD59-A6C34878D82A}">
                    <a16:rowId xmlns:a16="http://schemas.microsoft.com/office/drawing/2014/main" val="2627508978"/>
                  </a:ext>
                </a:extLst>
              </a:tr>
              <a:tr h="395068">
                <a:tc>
                  <a:txBody>
                    <a:bodyPr/>
                    <a:lstStyle/>
                    <a:p>
                      <a:pPr algn="l" fontAlgn="ctr"/>
                      <a:r>
                        <a:rPr lang="ru-RU" sz="900" b="1" u="none" strike="noStrike">
                          <a:effectLst/>
                        </a:rPr>
                        <a:t>Смертность</a:t>
                      </a:r>
                      <a:endParaRPr lang="ru-RU" sz="900" b="1"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373</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effectLst/>
                        </a:rPr>
                        <a:t>10.7</a:t>
                      </a:r>
                      <a:endParaRPr lang="ru-RU" sz="1100" b="0" i="0" u="none" strike="noStrike" dirty="0">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effectLst/>
                        </a:rPr>
                        <a:t>448</a:t>
                      </a:r>
                      <a:endParaRPr lang="ru-RU" sz="1100" b="0" i="0" u="none" strike="noStrike" dirty="0">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12.7</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765</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11</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910</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13.1</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10.8</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11.4</a:t>
                      </a:r>
                      <a:endParaRPr lang="ru-RU" sz="1100" b="0" i="0" u="none" strike="noStrike">
                        <a:solidFill>
                          <a:srgbClr val="1F4E78"/>
                        </a:solidFill>
                        <a:effectLst/>
                        <a:latin typeface="Times New Roman" panose="02020603050405020304" pitchFamily="18" charset="0"/>
                      </a:endParaRPr>
                    </a:p>
                  </a:txBody>
                  <a:tcPr marL="7256" marR="7256" marT="7256" marB="0" anchor="ctr"/>
                </a:tc>
                <a:extLst>
                  <a:ext uri="{0D108BD9-81ED-4DB2-BD59-A6C34878D82A}">
                    <a16:rowId xmlns:a16="http://schemas.microsoft.com/office/drawing/2014/main" val="3781055317"/>
                  </a:ext>
                </a:extLst>
              </a:tr>
              <a:tr h="395068">
                <a:tc>
                  <a:txBody>
                    <a:bodyPr/>
                    <a:lstStyle/>
                    <a:p>
                      <a:pPr algn="l" fontAlgn="ctr"/>
                      <a:r>
                        <a:rPr lang="ru-RU" sz="900" b="1" u="none" strike="noStrike" dirty="0">
                          <a:effectLst/>
                        </a:rPr>
                        <a:t>Естественный Прирост</a:t>
                      </a:r>
                      <a:endParaRPr lang="ru-RU" sz="900" b="1" i="0" u="none" strike="noStrike" dirty="0">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solidFill>
                            <a:srgbClr val="C00000"/>
                          </a:solidFill>
                          <a:effectLst/>
                        </a:rPr>
                        <a:t>10</a:t>
                      </a:r>
                      <a:endParaRPr lang="ru-RU" sz="1100" b="0" i="0" u="none" strike="noStrike" dirty="0">
                        <a:solidFill>
                          <a:srgbClr val="C00000"/>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solidFill>
                            <a:srgbClr val="C00000"/>
                          </a:solidFill>
                          <a:effectLst/>
                        </a:rPr>
                        <a:t>0.2</a:t>
                      </a:r>
                      <a:endParaRPr lang="ru-RU" sz="1100" b="0" i="0" u="none" strike="noStrike" dirty="0">
                        <a:solidFill>
                          <a:srgbClr val="C00000"/>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solidFill>
                            <a:srgbClr val="C00000"/>
                          </a:solidFill>
                          <a:effectLst/>
                        </a:rPr>
                        <a:t>-109</a:t>
                      </a:r>
                      <a:endParaRPr lang="ru-RU" sz="1100" b="0" i="0" u="none" strike="noStrike" dirty="0">
                        <a:solidFill>
                          <a:srgbClr val="C00000"/>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solidFill>
                            <a:srgbClr val="C00000"/>
                          </a:solidFill>
                          <a:effectLst/>
                        </a:rPr>
                        <a:t>-3.1</a:t>
                      </a:r>
                      <a:endParaRPr lang="ru-RU" sz="1100" b="0" i="0" u="none" strike="noStrike" dirty="0">
                        <a:solidFill>
                          <a:srgbClr val="C00000"/>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solidFill>
                            <a:srgbClr val="C00000"/>
                          </a:solidFill>
                          <a:effectLst/>
                        </a:rPr>
                        <a:t>-63</a:t>
                      </a:r>
                      <a:endParaRPr lang="ru-RU" sz="1100" b="0" i="0" u="none" strike="noStrike" dirty="0">
                        <a:solidFill>
                          <a:srgbClr val="C00000"/>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solidFill>
                            <a:srgbClr val="C00000"/>
                          </a:solidFill>
                          <a:effectLst/>
                        </a:rPr>
                        <a:t>-0.9</a:t>
                      </a:r>
                      <a:endParaRPr lang="ru-RU" sz="1100" b="0" i="0" u="none" strike="noStrike" dirty="0">
                        <a:solidFill>
                          <a:srgbClr val="C00000"/>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solidFill>
                            <a:srgbClr val="C00000"/>
                          </a:solidFill>
                          <a:effectLst/>
                        </a:rPr>
                        <a:t>-267</a:t>
                      </a:r>
                      <a:endParaRPr lang="ru-RU" sz="1100" b="0" i="0" u="none" strike="noStrike" dirty="0">
                        <a:solidFill>
                          <a:srgbClr val="C00000"/>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solidFill>
                            <a:srgbClr val="C00000"/>
                          </a:solidFill>
                          <a:effectLst/>
                        </a:rPr>
                        <a:t>-3.9</a:t>
                      </a:r>
                      <a:endParaRPr lang="ru-RU" sz="1100" b="0" i="0" u="none" strike="noStrike" dirty="0">
                        <a:solidFill>
                          <a:srgbClr val="C00000"/>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solidFill>
                            <a:srgbClr val="C00000"/>
                          </a:solidFill>
                          <a:effectLst/>
                        </a:rPr>
                        <a:t>-1.5</a:t>
                      </a:r>
                      <a:endParaRPr lang="ru-RU" sz="1100" b="0" i="0" u="none" strike="noStrike" dirty="0">
                        <a:solidFill>
                          <a:srgbClr val="C00000"/>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solidFill>
                            <a:srgbClr val="C00000"/>
                          </a:solidFill>
                          <a:effectLst/>
                        </a:rPr>
                        <a:t>-2.8</a:t>
                      </a:r>
                      <a:endParaRPr lang="ru-RU" sz="1100" b="0" i="0" u="none" strike="noStrike" dirty="0">
                        <a:solidFill>
                          <a:srgbClr val="C00000"/>
                        </a:solidFill>
                        <a:effectLst/>
                        <a:latin typeface="Times New Roman" panose="02020603050405020304" pitchFamily="18" charset="0"/>
                      </a:endParaRPr>
                    </a:p>
                  </a:txBody>
                  <a:tcPr marL="7256" marR="7256" marT="7256" marB="0" anchor="ctr"/>
                </a:tc>
                <a:extLst>
                  <a:ext uri="{0D108BD9-81ED-4DB2-BD59-A6C34878D82A}">
                    <a16:rowId xmlns:a16="http://schemas.microsoft.com/office/drawing/2014/main" val="1113015648"/>
                  </a:ext>
                </a:extLst>
              </a:tr>
              <a:tr h="395068">
                <a:tc>
                  <a:txBody>
                    <a:bodyPr/>
                    <a:lstStyle/>
                    <a:p>
                      <a:pPr algn="l" fontAlgn="ctr"/>
                      <a:r>
                        <a:rPr lang="ru-RU" sz="900" b="1" u="none" strike="noStrike">
                          <a:effectLst/>
                        </a:rPr>
                        <a:t>Младенческая смертность</a:t>
                      </a:r>
                      <a:endParaRPr lang="ru-RU" sz="900" b="1"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effectLst/>
                        </a:rPr>
                        <a:t>2</a:t>
                      </a:r>
                      <a:endParaRPr lang="ru-RU" sz="1100" b="0" i="0" u="none" strike="noStrike" dirty="0">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effectLst/>
                        </a:rPr>
                        <a:t>5.2</a:t>
                      </a:r>
                      <a:endParaRPr lang="ru-RU" sz="1100" b="0" i="0" u="none" strike="noStrike" dirty="0">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2</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effectLst/>
                        </a:rPr>
                        <a:t>5.8</a:t>
                      </a:r>
                      <a:endParaRPr lang="ru-RU" sz="1100" b="0" i="0" u="none" strike="noStrike" dirty="0">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effectLst/>
                        </a:rPr>
                        <a:t>5</a:t>
                      </a:r>
                      <a:endParaRPr lang="ru-RU" sz="1100" b="0" i="0" u="none" strike="noStrike" dirty="0">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7.1</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4</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6.2</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6.6</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8.9</a:t>
                      </a:r>
                      <a:endParaRPr lang="ru-RU" sz="1100" b="0" i="0" u="none" strike="noStrike">
                        <a:solidFill>
                          <a:srgbClr val="1F4E78"/>
                        </a:solidFill>
                        <a:effectLst/>
                        <a:latin typeface="Times New Roman" panose="02020603050405020304" pitchFamily="18" charset="0"/>
                      </a:endParaRPr>
                    </a:p>
                  </a:txBody>
                  <a:tcPr marL="7256" marR="7256" marT="7256" marB="0" anchor="ctr"/>
                </a:tc>
                <a:extLst>
                  <a:ext uri="{0D108BD9-81ED-4DB2-BD59-A6C34878D82A}">
                    <a16:rowId xmlns:a16="http://schemas.microsoft.com/office/drawing/2014/main" val="788072858"/>
                  </a:ext>
                </a:extLst>
              </a:tr>
              <a:tr h="395068">
                <a:tc>
                  <a:txBody>
                    <a:bodyPr/>
                    <a:lstStyle/>
                    <a:p>
                      <a:pPr algn="l" fontAlgn="ctr"/>
                      <a:r>
                        <a:rPr lang="ru-RU" sz="900" b="1" u="none" strike="noStrike">
                          <a:effectLst/>
                        </a:rPr>
                        <a:t>Перинатальная смертность</a:t>
                      </a:r>
                      <a:endParaRPr lang="ru-RU" sz="900" b="1"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1</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2.6</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 </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 </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effectLst/>
                        </a:rPr>
                        <a:t>1</a:t>
                      </a:r>
                      <a:endParaRPr lang="ru-RU" sz="1100" b="0" i="0" u="none" strike="noStrike" dirty="0">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effectLst/>
                        </a:rPr>
                        <a:t>1.4</a:t>
                      </a:r>
                      <a:endParaRPr lang="ru-RU" sz="1100" b="0" i="0" u="none" strike="noStrike" dirty="0">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 </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 </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5.8</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11.4</a:t>
                      </a:r>
                      <a:endParaRPr lang="ru-RU" sz="1100" b="0" i="0" u="none" strike="noStrike">
                        <a:solidFill>
                          <a:srgbClr val="1F4E78"/>
                        </a:solidFill>
                        <a:effectLst/>
                        <a:latin typeface="Times New Roman" panose="02020603050405020304" pitchFamily="18" charset="0"/>
                      </a:endParaRPr>
                    </a:p>
                  </a:txBody>
                  <a:tcPr marL="7256" marR="7256" marT="7256" marB="0" anchor="ctr"/>
                </a:tc>
                <a:extLst>
                  <a:ext uri="{0D108BD9-81ED-4DB2-BD59-A6C34878D82A}">
                    <a16:rowId xmlns:a16="http://schemas.microsoft.com/office/drawing/2014/main" val="4035060343"/>
                  </a:ext>
                </a:extLst>
              </a:tr>
              <a:tr h="402962">
                <a:tc>
                  <a:txBody>
                    <a:bodyPr/>
                    <a:lstStyle/>
                    <a:p>
                      <a:pPr algn="l" fontAlgn="ctr"/>
                      <a:r>
                        <a:rPr lang="ru-RU" sz="900" b="1" u="none" strike="noStrike">
                          <a:effectLst/>
                        </a:rPr>
                        <a:t>Ранняя неонатальная смертность</a:t>
                      </a:r>
                      <a:endParaRPr lang="ru-RU" sz="900" b="1"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1</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2.6</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 </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 </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1</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effectLst/>
                        </a:rPr>
                        <a:t>1.4</a:t>
                      </a:r>
                      <a:endParaRPr lang="ru-RU" sz="1100" b="0" i="0" u="none" strike="noStrike" dirty="0">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effectLst/>
                        </a:rPr>
                        <a:t> </a:t>
                      </a:r>
                      <a:endParaRPr lang="ru-RU" sz="1100" b="0" i="0" u="none" strike="noStrike" dirty="0">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 </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3.3</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4.5</a:t>
                      </a:r>
                      <a:endParaRPr lang="ru-RU" sz="1100" b="0" i="0" u="none" strike="noStrike">
                        <a:solidFill>
                          <a:srgbClr val="1F4E78"/>
                        </a:solidFill>
                        <a:effectLst/>
                        <a:latin typeface="Times New Roman" panose="02020603050405020304" pitchFamily="18" charset="0"/>
                      </a:endParaRPr>
                    </a:p>
                  </a:txBody>
                  <a:tcPr marL="7256" marR="7256" marT="7256" marB="0" anchor="ctr"/>
                </a:tc>
                <a:extLst>
                  <a:ext uri="{0D108BD9-81ED-4DB2-BD59-A6C34878D82A}">
                    <a16:rowId xmlns:a16="http://schemas.microsoft.com/office/drawing/2014/main" val="2721173355"/>
                  </a:ext>
                </a:extLst>
              </a:tr>
              <a:tr h="395068">
                <a:tc>
                  <a:txBody>
                    <a:bodyPr/>
                    <a:lstStyle/>
                    <a:p>
                      <a:pPr algn="l" fontAlgn="ctr"/>
                      <a:r>
                        <a:rPr lang="ru-RU" sz="900" b="1" u="none" strike="noStrike">
                          <a:effectLst/>
                        </a:rPr>
                        <a:t>Смертность детей до 4- х лет</a:t>
                      </a:r>
                      <a:endParaRPr lang="ru-RU" sz="900" b="1"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3</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7.8</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3</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8.8</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6</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6.5</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6</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effectLst/>
                        </a:rPr>
                        <a:t>9.3</a:t>
                      </a:r>
                      <a:endParaRPr lang="ru-RU" sz="1100" b="0" i="0" u="none" strike="noStrike" dirty="0">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effectLst/>
                        </a:rPr>
                        <a:t>8.5</a:t>
                      </a:r>
                      <a:endParaRPr lang="ru-RU" sz="1100" b="0" i="0" u="none" strike="noStrike" dirty="0">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effectLst/>
                        </a:rPr>
                        <a:t>10.5</a:t>
                      </a:r>
                      <a:endParaRPr lang="ru-RU" sz="1100" b="0" i="0" u="none" strike="noStrike" dirty="0">
                        <a:solidFill>
                          <a:srgbClr val="1F4E78"/>
                        </a:solidFill>
                        <a:effectLst/>
                        <a:latin typeface="Times New Roman" panose="02020603050405020304" pitchFamily="18" charset="0"/>
                      </a:endParaRPr>
                    </a:p>
                  </a:txBody>
                  <a:tcPr marL="7256" marR="7256" marT="7256" marB="0" anchor="ctr"/>
                </a:tc>
                <a:extLst>
                  <a:ext uri="{0D108BD9-81ED-4DB2-BD59-A6C34878D82A}">
                    <a16:rowId xmlns:a16="http://schemas.microsoft.com/office/drawing/2014/main" val="662059044"/>
                  </a:ext>
                </a:extLst>
              </a:tr>
              <a:tr h="395068">
                <a:tc>
                  <a:txBody>
                    <a:bodyPr/>
                    <a:lstStyle/>
                    <a:p>
                      <a:pPr algn="l" fontAlgn="ctr"/>
                      <a:r>
                        <a:rPr lang="ru-RU" sz="900" b="1" u="none" strike="noStrike" dirty="0">
                          <a:effectLst/>
                        </a:rPr>
                        <a:t>Смертность детей до 17 лет</a:t>
                      </a:r>
                      <a:endParaRPr lang="ru-RU" sz="900" b="1" i="0" u="none" strike="noStrike" dirty="0">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5</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6.2</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3</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3.7</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8</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5.3</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6</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3.7</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a:effectLst/>
                        </a:rPr>
                        <a:t>4.5</a:t>
                      </a:r>
                      <a:endParaRPr lang="ru-RU" sz="1100" b="0" i="0" u="none" strike="noStrike">
                        <a:solidFill>
                          <a:srgbClr val="1F4E78"/>
                        </a:solidFill>
                        <a:effectLst/>
                        <a:latin typeface="Times New Roman" panose="02020603050405020304" pitchFamily="18" charset="0"/>
                      </a:endParaRPr>
                    </a:p>
                  </a:txBody>
                  <a:tcPr marL="7256" marR="7256" marT="7256" marB="0" anchor="ctr"/>
                </a:tc>
                <a:tc>
                  <a:txBody>
                    <a:bodyPr/>
                    <a:lstStyle/>
                    <a:p>
                      <a:pPr algn="ctr" fontAlgn="ctr"/>
                      <a:r>
                        <a:rPr lang="ru-RU" sz="1100" u="none" strike="noStrike" dirty="0">
                          <a:effectLst/>
                        </a:rPr>
                        <a:t>6.3</a:t>
                      </a:r>
                      <a:endParaRPr lang="ru-RU" sz="1100" b="0" i="0" u="none" strike="noStrike" dirty="0">
                        <a:solidFill>
                          <a:srgbClr val="1F4E78"/>
                        </a:solidFill>
                        <a:effectLst/>
                        <a:latin typeface="Times New Roman" panose="02020603050405020304" pitchFamily="18" charset="0"/>
                      </a:endParaRPr>
                    </a:p>
                  </a:txBody>
                  <a:tcPr marL="7256" marR="7256" marT="7256" marB="0" anchor="ctr"/>
                </a:tc>
                <a:extLst>
                  <a:ext uri="{0D108BD9-81ED-4DB2-BD59-A6C34878D82A}">
                    <a16:rowId xmlns:a16="http://schemas.microsoft.com/office/drawing/2014/main" val="2286967656"/>
                  </a:ext>
                </a:extLst>
              </a:tr>
            </a:tbl>
          </a:graphicData>
        </a:graphic>
      </p:graphicFrame>
      <p:sp>
        <p:nvSpPr>
          <p:cNvPr id="6" name="Rectangle 5"/>
          <p:cNvSpPr/>
          <p:nvPr/>
        </p:nvSpPr>
        <p:spPr>
          <a:xfrm>
            <a:off x="323528" y="5877272"/>
            <a:ext cx="8316416" cy="923330"/>
          </a:xfrm>
          <a:prstGeom prst="rect">
            <a:avLst/>
          </a:prstGeom>
        </p:spPr>
        <p:txBody>
          <a:bodyPr wrap="square">
            <a:spAutoFit/>
          </a:bodyPr>
          <a:lstStyle/>
          <a:p>
            <a:r>
              <a:rPr lang="ru-RU" dirty="0">
                <a:latin typeface="Times New Roman" panose="02020603050405020304" pitchFamily="18" charset="0"/>
                <a:ea typeface="Times New Roman" panose="02020603050405020304" pitchFamily="18" charset="0"/>
              </a:rPr>
              <a:t>Из вышеуказанной таблицы видно что структура демографических показателей значительно изменилась :к сожалению , естественный прирост стал отрицательным!</a:t>
            </a:r>
            <a:endParaRPr lang="ru-RU" dirty="0"/>
          </a:p>
        </p:txBody>
      </p:sp>
    </p:spTree>
    <p:extLst>
      <p:ext uri="{BB962C8B-B14F-4D97-AF65-F5344CB8AC3E}">
        <p14:creationId xmlns:p14="http://schemas.microsoft.com/office/powerpoint/2010/main" val="2004463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52400"/>
            <a:ext cx="7488832" cy="1066800"/>
          </a:xfrm>
        </p:spPr>
        <p:txBody>
          <a:bodyPr/>
          <a:lstStyle/>
          <a:p>
            <a:r>
              <a:rPr lang="ru-RU" sz="2800" b="1" dirty="0">
                <a:solidFill>
                  <a:schemeClr val="tx1"/>
                </a:solidFill>
                <a:effectLst/>
                <a:latin typeface="Times New Roman" panose="02020603050405020304" pitchFamily="18" charset="0"/>
                <a:cs typeface="Times New Roman" panose="02020603050405020304" pitchFamily="18" charset="0"/>
              </a:rPr>
              <a:t>Медико-демографические показатели.</a:t>
            </a:r>
            <a:br>
              <a:rPr lang="ru-RU" sz="2800" b="1" dirty="0">
                <a:solidFill>
                  <a:schemeClr val="tx1"/>
                </a:solidFill>
                <a:effectLst/>
                <a:latin typeface="Times New Roman" panose="02020603050405020304" pitchFamily="18" charset="0"/>
                <a:cs typeface="Times New Roman" panose="02020603050405020304" pitchFamily="18" charset="0"/>
              </a:rPr>
            </a:br>
            <a:r>
              <a:rPr lang="ru-RU" sz="2000" b="1" dirty="0">
                <a:solidFill>
                  <a:schemeClr val="tx1"/>
                </a:solidFill>
                <a:effectLst/>
                <a:latin typeface="Times New Roman" panose="02020603050405020304" pitchFamily="18" charset="0"/>
                <a:cs typeface="Times New Roman" panose="02020603050405020304" pitchFamily="18" charset="0"/>
              </a:rPr>
              <a:t>(на 1 тыс. населения)</a:t>
            </a:r>
            <a:endParaRPr lang="ru-RU"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3068424498"/>
              </p:ext>
            </p:extLst>
          </p:nvPr>
        </p:nvGraphicFramePr>
        <p:xfrm>
          <a:off x="19136" y="1484784"/>
          <a:ext cx="433684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303006786"/>
              </p:ext>
            </p:extLst>
          </p:nvPr>
        </p:nvGraphicFramePr>
        <p:xfrm>
          <a:off x="4572000" y="1484784"/>
          <a:ext cx="4423092"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236218" y="4219074"/>
            <a:ext cx="8671564" cy="2308324"/>
          </a:xfrm>
          <a:prstGeom prst="rect">
            <a:avLst/>
          </a:prstGeom>
        </p:spPr>
        <p:txBody>
          <a:bodyPr wrap="square">
            <a:spAutoFit/>
          </a:bodyPr>
          <a:lstStyle/>
          <a:p>
            <a:pPr algn="ctr">
              <a:spcAft>
                <a:spcPts val="0"/>
              </a:spcAft>
            </a:pPr>
            <a:r>
              <a:rPr lang="ru-RU" sz="1200" b="1" dirty="0">
                <a:latin typeface="Times New Roman" panose="02020603050405020304" pitchFamily="18" charset="0"/>
                <a:ea typeface="Times New Roman" panose="02020603050405020304" pitchFamily="18" charset="0"/>
              </a:rPr>
              <a:t>Рождаемость.</a:t>
            </a:r>
            <a:endParaRPr lang="ru-RU" sz="1200" dirty="0">
              <a:latin typeface="Times New Roman" panose="02020603050405020304" pitchFamily="18" charset="0"/>
              <a:ea typeface="Times New Roman" panose="02020603050405020304" pitchFamily="18" charset="0"/>
            </a:endParaRPr>
          </a:p>
          <a:p>
            <a:pPr indent="449580" algn="just">
              <a:spcAft>
                <a:spcPts val="0"/>
              </a:spcAft>
            </a:pPr>
            <a:r>
              <a:rPr lang="ru-RU" sz="1200" dirty="0">
                <a:latin typeface="Times New Roman" panose="02020603050405020304" pitchFamily="18" charset="0"/>
                <a:ea typeface="Times New Roman" panose="02020603050405020304" pitchFamily="18" charset="0"/>
              </a:rPr>
              <a:t>По ЦЗ Комрат рождаемость снизилась. В 2020 году родилось </a:t>
            </a:r>
            <a:r>
              <a:rPr lang="ru-RU" sz="1200" b="1" dirty="0">
                <a:latin typeface="Times New Roman" panose="02020603050405020304" pitchFamily="18" charset="0"/>
                <a:ea typeface="Times New Roman" panose="02020603050405020304" pitchFamily="18" charset="0"/>
              </a:rPr>
              <a:t>383</a:t>
            </a:r>
            <a:r>
              <a:rPr lang="ru-RU" sz="1200" dirty="0">
                <a:latin typeface="Times New Roman" panose="02020603050405020304" pitchFamily="18" charset="0"/>
                <a:ea typeface="Times New Roman" panose="02020603050405020304" pitchFamily="18" charset="0"/>
              </a:rPr>
              <a:t> живых детей, в 2021 году </a:t>
            </a:r>
            <a:r>
              <a:rPr lang="ru-RU" sz="1200" b="1" dirty="0">
                <a:latin typeface="Times New Roman" panose="02020603050405020304" pitchFamily="18" charset="0"/>
                <a:ea typeface="Times New Roman" panose="02020603050405020304" pitchFamily="18" charset="0"/>
              </a:rPr>
              <a:t>339</a:t>
            </a:r>
            <a:r>
              <a:rPr lang="ru-RU" sz="1200" dirty="0">
                <a:latin typeface="Times New Roman" panose="02020603050405020304" pitchFamily="18" charset="0"/>
                <a:ea typeface="Times New Roman" panose="02020603050405020304" pitchFamily="18" charset="0"/>
              </a:rPr>
              <a:t> и показатель составляет </a:t>
            </a:r>
            <a:r>
              <a:rPr lang="ru-RU" sz="1200" b="1" dirty="0">
                <a:latin typeface="Times New Roman" panose="02020603050405020304" pitchFamily="18" charset="0"/>
                <a:ea typeface="Times New Roman" panose="02020603050405020304" pitchFamily="18" charset="0"/>
              </a:rPr>
              <a:t>9,6</a:t>
            </a:r>
            <a:r>
              <a:rPr lang="ru-RU" sz="1200" dirty="0">
                <a:latin typeface="Times New Roman" panose="02020603050405020304" pitchFamily="18" charset="0"/>
                <a:ea typeface="Times New Roman" panose="02020603050405020304" pitchFamily="18" charset="0"/>
              </a:rPr>
              <a:t> против </a:t>
            </a:r>
            <a:r>
              <a:rPr lang="ru-RU" sz="1200" b="1" dirty="0">
                <a:latin typeface="Times New Roman" panose="02020603050405020304" pitchFamily="18" charset="0"/>
                <a:ea typeface="Times New Roman" panose="02020603050405020304" pitchFamily="18" charset="0"/>
              </a:rPr>
              <a:t>10,9 </a:t>
            </a:r>
            <a:r>
              <a:rPr lang="ru-RU" sz="1200" dirty="0">
                <a:latin typeface="Times New Roman" panose="02020603050405020304" pitchFamily="18" charset="0"/>
                <a:ea typeface="Times New Roman" panose="02020603050405020304" pitchFamily="18" charset="0"/>
              </a:rPr>
              <a:t>в прошлом году. Снизилась в г. Комрате, с. Конгазчик, с. Бешалма и с. Ферапонтьевка; повысилась в с. Буджак.  По Району за 2021 год родилось </a:t>
            </a:r>
            <a:r>
              <a:rPr lang="ru-RU" sz="1200" b="1" dirty="0">
                <a:latin typeface="Times New Roman" panose="02020603050405020304" pitchFamily="18" charset="0"/>
                <a:ea typeface="Times New Roman" panose="02020603050405020304" pitchFamily="18" charset="0"/>
              </a:rPr>
              <a:t>643</a:t>
            </a:r>
            <a:r>
              <a:rPr lang="ru-RU" sz="1200" dirty="0">
                <a:latin typeface="Times New Roman" panose="02020603050405020304" pitchFamily="18" charset="0"/>
                <a:ea typeface="Times New Roman" panose="02020603050405020304" pitchFamily="18" charset="0"/>
              </a:rPr>
              <a:t> ребенка и показатель составляет </a:t>
            </a:r>
            <a:r>
              <a:rPr lang="ru-RU" sz="1200" b="1" dirty="0">
                <a:latin typeface="Times New Roman" panose="02020603050405020304" pitchFamily="18" charset="0"/>
                <a:ea typeface="Times New Roman" panose="02020603050405020304" pitchFamily="18" charset="0"/>
              </a:rPr>
              <a:t>9,2</a:t>
            </a:r>
            <a:r>
              <a:rPr lang="ru-RU" sz="1200" dirty="0">
                <a:latin typeface="Times New Roman" panose="02020603050405020304" pitchFamily="18" charset="0"/>
                <a:ea typeface="Times New Roman" panose="02020603050405020304" pitchFamily="18" charset="0"/>
              </a:rPr>
              <a:t>; в 2020 году родилось </a:t>
            </a:r>
            <a:r>
              <a:rPr lang="ru-RU" sz="1200" b="1" dirty="0">
                <a:latin typeface="Times New Roman" panose="02020603050405020304" pitchFamily="18" charset="0"/>
                <a:ea typeface="Times New Roman" panose="02020603050405020304" pitchFamily="18" charset="0"/>
              </a:rPr>
              <a:t>702</a:t>
            </a:r>
            <a:r>
              <a:rPr lang="ru-RU" sz="1200" dirty="0">
                <a:latin typeface="Times New Roman" panose="02020603050405020304" pitchFamily="18" charset="0"/>
                <a:ea typeface="Times New Roman" panose="02020603050405020304" pitchFamily="18" charset="0"/>
              </a:rPr>
              <a:t> и показатель </a:t>
            </a:r>
            <a:r>
              <a:rPr lang="ru-RU" sz="1200" b="1" dirty="0">
                <a:latin typeface="Times New Roman" panose="02020603050405020304" pitchFamily="18" charset="0"/>
                <a:ea typeface="Times New Roman" panose="02020603050405020304" pitchFamily="18" charset="0"/>
              </a:rPr>
              <a:t>-10,9</a:t>
            </a:r>
            <a:r>
              <a:rPr lang="ru-RU" sz="1200" dirty="0">
                <a:latin typeface="Times New Roman" panose="02020603050405020304" pitchFamily="18" charset="0"/>
                <a:ea typeface="Times New Roman" panose="02020603050405020304" pitchFamily="18" charset="0"/>
              </a:rPr>
              <a:t>. Снизилась рождаемость по Конгазкому кусту с </a:t>
            </a:r>
            <a:r>
              <a:rPr lang="ru-RU" sz="1200" b="1" dirty="0">
                <a:latin typeface="Times New Roman" panose="02020603050405020304" pitchFamily="18" charset="0"/>
                <a:ea typeface="Times New Roman" panose="02020603050405020304" pitchFamily="18" charset="0"/>
              </a:rPr>
              <a:t>10,2</a:t>
            </a:r>
            <a:r>
              <a:rPr lang="ru-RU" sz="1200" dirty="0">
                <a:latin typeface="Times New Roman" panose="02020603050405020304" pitchFamily="18" charset="0"/>
                <a:ea typeface="Times New Roman" panose="02020603050405020304" pitchFamily="18" charset="0"/>
              </a:rPr>
              <a:t> до </a:t>
            </a:r>
            <a:r>
              <a:rPr lang="ru-RU" sz="1200" b="1" dirty="0">
                <a:latin typeface="Times New Roman" panose="02020603050405020304" pitchFamily="18" charset="0"/>
                <a:ea typeface="Times New Roman" panose="02020603050405020304" pitchFamily="18" charset="0"/>
              </a:rPr>
              <a:t>9,1</a:t>
            </a:r>
            <a:r>
              <a:rPr lang="ru-RU" sz="1200" dirty="0">
                <a:latin typeface="Times New Roman" panose="02020603050405020304" pitchFamily="18" charset="0"/>
                <a:ea typeface="Times New Roman" panose="02020603050405020304" pitchFamily="18" charset="0"/>
              </a:rPr>
              <a:t>  и Авдарма с </a:t>
            </a:r>
            <a:r>
              <a:rPr lang="ru-RU" sz="1200" b="1" dirty="0">
                <a:latin typeface="Times New Roman" panose="02020603050405020304" pitchFamily="18" charset="0"/>
                <a:ea typeface="Times New Roman" panose="02020603050405020304" pitchFamily="18" charset="0"/>
              </a:rPr>
              <a:t>12,6</a:t>
            </a:r>
            <a:r>
              <a:rPr lang="ru-RU" sz="1200" dirty="0">
                <a:latin typeface="Times New Roman" panose="02020603050405020304" pitchFamily="18" charset="0"/>
                <a:ea typeface="Times New Roman" panose="02020603050405020304" pitchFamily="18" charset="0"/>
              </a:rPr>
              <a:t> до </a:t>
            </a:r>
            <a:r>
              <a:rPr lang="ru-RU" sz="1200" b="1" dirty="0">
                <a:latin typeface="Times New Roman" panose="02020603050405020304" pitchFamily="18" charset="0"/>
                <a:ea typeface="Times New Roman" panose="02020603050405020304" pitchFamily="18" charset="0"/>
              </a:rPr>
              <a:t>8,6</a:t>
            </a:r>
            <a:r>
              <a:rPr lang="ru-RU" sz="1200" dirty="0">
                <a:latin typeface="Times New Roman" panose="02020603050405020304" pitchFamily="18" charset="0"/>
                <a:ea typeface="Times New Roman" panose="02020603050405020304" pitchFamily="18" charset="0"/>
              </a:rPr>
              <a:t>. Несколько повысилась по ЦЗ Кирсово, Дезгинжа, Чок –Майдан.</a:t>
            </a:r>
          </a:p>
          <a:p>
            <a:pPr algn="ctr">
              <a:spcAft>
                <a:spcPts val="0"/>
              </a:spcAft>
            </a:pPr>
            <a:r>
              <a:rPr lang="ru-RU" sz="1200" b="1" dirty="0">
                <a:latin typeface="Times New Roman" panose="02020603050405020304" pitchFamily="18" charset="0"/>
                <a:ea typeface="Times New Roman" panose="02020603050405020304" pitchFamily="18" charset="0"/>
              </a:rPr>
              <a:t> Смертность.</a:t>
            </a:r>
            <a:endParaRPr lang="ru-RU" sz="1200" dirty="0">
              <a:latin typeface="Times New Roman" panose="02020603050405020304" pitchFamily="18" charset="0"/>
              <a:ea typeface="Times New Roman" panose="02020603050405020304" pitchFamily="18" charset="0"/>
            </a:endParaRPr>
          </a:p>
          <a:p>
            <a:pPr indent="449580" algn="just">
              <a:spcAft>
                <a:spcPts val="0"/>
              </a:spcAft>
            </a:pPr>
            <a:r>
              <a:rPr lang="ru-RU" sz="1200" dirty="0">
                <a:latin typeface="Times New Roman" panose="02020603050405020304" pitchFamily="18" charset="0"/>
                <a:ea typeface="Times New Roman" panose="02020603050405020304" pitchFamily="18" charset="0"/>
              </a:rPr>
              <a:t>В 2021 году смертность повысилась как по ЦЗ Комрат, так и по Району. По ЦЗ Комрат 2021 году умерло</a:t>
            </a:r>
            <a:r>
              <a:rPr lang="ru-RU" sz="1200" b="1" dirty="0">
                <a:latin typeface="Times New Roman" panose="02020603050405020304" pitchFamily="18" charset="0"/>
                <a:ea typeface="Times New Roman" panose="02020603050405020304" pitchFamily="18" charset="0"/>
              </a:rPr>
              <a:t> 448</a:t>
            </a:r>
            <a:r>
              <a:rPr lang="ru-RU" sz="1200" dirty="0">
                <a:latin typeface="Times New Roman" panose="02020603050405020304" pitchFamily="18" charset="0"/>
                <a:ea typeface="Times New Roman" panose="02020603050405020304" pitchFamily="18" charset="0"/>
              </a:rPr>
              <a:t> человек, что составляет и показатель 12,7 на 1000 населения. В 2020 году умерло </a:t>
            </a:r>
            <a:r>
              <a:rPr lang="ru-RU" sz="1200" b="1" dirty="0">
                <a:latin typeface="Times New Roman" panose="02020603050405020304" pitchFamily="18" charset="0"/>
                <a:ea typeface="Times New Roman" panose="02020603050405020304" pitchFamily="18" charset="0"/>
              </a:rPr>
              <a:t>373</a:t>
            </a:r>
            <a:r>
              <a:rPr lang="ru-RU" sz="1200" dirty="0">
                <a:latin typeface="Times New Roman" panose="02020603050405020304" pitchFamily="18" charset="0"/>
                <a:ea typeface="Times New Roman" panose="02020603050405020304" pitchFamily="18" charset="0"/>
              </a:rPr>
              <a:t>, т.е. на </a:t>
            </a:r>
            <a:r>
              <a:rPr lang="ru-RU" sz="1200" b="1" dirty="0">
                <a:latin typeface="Times New Roman" panose="02020603050405020304" pitchFamily="18" charset="0"/>
                <a:ea typeface="Times New Roman" panose="02020603050405020304" pitchFamily="18" charset="0"/>
              </a:rPr>
              <a:t>75 </a:t>
            </a:r>
            <a:r>
              <a:rPr lang="ru-RU" sz="1200" dirty="0">
                <a:latin typeface="Times New Roman" panose="02020603050405020304" pitchFamily="18" charset="0"/>
                <a:ea typeface="Times New Roman" panose="02020603050405020304" pitchFamily="18" charset="0"/>
              </a:rPr>
              <a:t>человек меньше и показатель составляет </a:t>
            </a:r>
            <a:r>
              <a:rPr lang="ru-RU" sz="1200" b="1" dirty="0">
                <a:latin typeface="Times New Roman" panose="02020603050405020304" pitchFamily="18" charset="0"/>
                <a:ea typeface="Times New Roman" panose="02020603050405020304" pitchFamily="18" charset="0"/>
              </a:rPr>
              <a:t>10,7 </a:t>
            </a:r>
            <a:r>
              <a:rPr lang="ru-RU" sz="1200" dirty="0">
                <a:latin typeface="Times New Roman" panose="02020603050405020304" pitchFamily="18" charset="0"/>
                <a:ea typeface="Times New Roman" panose="02020603050405020304" pitchFamily="18" charset="0"/>
              </a:rPr>
              <a:t>на 1000 населения. Смертность значительно увеличилась за счет увеличения смертности от </a:t>
            </a:r>
            <a:r>
              <a:rPr lang="en-US" sz="1200" dirty="0">
                <a:latin typeface="Times New Roman" panose="02020603050405020304" pitchFamily="18" charset="0"/>
                <a:ea typeface="Times New Roman" panose="02020603050405020304" pitchFamily="18" charset="0"/>
              </a:rPr>
              <a:t>COVID</a:t>
            </a:r>
            <a:r>
              <a:rPr lang="ru-RU" sz="1200" dirty="0">
                <a:latin typeface="Times New Roman" panose="02020603050405020304" pitchFamily="18" charset="0"/>
                <a:ea typeface="Times New Roman" panose="02020603050405020304" pitchFamily="18" charset="0"/>
              </a:rPr>
              <a:t> -19. Повысился показатель смертности по всем населенным пунктам, в том числе и по району с </a:t>
            </a:r>
            <a:r>
              <a:rPr lang="ru-RU" sz="1200" b="1" dirty="0">
                <a:latin typeface="Times New Roman" panose="02020603050405020304" pitchFamily="18" charset="0"/>
                <a:ea typeface="Times New Roman" panose="02020603050405020304" pitchFamily="18" charset="0"/>
              </a:rPr>
              <a:t>11,0</a:t>
            </a:r>
            <a:r>
              <a:rPr lang="ru-RU" sz="1200" dirty="0">
                <a:latin typeface="Times New Roman" panose="02020603050405020304" pitchFamily="18" charset="0"/>
                <a:ea typeface="Times New Roman" panose="02020603050405020304" pitchFamily="18" charset="0"/>
              </a:rPr>
              <a:t> до </a:t>
            </a:r>
            <a:r>
              <a:rPr lang="ru-RU" sz="1200" b="1" dirty="0">
                <a:latin typeface="Times New Roman" panose="02020603050405020304" pitchFamily="18" charset="0"/>
                <a:ea typeface="Times New Roman" panose="02020603050405020304" pitchFamily="18" charset="0"/>
              </a:rPr>
              <a:t>13,1.</a:t>
            </a:r>
            <a:r>
              <a:rPr lang="ru-RU" sz="1200" dirty="0">
                <a:latin typeface="Times New Roman" panose="02020603050405020304" pitchFamily="18" charset="0"/>
                <a:ea typeface="Times New Roman" panose="02020603050405020304" pitchFamily="18" charset="0"/>
              </a:rPr>
              <a:t> Значительно повысился по ЦЗ Кирсово, Дезгинжа, Авдарма. </a:t>
            </a:r>
            <a:endParaRPr lang="ru-RU"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93832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52400"/>
            <a:ext cx="7488832" cy="1066800"/>
          </a:xfrm>
        </p:spPr>
        <p:txBody>
          <a:bodyPr/>
          <a:lstStyle/>
          <a:p>
            <a:r>
              <a:rPr lang="ru-RU" sz="2800" b="1" dirty="0">
                <a:solidFill>
                  <a:schemeClr val="tx1"/>
                </a:solidFill>
                <a:effectLst/>
                <a:latin typeface="Times New Roman" panose="02020603050405020304" pitchFamily="18" charset="0"/>
                <a:cs typeface="Times New Roman" panose="02020603050405020304" pitchFamily="18" charset="0"/>
              </a:rPr>
              <a:t>Медико-демографические показатели.</a:t>
            </a:r>
            <a:br>
              <a:rPr lang="ru-RU" sz="2800" b="1" dirty="0">
                <a:solidFill>
                  <a:schemeClr val="tx1"/>
                </a:solidFill>
                <a:effectLst/>
                <a:latin typeface="Times New Roman" panose="02020603050405020304" pitchFamily="18" charset="0"/>
                <a:cs typeface="Times New Roman" panose="02020603050405020304" pitchFamily="18" charset="0"/>
              </a:rPr>
            </a:br>
            <a:r>
              <a:rPr lang="ru-RU" sz="2000" b="1" dirty="0">
                <a:solidFill>
                  <a:schemeClr val="tx1"/>
                </a:solidFill>
                <a:effectLst/>
                <a:latin typeface="Times New Roman" panose="02020603050405020304" pitchFamily="18" charset="0"/>
                <a:cs typeface="Times New Roman" panose="02020603050405020304" pitchFamily="18" charset="0"/>
              </a:rPr>
              <a:t>(на 1 тыс. населения)</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865526" y="5445224"/>
            <a:ext cx="7450890" cy="954107"/>
          </a:xfrm>
          <a:prstGeom prst="rect">
            <a:avLst/>
          </a:prstGeom>
        </p:spPr>
        <p:txBody>
          <a:bodyPr wrap="square">
            <a:spAutoFit/>
          </a:bodyPr>
          <a:lstStyle/>
          <a:p>
            <a:pPr algn="ctr">
              <a:spcAft>
                <a:spcPts val="0"/>
              </a:spcAft>
            </a:pPr>
            <a:r>
              <a:rPr lang="ru-RU" sz="1200" b="1" dirty="0">
                <a:latin typeface="Times New Roman" panose="02020603050405020304" pitchFamily="18" charset="0"/>
                <a:ea typeface="Times New Roman" panose="02020603050405020304" pitchFamily="18" charset="0"/>
              </a:rPr>
              <a:t> </a:t>
            </a:r>
            <a:r>
              <a:rPr lang="ru-RU" sz="1400" b="1" dirty="0">
                <a:latin typeface="Times New Roman" panose="02020603050405020304" pitchFamily="18" charset="0"/>
                <a:ea typeface="Times New Roman" panose="02020603050405020304" pitchFamily="18" charset="0"/>
              </a:rPr>
              <a:t>Естественный прирост.</a:t>
            </a:r>
            <a:endParaRPr lang="ru-RU" sz="1400" dirty="0">
              <a:latin typeface="Times New Roman" panose="02020603050405020304" pitchFamily="18" charset="0"/>
              <a:ea typeface="Times New Roman" panose="02020603050405020304" pitchFamily="18" charset="0"/>
            </a:endParaRPr>
          </a:p>
          <a:p>
            <a:pPr algn="just">
              <a:spcAft>
                <a:spcPts val="0"/>
              </a:spcAft>
            </a:pPr>
            <a:r>
              <a:rPr lang="ru-RU" sz="1400" dirty="0">
                <a:latin typeface="Times New Roman" panose="02020603050405020304" pitchFamily="18" charset="0"/>
                <a:ea typeface="Times New Roman" panose="02020603050405020304" pitchFamily="18" charset="0"/>
              </a:rPr>
              <a:t>Естественный прирост снизился до отрицательных цифр и составляет  по ЦЗ Комрат – </a:t>
            </a:r>
            <a:r>
              <a:rPr lang="ru-RU" sz="1400" b="1" dirty="0">
                <a:latin typeface="Times New Roman" panose="02020603050405020304" pitchFamily="18" charset="0"/>
                <a:ea typeface="Times New Roman" panose="02020603050405020304" pitchFamily="18" charset="0"/>
              </a:rPr>
              <a:t>3,1</a:t>
            </a:r>
            <a:r>
              <a:rPr lang="ru-RU" sz="1400" dirty="0">
                <a:latin typeface="Times New Roman" panose="02020603050405020304" pitchFamily="18" charset="0"/>
                <a:ea typeface="Times New Roman" panose="02020603050405020304" pitchFamily="18" charset="0"/>
              </a:rPr>
              <a:t>, по Району – </a:t>
            </a:r>
            <a:r>
              <a:rPr lang="ru-RU" sz="1400" b="1" dirty="0">
                <a:latin typeface="Times New Roman" panose="02020603050405020304" pitchFamily="18" charset="0"/>
                <a:ea typeface="Times New Roman" panose="02020603050405020304" pitchFamily="18" charset="0"/>
              </a:rPr>
              <a:t>3,9</a:t>
            </a:r>
            <a:r>
              <a:rPr lang="ru-RU" sz="1400" dirty="0">
                <a:latin typeface="Times New Roman" panose="02020603050405020304" pitchFamily="18" charset="0"/>
                <a:ea typeface="Times New Roman" panose="02020603050405020304" pitchFamily="18" charset="0"/>
              </a:rPr>
              <a:t>. Естественный прирост отрицательный по всем ЦЗ Района. До пандемии естественный прирост по ЦЗ Комрат был  положительный много лет.</a:t>
            </a:r>
          </a:p>
        </p:txBody>
      </p:sp>
      <p:graphicFrame>
        <p:nvGraphicFramePr>
          <p:cNvPr id="6" name="Chart 12">
            <a:extLst>
              <a:ext uri="{FF2B5EF4-FFF2-40B4-BE49-F238E27FC236}">
                <a16:creationId xmlns:a16="http://schemas.microsoft.com/office/drawing/2014/main" id="{33AD8698-4D8C-441A-A2C2-F2800F46A307}"/>
              </a:ext>
            </a:extLst>
          </p:cNvPr>
          <p:cNvGraphicFramePr>
            <a:graphicFrameLocks/>
          </p:cNvGraphicFramePr>
          <p:nvPr>
            <p:extLst>
              <p:ext uri="{D42A27DB-BD31-4B8C-83A1-F6EECF244321}">
                <p14:modId xmlns:p14="http://schemas.microsoft.com/office/powerpoint/2010/main" val="1209006902"/>
              </p:ext>
            </p:extLst>
          </p:nvPr>
        </p:nvGraphicFramePr>
        <p:xfrm>
          <a:off x="-8012" y="1628800"/>
          <a:ext cx="3931940" cy="3384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14">
            <a:extLst>
              <a:ext uri="{FF2B5EF4-FFF2-40B4-BE49-F238E27FC236}">
                <a16:creationId xmlns:a16="http://schemas.microsoft.com/office/drawing/2014/main" id="{A6B8EB39-B583-4033-813C-A917A8B800F5}"/>
              </a:ext>
            </a:extLst>
          </p:cNvPr>
          <p:cNvGraphicFramePr>
            <a:graphicFrameLocks/>
          </p:cNvGraphicFramePr>
          <p:nvPr>
            <p:extLst>
              <p:ext uri="{D42A27DB-BD31-4B8C-83A1-F6EECF244321}">
                <p14:modId xmlns:p14="http://schemas.microsoft.com/office/powerpoint/2010/main" val="463210849"/>
              </p:ext>
            </p:extLst>
          </p:nvPr>
        </p:nvGraphicFramePr>
        <p:xfrm>
          <a:off x="3923928" y="1628800"/>
          <a:ext cx="5032548" cy="3384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8413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52400"/>
            <a:ext cx="7488832" cy="1066800"/>
          </a:xfrm>
        </p:spPr>
        <p:txBody>
          <a:bodyPr/>
          <a:lstStyle/>
          <a:p>
            <a:r>
              <a:rPr lang="ru-RU" sz="2800" b="1" dirty="0">
                <a:solidFill>
                  <a:schemeClr val="tx1"/>
                </a:solidFill>
                <a:effectLst/>
                <a:latin typeface="Times New Roman" panose="02020603050405020304" pitchFamily="18" charset="0"/>
                <a:cs typeface="Times New Roman" panose="02020603050405020304" pitchFamily="18" charset="0"/>
              </a:rPr>
              <a:t>Медико-демографические показатели</a:t>
            </a:r>
            <a:br>
              <a:rPr lang="ru-RU" sz="2800" b="1" dirty="0">
                <a:solidFill>
                  <a:schemeClr val="tx1"/>
                </a:solidFill>
                <a:effectLst/>
                <a:latin typeface="Times New Roman" panose="02020603050405020304" pitchFamily="18" charset="0"/>
                <a:cs typeface="Times New Roman" panose="02020603050405020304" pitchFamily="18" charset="0"/>
              </a:rPr>
            </a:br>
            <a:r>
              <a:rPr lang="ru-RU" sz="2000" b="1" dirty="0">
                <a:solidFill>
                  <a:schemeClr val="tx1"/>
                </a:solidFill>
                <a:effectLst/>
                <a:latin typeface="Times New Roman" panose="02020603050405020304" pitchFamily="18" charset="0"/>
                <a:cs typeface="Times New Roman" panose="02020603050405020304" pitchFamily="18" charset="0"/>
              </a:rPr>
              <a:t>(на 1 тыс. населения)</a:t>
            </a:r>
            <a:endParaRPr lang="ru-RU"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10" name="Chart 9"/>
          <p:cNvGraphicFramePr>
            <a:graphicFrameLocks/>
          </p:cNvGraphicFramePr>
          <p:nvPr>
            <p:extLst>
              <p:ext uri="{D42A27DB-BD31-4B8C-83A1-F6EECF244321}">
                <p14:modId xmlns:p14="http://schemas.microsoft.com/office/powerpoint/2010/main" val="4111856845"/>
              </p:ext>
            </p:extLst>
          </p:nvPr>
        </p:nvGraphicFramePr>
        <p:xfrm>
          <a:off x="78895" y="1453530"/>
          <a:ext cx="4435229" cy="27239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301430775"/>
              </p:ext>
            </p:extLst>
          </p:nvPr>
        </p:nvGraphicFramePr>
        <p:xfrm>
          <a:off x="4514124" y="1427079"/>
          <a:ext cx="4572000" cy="275282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64096" y="4179899"/>
            <a:ext cx="8640960" cy="2677656"/>
          </a:xfrm>
          <a:prstGeom prst="rect">
            <a:avLst/>
          </a:prstGeom>
        </p:spPr>
        <p:txBody>
          <a:bodyPr wrap="square">
            <a:spAutoFit/>
          </a:bodyPr>
          <a:lstStyle/>
          <a:p>
            <a:pPr algn="ctr">
              <a:spcAft>
                <a:spcPts val="0"/>
              </a:spcAft>
            </a:pPr>
            <a:r>
              <a:rPr lang="ru-RU" sz="1200" dirty="0">
                <a:latin typeface="Times New Roman" panose="02020603050405020304" pitchFamily="18" charset="0"/>
                <a:ea typeface="Times New Roman" panose="02020603050405020304" pitchFamily="18" charset="0"/>
              </a:rPr>
              <a:t> </a:t>
            </a:r>
            <a:r>
              <a:rPr lang="ru-RU" sz="1200" b="1" dirty="0">
                <a:latin typeface="Times New Roman" panose="02020603050405020304" pitchFamily="18" charset="0"/>
                <a:ea typeface="Times New Roman" panose="02020603050405020304" pitchFamily="18" charset="0"/>
              </a:rPr>
              <a:t>Младенческая смертность.</a:t>
            </a:r>
            <a:endParaRPr lang="ru-RU" sz="1200" dirty="0">
              <a:latin typeface="Times New Roman" panose="02020603050405020304" pitchFamily="18" charset="0"/>
              <a:ea typeface="Times New Roman" panose="02020603050405020304" pitchFamily="18" charset="0"/>
            </a:endParaRPr>
          </a:p>
          <a:p>
            <a:pPr indent="449580" algn="just">
              <a:spcAft>
                <a:spcPts val="0"/>
              </a:spcAft>
            </a:pPr>
            <a:r>
              <a:rPr lang="ru-RU" sz="1200" dirty="0">
                <a:latin typeface="Times New Roman" panose="02020603050405020304" pitchFamily="18" charset="0"/>
                <a:ea typeface="Times New Roman" panose="02020603050405020304" pitchFamily="18" charset="0"/>
              </a:rPr>
              <a:t>В 2021 году по ЦЗ Комрат умерло </a:t>
            </a:r>
            <a:r>
              <a:rPr lang="ru-RU" sz="1200" b="1" dirty="0">
                <a:latin typeface="Times New Roman" panose="02020603050405020304" pitchFamily="18" charset="0"/>
                <a:ea typeface="Times New Roman" panose="02020603050405020304" pitchFamily="18" charset="0"/>
              </a:rPr>
              <a:t>2</a:t>
            </a:r>
            <a:r>
              <a:rPr lang="ru-RU" sz="1200" dirty="0">
                <a:latin typeface="Times New Roman" panose="02020603050405020304" pitchFamily="18" charset="0"/>
                <a:ea typeface="Times New Roman" panose="02020603050405020304" pitchFamily="18" charset="0"/>
              </a:rPr>
              <a:t> детей и показатель составляет </a:t>
            </a:r>
            <a:r>
              <a:rPr lang="ru-RU" sz="1200" b="1" dirty="0">
                <a:latin typeface="Times New Roman" panose="02020603050405020304" pitchFamily="18" charset="0"/>
                <a:ea typeface="Times New Roman" panose="02020603050405020304" pitchFamily="18" charset="0"/>
              </a:rPr>
              <a:t>5,8</a:t>
            </a:r>
            <a:r>
              <a:rPr lang="ru-RU" sz="1200" dirty="0">
                <a:latin typeface="Times New Roman" panose="02020603050405020304" pitchFamily="18" charset="0"/>
                <a:ea typeface="Times New Roman" panose="02020603050405020304" pitchFamily="18" charset="0"/>
              </a:rPr>
              <a:t> на 1000 детей родившихся живыми, в прошлом году умерло также </a:t>
            </a:r>
            <a:r>
              <a:rPr lang="ru-RU" sz="1200" b="1" dirty="0">
                <a:latin typeface="Times New Roman" panose="02020603050405020304" pitchFamily="18" charset="0"/>
                <a:ea typeface="Times New Roman" panose="02020603050405020304" pitchFamily="18" charset="0"/>
              </a:rPr>
              <a:t>2 </a:t>
            </a:r>
            <a:r>
              <a:rPr lang="ru-RU" sz="1200" dirty="0">
                <a:latin typeface="Times New Roman" panose="02020603050405020304" pitchFamily="18" charset="0"/>
                <a:ea typeface="Times New Roman" panose="02020603050405020304" pitchFamily="18" charset="0"/>
              </a:rPr>
              <a:t>детей, показатель </a:t>
            </a:r>
            <a:r>
              <a:rPr lang="ru-RU" sz="1200" b="1" dirty="0">
                <a:latin typeface="Times New Roman" panose="02020603050405020304" pitchFamily="18" charset="0"/>
                <a:ea typeface="Times New Roman" panose="02020603050405020304" pitchFamily="18" charset="0"/>
              </a:rPr>
              <a:t>5,2</a:t>
            </a:r>
            <a:r>
              <a:rPr lang="ru-RU" sz="1200" dirty="0">
                <a:latin typeface="Times New Roman" panose="02020603050405020304" pitchFamily="18" charset="0"/>
                <a:ea typeface="Times New Roman" panose="02020603050405020304" pitchFamily="18" charset="0"/>
              </a:rPr>
              <a:t> несколько повысился из – за снижения рождаемости. </a:t>
            </a:r>
          </a:p>
          <a:p>
            <a:pPr algn="just">
              <a:spcAft>
                <a:spcPts val="0"/>
              </a:spcAft>
            </a:pPr>
            <a:r>
              <a:rPr lang="ru-RU" sz="1200" dirty="0">
                <a:latin typeface="Times New Roman" panose="02020603050405020304" pitchFamily="18" charset="0"/>
                <a:ea typeface="Times New Roman" panose="02020603050405020304" pitchFamily="18" charset="0"/>
              </a:rPr>
              <a:t>  1. Ребенок</a:t>
            </a:r>
            <a:r>
              <a:rPr lang="ru-RU" sz="1200" b="1" dirty="0">
                <a:latin typeface="Times New Roman" panose="02020603050405020304" pitchFamily="18" charset="0"/>
                <a:ea typeface="Times New Roman" panose="02020603050405020304" pitchFamily="18" charset="0"/>
              </a:rPr>
              <a:t> Бадашко</a:t>
            </a:r>
            <a:r>
              <a:rPr lang="ru-RU" sz="1200" dirty="0">
                <a:latin typeface="Times New Roman" panose="02020603050405020304" pitchFamily="18" charset="0"/>
                <a:ea typeface="Times New Roman" panose="02020603050405020304" pitchFamily="18" charset="0"/>
              </a:rPr>
              <a:t>, родился октябрь 2020 года и умер 13.08.2021 года с. Конгазчик. Диагноз: Врожденный порок сердца, ребенок состоял на «Д» учете, находился на стационарном лечении в НИИ ОЗМ и Р, где и умер.</a:t>
            </a:r>
          </a:p>
          <a:p>
            <a:pPr algn="just">
              <a:spcAft>
                <a:spcPts val="0"/>
              </a:spcAft>
            </a:pPr>
            <a:r>
              <a:rPr lang="ru-RU" sz="1200" dirty="0">
                <a:latin typeface="Times New Roman" panose="02020603050405020304" pitchFamily="18" charset="0"/>
                <a:ea typeface="Times New Roman" panose="02020603050405020304" pitchFamily="18" charset="0"/>
              </a:rPr>
              <a:t>   2. Ребенок  </a:t>
            </a:r>
            <a:r>
              <a:rPr lang="ru-RU" sz="1200" b="1" dirty="0">
                <a:latin typeface="Times New Roman" panose="02020603050405020304" pitchFamily="18" charset="0"/>
                <a:ea typeface="Times New Roman" panose="02020603050405020304" pitchFamily="18" charset="0"/>
              </a:rPr>
              <a:t>Герчу Богдан</a:t>
            </a:r>
            <a:r>
              <a:rPr lang="ru-RU" sz="1200" dirty="0">
                <a:latin typeface="Times New Roman" panose="02020603050405020304" pitchFamily="18" charset="0"/>
                <a:ea typeface="Times New Roman" panose="02020603050405020304" pitchFamily="18" charset="0"/>
              </a:rPr>
              <a:t>, с. Буджак, родился 02.07.2021 и умер 09.07.2021 года в НИИ ОЗМ и Р. Диагноз: Врожденный порок сердца.</a:t>
            </a:r>
          </a:p>
          <a:p>
            <a:pPr algn="just">
              <a:spcAft>
                <a:spcPts val="0"/>
              </a:spcAft>
            </a:pPr>
            <a:r>
              <a:rPr lang="ru-RU" sz="1200" dirty="0">
                <a:latin typeface="Times New Roman" panose="02020603050405020304" pitchFamily="18" charset="0"/>
                <a:ea typeface="Times New Roman" panose="02020603050405020304" pitchFamily="18" charset="0"/>
              </a:rPr>
              <a:t>  </a:t>
            </a:r>
            <a:r>
              <a:rPr lang="ru-RU" sz="1200" b="1" u="sng" dirty="0">
                <a:latin typeface="Times New Roman" panose="02020603050405020304" pitchFamily="18" charset="0"/>
                <a:ea typeface="Times New Roman" panose="02020603050405020304" pitchFamily="18" charset="0"/>
              </a:rPr>
              <a:t>По ЦЗ Конгаз умерло также 2 детей: </a:t>
            </a:r>
            <a:endParaRPr lang="ru-RU" sz="1200" dirty="0">
              <a:latin typeface="Times New Roman" panose="02020603050405020304" pitchFamily="18" charset="0"/>
              <a:ea typeface="Times New Roman" panose="02020603050405020304" pitchFamily="18" charset="0"/>
            </a:endParaRPr>
          </a:p>
          <a:p>
            <a:pPr algn="just">
              <a:spcAft>
                <a:spcPts val="0"/>
              </a:spcAft>
            </a:pPr>
            <a:r>
              <a:rPr lang="ru-RU" sz="1200" dirty="0">
                <a:latin typeface="Times New Roman" panose="02020603050405020304" pitchFamily="18" charset="0"/>
                <a:ea typeface="Times New Roman" panose="02020603050405020304" pitchFamily="18" charset="0"/>
              </a:rPr>
              <a:t>     1. Ребенок </a:t>
            </a:r>
            <a:r>
              <a:rPr lang="ru-RU" sz="1200" b="1" dirty="0">
                <a:latin typeface="Times New Roman" panose="02020603050405020304" pitchFamily="18" charset="0"/>
                <a:ea typeface="Times New Roman" panose="02020603050405020304" pitchFamily="18" charset="0"/>
              </a:rPr>
              <a:t>Кара</a:t>
            </a:r>
            <a:r>
              <a:rPr lang="ru-RU" sz="1200" dirty="0">
                <a:latin typeface="Times New Roman" panose="02020603050405020304" pitchFamily="18" charset="0"/>
                <a:ea typeface="Times New Roman" panose="02020603050405020304" pitchFamily="18" charset="0"/>
              </a:rPr>
              <a:t>, родился 10 марта 2021 года и умер на дому 22.03.2021 года. Диагноз: Острая двухсторонняя пневмония. </a:t>
            </a:r>
          </a:p>
          <a:p>
            <a:pPr algn="just">
              <a:spcAft>
                <a:spcPts val="0"/>
              </a:spcAft>
            </a:pPr>
            <a:r>
              <a:rPr lang="ru-RU" sz="1200" dirty="0">
                <a:latin typeface="Times New Roman" panose="02020603050405020304" pitchFamily="18" charset="0"/>
                <a:ea typeface="Times New Roman" panose="02020603050405020304" pitchFamily="18" charset="0"/>
              </a:rPr>
              <a:t>    2. Ребенок </a:t>
            </a:r>
            <a:r>
              <a:rPr lang="ru-RU" sz="1200" b="1" dirty="0">
                <a:latin typeface="Times New Roman" panose="02020603050405020304" pitchFamily="18" charset="0"/>
                <a:ea typeface="Times New Roman" panose="02020603050405020304" pitchFamily="18" charset="0"/>
              </a:rPr>
              <a:t>Дювенжи Степан</a:t>
            </a:r>
            <a:r>
              <a:rPr lang="ru-RU" sz="1200" dirty="0">
                <a:latin typeface="Times New Roman" panose="02020603050405020304" pitchFamily="18" charset="0"/>
                <a:ea typeface="Times New Roman" panose="02020603050405020304" pitchFamily="18" charset="0"/>
              </a:rPr>
              <a:t>, родился 14.10.2021 года и умер 22.10.2021 года. Диагноз: ДВС синдром внутриутробная пневмония. Родился и умер в НИИ ОЗМ и Р.</a:t>
            </a:r>
          </a:p>
          <a:p>
            <a:pPr indent="449580" algn="just">
              <a:spcAft>
                <a:spcPts val="0"/>
              </a:spcAft>
            </a:pPr>
            <a:r>
              <a:rPr lang="ru-RU" sz="1200" dirty="0">
                <a:latin typeface="Times New Roman" panose="02020603050405020304" pitchFamily="18" charset="0"/>
                <a:ea typeface="Times New Roman" panose="02020603050405020304" pitchFamily="18" charset="0"/>
              </a:rPr>
              <a:t>Анализируя структуру младенческой смертности по причинам смерти видно, что двое из 4-х детей, т.е. 50% умерли аномалии внутренних органов несовместимых с жизнью, что говорит о том, что страдает антинатальная диагностика патологии плода.</a:t>
            </a:r>
            <a:endParaRPr lang="ru-RU"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629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52400"/>
            <a:ext cx="7488832" cy="1066800"/>
          </a:xfrm>
        </p:spPr>
        <p:txBody>
          <a:bodyPr/>
          <a:lstStyle/>
          <a:p>
            <a:r>
              <a:rPr lang="ru-RU" sz="2800" b="1" dirty="0">
                <a:solidFill>
                  <a:schemeClr val="tx1"/>
                </a:solidFill>
                <a:effectLst/>
                <a:latin typeface="Times New Roman" panose="02020603050405020304" pitchFamily="18" charset="0"/>
                <a:cs typeface="Times New Roman" panose="02020603050405020304" pitchFamily="18" charset="0"/>
              </a:rPr>
              <a:t>Демографические показатели по комратскому району 2020  - 2021г.</a:t>
            </a:r>
            <a:endParaRPr lang="ru-RU"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71382844"/>
              </p:ext>
            </p:extLst>
          </p:nvPr>
        </p:nvGraphicFramePr>
        <p:xfrm>
          <a:off x="-18" y="1775281"/>
          <a:ext cx="9144010" cy="4894082"/>
        </p:xfrm>
        <a:graphic>
          <a:graphicData uri="http://schemas.openxmlformats.org/drawingml/2006/table">
            <a:tbl>
              <a:tblPr>
                <a:tableStyleId>{3C2FFA5D-87B4-456A-9821-1D502468CF0F}</a:tableStyleId>
              </a:tblPr>
              <a:tblGrid>
                <a:gridCol w="539570">
                  <a:extLst>
                    <a:ext uri="{9D8B030D-6E8A-4147-A177-3AD203B41FA5}">
                      <a16:colId xmlns:a16="http://schemas.microsoft.com/office/drawing/2014/main" val="3120678328"/>
                    </a:ext>
                  </a:extLst>
                </a:gridCol>
                <a:gridCol w="288032">
                  <a:extLst>
                    <a:ext uri="{9D8B030D-6E8A-4147-A177-3AD203B41FA5}">
                      <a16:colId xmlns:a16="http://schemas.microsoft.com/office/drawing/2014/main" val="2370660525"/>
                    </a:ext>
                  </a:extLst>
                </a:gridCol>
                <a:gridCol w="346517">
                  <a:extLst>
                    <a:ext uri="{9D8B030D-6E8A-4147-A177-3AD203B41FA5}">
                      <a16:colId xmlns:a16="http://schemas.microsoft.com/office/drawing/2014/main" val="2784568344"/>
                    </a:ext>
                  </a:extLst>
                </a:gridCol>
                <a:gridCol w="346517">
                  <a:extLst>
                    <a:ext uri="{9D8B030D-6E8A-4147-A177-3AD203B41FA5}">
                      <a16:colId xmlns:a16="http://schemas.microsoft.com/office/drawing/2014/main" val="3528110646"/>
                    </a:ext>
                  </a:extLst>
                </a:gridCol>
                <a:gridCol w="346517">
                  <a:extLst>
                    <a:ext uri="{9D8B030D-6E8A-4147-A177-3AD203B41FA5}">
                      <a16:colId xmlns:a16="http://schemas.microsoft.com/office/drawing/2014/main" val="3884383573"/>
                    </a:ext>
                  </a:extLst>
                </a:gridCol>
                <a:gridCol w="346517">
                  <a:extLst>
                    <a:ext uri="{9D8B030D-6E8A-4147-A177-3AD203B41FA5}">
                      <a16:colId xmlns:a16="http://schemas.microsoft.com/office/drawing/2014/main" val="3384051811"/>
                    </a:ext>
                  </a:extLst>
                </a:gridCol>
                <a:gridCol w="346517">
                  <a:extLst>
                    <a:ext uri="{9D8B030D-6E8A-4147-A177-3AD203B41FA5}">
                      <a16:colId xmlns:a16="http://schemas.microsoft.com/office/drawing/2014/main" val="2066578376"/>
                    </a:ext>
                  </a:extLst>
                </a:gridCol>
                <a:gridCol w="346517">
                  <a:extLst>
                    <a:ext uri="{9D8B030D-6E8A-4147-A177-3AD203B41FA5}">
                      <a16:colId xmlns:a16="http://schemas.microsoft.com/office/drawing/2014/main" val="18241785"/>
                    </a:ext>
                  </a:extLst>
                </a:gridCol>
                <a:gridCol w="346517">
                  <a:extLst>
                    <a:ext uri="{9D8B030D-6E8A-4147-A177-3AD203B41FA5}">
                      <a16:colId xmlns:a16="http://schemas.microsoft.com/office/drawing/2014/main" val="795093963"/>
                    </a:ext>
                  </a:extLst>
                </a:gridCol>
                <a:gridCol w="346517">
                  <a:extLst>
                    <a:ext uri="{9D8B030D-6E8A-4147-A177-3AD203B41FA5}">
                      <a16:colId xmlns:a16="http://schemas.microsoft.com/office/drawing/2014/main" val="3857287692"/>
                    </a:ext>
                  </a:extLst>
                </a:gridCol>
                <a:gridCol w="346517">
                  <a:extLst>
                    <a:ext uri="{9D8B030D-6E8A-4147-A177-3AD203B41FA5}">
                      <a16:colId xmlns:a16="http://schemas.microsoft.com/office/drawing/2014/main" val="3443674147"/>
                    </a:ext>
                  </a:extLst>
                </a:gridCol>
                <a:gridCol w="346517">
                  <a:extLst>
                    <a:ext uri="{9D8B030D-6E8A-4147-A177-3AD203B41FA5}">
                      <a16:colId xmlns:a16="http://schemas.microsoft.com/office/drawing/2014/main" val="2255489290"/>
                    </a:ext>
                  </a:extLst>
                </a:gridCol>
                <a:gridCol w="346517">
                  <a:extLst>
                    <a:ext uri="{9D8B030D-6E8A-4147-A177-3AD203B41FA5}">
                      <a16:colId xmlns:a16="http://schemas.microsoft.com/office/drawing/2014/main" val="1131012590"/>
                    </a:ext>
                  </a:extLst>
                </a:gridCol>
                <a:gridCol w="346517">
                  <a:extLst>
                    <a:ext uri="{9D8B030D-6E8A-4147-A177-3AD203B41FA5}">
                      <a16:colId xmlns:a16="http://schemas.microsoft.com/office/drawing/2014/main" val="4278623605"/>
                    </a:ext>
                  </a:extLst>
                </a:gridCol>
                <a:gridCol w="346517">
                  <a:extLst>
                    <a:ext uri="{9D8B030D-6E8A-4147-A177-3AD203B41FA5}">
                      <a16:colId xmlns:a16="http://schemas.microsoft.com/office/drawing/2014/main" val="1372870610"/>
                    </a:ext>
                  </a:extLst>
                </a:gridCol>
                <a:gridCol w="346517">
                  <a:extLst>
                    <a:ext uri="{9D8B030D-6E8A-4147-A177-3AD203B41FA5}">
                      <a16:colId xmlns:a16="http://schemas.microsoft.com/office/drawing/2014/main" val="3358194201"/>
                    </a:ext>
                  </a:extLst>
                </a:gridCol>
                <a:gridCol w="346517">
                  <a:extLst>
                    <a:ext uri="{9D8B030D-6E8A-4147-A177-3AD203B41FA5}">
                      <a16:colId xmlns:a16="http://schemas.microsoft.com/office/drawing/2014/main" val="3669081631"/>
                    </a:ext>
                  </a:extLst>
                </a:gridCol>
                <a:gridCol w="346517">
                  <a:extLst>
                    <a:ext uri="{9D8B030D-6E8A-4147-A177-3AD203B41FA5}">
                      <a16:colId xmlns:a16="http://schemas.microsoft.com/office/drawing/2014/main" val="977274705"/>
                    </a:ext>
                  </a:extLst>
                </a:gridCol>
                <a:gridCol w="346517">
                  <a:extLst>
                    <a:ext uri="{9D8B030D-6E8A-4147-A177-3AD203B41FA5}">
                      <a16:colId xmlns:a16="http://schemas.microsoft.com/office/drawing/2014/main" val="3532629081"/>
                    </a:ext>
                  </a:extLst>
                </a:gridCol>
                <a:gridCol w="346517">
                  <a:extLst>
                    <a:ext uri="{9D8B030D-6E8A-4147-A177-3AD203B41FA5}">
                      <a16:colId xmlns:a16="http://schemas.microsoft.com/office/drawing/2014/main" val="781084011"/>
                    </a:ext>
                  </a:extLst>
                </a:gridCol>
                <a:gridCol w="346517">
                  <a:extLst>
                    <a:ext uri="{9D8B030D-6E8A-4147-A177-3AD203B41FA5}">
                      <a16:colId xmlns:a16="http://schemas.microsoft.com/office/drawing/2014/main" val="3759028748"/>
                    </a:ext>
                  </a:extLst>
                </a:gridCol>
                <a:gridCol w="346517">
                  <a:extLst>
                    <a:ext uri="{9D8B030D-6E8A-4147-A177-3AD203B41FA5}">
                      <a16:colId xmlns:a16="http://schemas.microsoft.com/office/drawing/2014/main" val="2194567465"/>
                    </a:ext>
                  </a:extLst>
                </a:gridCol>
                <a:gridCol w="346517">
                  <a:extLst>
                    <a:ext uri="{9D8B030D-6E8A-4147-A177-3AD203B41FA5}">
                      <a16:colId xmlns:a16="http://schemas.microsoft.com/office/drawing/2014/main" val="660734916"/>
                    </a:ext>
                  </a:extLst>
                </a:gridCol>
                <a:gridCol w="346517">
                  <a:extLst>
                    <a:ext uri="{9D8B030D-6E8A-4147-A177-3AD203B41FA5}">
                      <a16:colId xmlns:a16="http://schemas.microsoft.com/office/drawing/2014/main" val="3175848535"/>
                    </a:ext>
                  </a:extLst>
                </a:gridCol>
                <a:gridCol w="346517">
                  <a:extLst>
                    <a:ext uri="{9D8B030D-6E8A-4147-A177-3AD203B41FA5}">
                      <a16:colId xmlns:a16="http://schemas.microsoft.com/office/drawing/2014/main" val="2538655837"/>
                    </a:ext>
                  </a:extLst>
                </a:gridCol>
                <a:gridCol w="346517">
                  <a:extLst>
                    <a:ext uri="{9D8B030D-6E8A-4147-A177-3AD203B41FA5}">
                      <a16:colId xmlns:a16="http://schemas.microsoft.com/office/drawing/2014/main" val="2652480639"/>
                    </a:ext>
                  </a:extLst>
                </a:gridCol>
              </a:tblGrid>
              <a:tr h="330413">
                <a:tc rowSpan="2" gridSpan="2">
                  <a:txBody>
                    <a:bodyPr/>
                    <a:lstStyle/>
                    <a:p>
                      <a:pPr algn="ctr" fontAlgn="b"/>
                      <a:r>
                        <a:rPr lang="ru-RU" sz="700" u="none" strike="noStrike" dirty="0">
                          <a:effectLst/>
                        </a:rPr>
                        <a:t> </a:t>
                      </a:r>
                      <a:endParaRPr lang="ru-RU" sz="700" b="0" i="0" u="none" strike="noStrike" dirty="0">
                        <a:solidFill>
                          <a:srgbClr val="1F4E78"/>
                        </a:solidFill>
                        <a:effectLst/>
                        <a:latin typeface="Calibri" panose="020F0502020204030204" pitchFamily="34" charset="0"/>
                      </a:endParaRPr>
                    </a:p>
                  </a:txBody>
                  <a:tcPr marL="5634" marR="5634" marT="5634" marB="0" anchor="b"/>
                </a:tc>
                <a:tc rowSpan="2" hMerge="1">
                  <a:txBody>
                    <a:bodyPr/>
                    <a:lstStyle/>
                    <a:p>
                      <a:endParaRPr lang="ru-RU"/>
                    </a:p>
                  </a:txBody>
                  <a:tcPr/>
                </a:tc>
                <a:tc gridSpan="2">
                  <a:txBody>
                    <a:bodyPr/>
                    <a:lstStyle/>
                    <a:p>
                      <a:pPr algn="ctr" rtl="0" fontAlgn="ctr"/>
                      <a:r>
                        <a:rPr lang="ru-RU" sz="1000" b="1" u="none" strike="noStrike" dirty="0">
                          <a:effectLst/>
                        </a:rPr>
                        <a:t>Комрат</a:t>
                      </a:r>
                      <a:endParaRPr lang="ru-RU" sz="1000" b="1" i="0" u="none" strike="noStrike" dirty="0">
                        <a:solidFill>
                          <a:srgbClr val="1F4E78"/>
                        </a:solidFill>
                        <a:effectLst/>
                        <a:latin typeface="Tahoma" panose="020B0604030504040204" pitchFamily="34" charset="0"/>
                      </a:endParaRPr>
                    </a:p>
                  </a:txBody>
                  <a:tcPr marL="5634" marR="5634" marT="5634" marB="0" anchor="ctr"/>
                </a:tc>
                <a:tc hMerge="1">
                  <a:txBody>
                    <a:bodyPr/>
                    <a:lstStyle/>
                    <a:p>
                      <a:endParaRPr lang="ru-RU"/>
                    </a:p>
                  </a:txBody>
                  <a:tcPr/>
                </a:tc>
                <a:tc gridSpan="2">
                  <a:txBody>
                    <a:bodyPr/>
                    <a:lstStyle/>
                    <a:p>
                      <a:pPr algn="ctr" rtl="0" fontAlgn="ctr"/>
                      <a:r>
                        <a:rPr lang="ru-RU" sz="1000" b="1" u="none" strike="noStrike" dirty="0">
                          <a:effectLst/>
                        </a:rPr>
                        <a:t>Буджак</a:t>
                      </a:r>
                      <a:endParaRPr lang="ru-RU" sz="1000" b="1" i="0" u="none" strike="noStrike" dirty="0">
                        <a:solidFill>
                          <a:srgbClr val="1F4E78"/>
                        </a:solidFill>
                        <a:effectLst/>
                        <a:latin typeface="Tahoma" panose="020B0604030504040204" pitchFamily="34" charset="0"/>
                      </a:endParaRPr>
                    </a:p>
                  </a:txBody>
                  <a:tcPr marL="5634" marR="5634" marT="5634" marB="0" anchor="ctr"/>
                </a:tc>
                <a:tc hMerge="1">
                  <a:txBody>
                    <a:bodyPr/>
                    <a:lstStyle/>
                    <a:p>
                      <a:endParaRPr lang="ru-RU"/>
                    </a:p>
                  </a:txBody>
                  <a:tcPr/>
                </a:tc>
                <a:tc gridSpan="2">
                  <a:txBody>
                    <a:bodyPr/>
                    <a:lstStyle/>
                    <a:p>
                      <a:pPr algn="ctr" rtl="0" fontAlgn="ctr"/>
                      <a:r>
                        <a:rPr lang="ru-RU" sz="1000" b="1" u="none" strike="noStrike" dirty="0">
                          <a:effectLst/>
                        </a:rPr>
                        <a:t>Ферапонтьевка</a:t>
                      </a:r>
                      <a:endParaRPr lang="ru-RU" sz="1000" b="1" i="0" u="none" strike="noStrike" dirty="0">
                        <a:solidFill>
                          <a:srgbClr val="1F4E78"/>
                        </a:solidFill>
                        <a:effectLst/>
                        <a:latin typeface="Tahoma" panose="020B0604030504040204" pitchFamily="34" charset="0"/>
                      </a:endParaRPr>
                    </a:p>
                  </a:txBody>
                  <a:tcPr marL="5634" marR="5634" marT="5634" marB="0" anchor="ctr"/>
                </a:tc>
                <a:tc hMerge="1">
                  <a:txBody>
                    <a:bodyPr/>
                    <a:lstStyle/>
                    <a:p>
                      <a:endParaRPr lang="ru-RU"/>
                    </a:p>
                  </a:txBody>
                  <a:tcPr/>
                </a:tc>
                <a:tc gridSpan="2">
                  <a:txBody>
                    <a:bodyPr/>
                    <a:lstStyle/>
                    <a:p>
                      <a:pPr algn="ctr" rtl="0" fontAlgn="ctr"/>
                      <a:r>
                        <a:rPr lang="ru-RU" sz="1000" b="1" u="none" strike="noStrike" dirty="0">
                          <a:effectLst/>
                        </a:rPr>
                        <a:t>Конгазчик</a:t>
                      </a:r>
                      <a:endParaRPr lang="ru-RU" sz="1000" b="1" i="0" u="none" strike="noStrike" dirty="0">
                        <a:solidFill>
                          <a:srgbClr val="1F4E78"/>
                        </a:solidFill>
                        <a:effectLst/>
                        <a:latin typeface="Tahoma" panose="020B0604030504040204" pitchFamily="34" charset="0"/>
                      </a:endParaRPr>
                    </a:p>
                  </a:txBody>
                  <a:tcPr marL="5634" marR="5634" marT="5634" marB="0" anchor="ctr"/>
                </a:tc>
                <a:tc hMerge="1">
                  <a:txBody>
                    <a:bodyPr/>
                    <a:lstStyle/>
                    <a:p>
                      <a:endParaRPr lang="ru-RU"/>
                    </a:p>
                  </a:txBody>
                  <a:tcPr/>
                </a:tc>
                <a:tc gridSpan="2">
                  <a:txBody>
                    <a:bodyPr/>
                    <a:lstStyle/>
                    <a:p>
                      <a:pPr algn="ctr" rtl="0" fontAlgn="ctr"/>
                      <a:r>
                        <a:rPr lang="ru-RU" sz="1000" b="1" u="none" strike="noStrike" dirty="0">
                          <a:effectLst/>
                        </a:rPr>
                        <a:t>Бешалма</a:t>
                      </a:r>
                      <a:endParaRPr lang="ru-RU" sz="1000" b="1" i="0" u="none" strike="noStrike" dirty="0">
                        <a:solidFill>
                          <a:srgbClr val="1F4E78"/>
                        </a:solidFill>
                        <a:effectLst/>
                        <a:latin typeface="Tahoma" panose="020B0604030504040204" pitchFamily="34" charset="0"/>
                      </a:endParaRPr>
                    </a:p>
                  </a:txBody>
                  <a:tcPr marL="5634" marR="5634" marT="5634" marB="0" anchor="ctr"/>
                </a:tc>
                <a:tc hMerge="1">
                  <a:txBody>
                    <a:bodyPr/>
                    <a:lstStyle/>
                    <a:p>
                      <a:endParaRPr lang="ru-RU"/>
                    </a:p>
                  </a:txBody>
                  <a:tcPr/>
                </a:tc>
                <a:tc gridSpan="2">
                  <a:txBody>
                    <a:bodyPr/>
                    <a:lstStyle/>
                    <a:p>
                      <a:pPr algn="ctr" rtl="0" fontAlgn="ctr"/>
                      <a:r>
                        <a:rPr lang="ru-RU" sz="1000" b="1" u="none" strike="noStrike" dirty="0">
                          <a:solidFill>
                            <a:srgbClr val="FF0000"/>
                          </a:solidFill>
                          <a:effectLst/>
                        </a:rPr>
                        <a:t>ЦЗ Комрат</a:t>
                      </a:r>
                      <a:endParaRPr lang="ru-RU" sz="1000" b="1" i="0" u="none" strike="noStrike" dirty="0">
                        <a:solidFill>
                          <a:srgbClr val="FF0000"/>
                        </a:solidFill>
                        <a:effectLst/>
                        <a:latin typeface="Tahoma" panose="020B0604030504040204" pitchFamily="34" charset="0"/>
                      </a:endParaRPr>
                    </a:p>
                  </a:txBody>
                  <a:tcPr marL="5634" marR="5634" marT="5634" marB="0" anchor="ctr"/>
                </a:tc>
                <a:tc hMerge="1">
                  <a:txBody>
                    <a:bodyPr/>
                    <a:lstStyle/>
                    <a:p>
                      <a:endParaRPr lang="ru-RU"/>
                    </a:p>
                  </a:txBody>
                  <a:tcPr/>
                </a:tc>
                <a:tc gridSpan="2">
                  <a:txBody>
                    <a:bodyPr/>
                    <a:lstStyle/>
                    <a:p>
                      <a:pPr algn="ctr" rtl="0" fontAlgn="ctr"/>
                      <a:r>
                        <a:rPr lang="ru-RU" sz="1000" b="1" u="none" strike="noStrike" dirty="0">
                          <a:effectLst/>
                        </a:rPr>
                        <a:t>Конгаз</a:t>
                      </a:r>
                      <a:endParaRPr lang="ru-RU" sz="1000" b="1" i="0" u="none" strike="noStrike" dirty="0">
                        <a:solidFill>
                          <a:srgbClr val="1F4E78"/>
                        </a:solidFill>
                        <a:effectLst/>
                        <a:latin typeface="Tahoma" panose="020B0604030504040204" pitchFamily="34" charset="0"/>
                      </a:endParaRPr>
                    </a:p>
                  </a:txBody>
                  <a:tcPr marL="5634" marR="5634" marT="5634" marB="0" anchor="ctr"/>
                </a:tc>
                <a:tc hMerge="1">
                  <a:txBody>
                    <a:bodyPr/>
                    <a:lstStyle/>
                    <a:p>
                      <a:endParaRPr lang="ru-RU"/>
                    </a:p>
                  </a:txBody>
                  <a:tcPr/>
                </a:tc>
                <a:tc gridSpan="2">
                  <a:txBody>
                    <a:bodyPr/>
                    <a:lstStyle/>
                    <a:p>
                      <a:pPr algn="ctr" rtl="0" fontAlgn="ctr"/>
                      <a:r>
                        <a:rPr lang="ru-RU" sz="1000" b="1" u="none" strike="noStrike" dirty="0">
                          <a:effectLst/>
                        </a:rPr>
                        <a:t>Кирсово</a:t>
                      </a:r>
                      <a:endParaRPr lang="ru-RU" sz="1000" b="1" i="0" u="none" strike="noStrike" dirty="0">
                        <a:solidFill>
                          <a:srgbClr val="1F4E78"/>
                        </a:solidFill>
                        <a:effectLst/>
                        <a:latin typeface="Tahoma" panose="020B0604030504040204" pitchFamily="34" charset="0"/>
                      </a:endParaRPr>
                    </a:p>
                  </a:txBody>
                  <a:tcPr marL="5634" marR="5634" marT="5634" marB="0" anchor="ctr"/>
                </a:tc>
                <a:tc hMerge="1">
                  <a:txBody>
                    <a:bodyPr/>
                    <a:lstStyle/>
                    <a:p>
                      <a:endParaRPr lang="ru-RU"/>
                    </a:p>
                  </a:txBody>
                  <a:tcPr/>
                </a:tc>
                <a:tc gridSpan="2">
                  <a:txBody>
                    <a:bodyPr/>
                    <a:lstStyle/>
                    <a:p>
                      <a:pPr algn="ctr" rtl="0" fontAlgn="ctr"/>
                      <a:r>
                        <a:rPr lang="ru-RU" sz="1000" b="1" u="none" strike="noStrike" dirty="0">
                          <a:effectLst/>
                        </a:rPr>
                        <a:t>Авдарма</a:t>
                      </a:r>
                      <a:endParaRPr lang="ru-RU" sz="1000" b="1" i="0" u="none" strike="noStrike" dirty="0">
                        <a:solidFill>
                          <a:srgbClr val="1F4E78"/>
                        </a:solidFill>
                        <a:effectLst/>
                        <a:latin typeface="Tahoma" panose="020B0604030504040204" pitchFamily="34" charset="0"/>
                      </a:endParaRPr>
                    </a:p>
                  </a:txBody>
                  <a:tcPr marL="5634" marR="5634" marT="5634" marB="0" anchor="ctr"/>
                </a:tc>
                <a:tc hMerge="1">
                  <a:txBody>
                    <a:bodyPr/>
                    <a:lstStyle/>
                    <a:p>
                      <a:endParaRPr lang="ru-RU"/>
                    </a:p>
                  </a:txBody>
                  <a:tcPr/>
                </a:tc>
                <a:tc gridSpan="2">
                  <a:txBody>
                    <a:bodyPr/>
                    <a:lstStyle/>
                    <a:p>
                      <a:pPr algn="ctr" rtl="0" fontAlgn="ctr"/>
                      <a:r>
                        <a:rPr lang="ru-RU" sz="1000" b="1" u="none" strike="noStrike" dirty="0">
                          <a:effectLst/>
                        </a:rPr>
                        <a:t>Чок-Майдан</a:t>
                      </a:r>
                      <a:endParaRPr lang="ru-RU" sz="1000" b="1" i="0" u="none" strike="noStrike" dirty="0">
                        <a:solidFill>
                          <a:srgbClr val="1F4E78"/>
                        </a:solidFill>
                        <a:effectLst/>
                        <a:latin typeface="Tahoma" panose="020B0604030504040204" pitchFamily="34" charset="0"/>
                      </a:endParaRPr>
                    </a:p>
                  </a:txBody>
                  <a:tcPr marL="5634" marR="5634" marT="5634" marB="0" anchor="ctr"/>
                </a:tc>
                <a:tc hMerge="1">
                  <a:txBody>
                    <a:bodyPr/>
                    <a:lstStyle/>
                    <a:p>
                      <a:endParaRPr lang="ru-RU"/>
                    </a:p>
                  </a:txBody>
                  <a:tcPr/>
                </a:tc>
                <a:tc gridSpan="2">
                  <a:txBody>
                    <a:bodyPr/>
                    <a:lstStyle/>
                    <a:p>
                      <a:pPr algn="ctr" rtl="0" fontAlgn="ctr"/>
                      <a:r>
                        <a:rPr lang="ru-RU" sz="1000" b="1" u="none" strike="noStrike" dirty="0">
                          <a:effectLst/>
                        </a:rPr>
                        <a:t>Дезгинжа</a:t>
                      </a:r>
                      <a:endParaRPr lang="ru-RU" sz="1000" b="1" i="0" u="none" strike="noStrike" dirty="0">
                        <a:solidFill>
                          <a:srgbClr val="1F4E78"/>
                        </a:solidFill>
                        <a:effectLst/>
                        <a:latin typeface="Tahoma" panose="020B0604030504040204" pitchFamily="34" charset="0"/>
                      </a:endParaRPr>
                    </a:p>
                  </a:txBody>
                  <a:tcPr marL="5634" marR="5634" marT="5634" marB="0" anchor="ctr"/>
                </a:tc>
                <a:tc hMerge="1">
                  <a:txBody>
                    <a:bodyPr/>
                    <a:lstStyle/>
                    <a:p>
                      <a:endParaRPr lang="ru-RU"/>
                    </a:p>
                  </a:txBody>
                  <a:tcPr/>
                </a:tc>
                <a:tc gridSpan="2">
                  <a:txBody>
                    <a:bodyPr/>
                    <a:lstStyle/>
                    <a:p>
                      <a:pPr algn="ctr" rtl="0" fontAlgn="ctr"/>
                      <a:r>
                        <a:rPr lang="ru-RU" sz="1000" b="1" u="none" strike="noStrike" dirty="0">
                          <a:solidFill>
                            <a:srgbClr val="FF0000"/>
                          </a:solidFill>
                          <a:effectLst/>
                        </a:rPr>
                        <a:t>Район</a:t>
                      </a:r>
                      <a:endParaRPr lang="ru-RU" sz="1000" b="1" i="0" u="none" strike="noStrike" dirty="0">
                        <a:solidFill>
                          <a:srgbClr val="FF0000"/>
                        </a:solidFill>
                        <a:effectLst/>
                        <a:latin typeface="Tahoma" panose="020B0604030504040204" pitchFamily="34" charset="0"/>
                      </a:endParaRPr>
                    </a:p>
                  </a:txBody>
                  <a:tcPr marL="5634" marR="5634" marT="5634" marB="0" anchor="ctr"/>
                </a:tc>
                <a:tc hMerge="1">
                  <a:txBody>
                    <a:bodyPr/>
                    <a:lstStyle/>
                    <a:p>
                      <a:endParaRPr lang="ru-RU"/>
                    </a:p>
                  </a:txBody>
                  <a:tcPr/>
                </a:tc>
                <a:extLst>
                  <a:ext uri="{0D108BD9-81ED-4DB2-BD59-A6C34878D82A}">
                    <a16:rowId xmlns:a16="http://schemas.microsoft.com/office/drawing/2014/main" val="2560799619"/>
                  </a:ext>
                </a:extLst>
              </a:tr>
              <a:tr h="688357">
                <a:tc gridSpan="2" vMerge="1">
                  <a:txBody>
                    <a:bodyPr/>
                    <a:lstStyle/>
                    <a:p>
                      <a:endParaRPr lang="ru-RU"/>
                    </a:p>
                  </a:txBody>
                  <a:tcPr/>
                </a:tc>
                <a:tc hMerge="1" vMerge="1">
                  <a:txBody>
                    <a:bodyPr/>
                    <a:lstStyle/>
                    <a:p>
                      <a:endParaRPr lang="ru-RU"/>
                    </a:p>
                  </a:txBody>
                  <a:tcPr/>
                </a:tc>
                <a:tc>
                  <a:txBody>
                    <a:bodyPr/>
                    <a:lstStyle/>
                    <a:p>
                      <a:pPr algn="ctr" fontAlgn="ctr"/>
                      <a:r>
                        <a:rPr lang="ru-RU" sz="1000" u="none" strike="noStrike">
                          <a:effectLst/>
                        </a:rPr>
                        <a:t>2020</a:t>
                      </a:r>
                      <a:endParaRPr lang="ru-RU" sz="1000" b="0" i="0" u="none" strike="noStrike">
                        <a:solidFill>
                          <a:srgbClr val="1F4E78"/>
                        </a:solidFill>
                        <a:effectLst/>
                        <a:latin typeface="Calibri" panose="020F0502020204030204" pitchFamily="34" charset="0"/>
                      </a:endParaRPr>
                    </a:p>
                  </a:txBody>
                  <a:tcPr marL="5634" marR="5634" marT="5634" marB="0" vert="vert270" anchor="ctr"/>
                </a:tc>
                <a:tc>
                  <a:txBody>
                    <a:bodyPr/>
                    <a:lstStyle/>
                    <a:p>
                      <a:pPr algn="ctr" fontAlgn="ctr"/>
                      <a:r>
                        <a:rPr lang="ru-RU" sz="1000" u="none" strike="noStrike">
                          <a:effectLst/>
                        </a:rPr>
                        <a:t>2021</a:t>
                      </a:r>
                      <a:endParaRPr lang="ru-RU" sz="1000" b="0" i="0" u="none" strike="noStrike">
                        <a:solidFill>
                          <a:srgbClr val="1F4E78"/>
                        </a:solidFill>
                        <a:effectLst/>
                        <a:latin typeface="Calibri" panose="020F0502020204030204" pitchFamily="34" charset="0"/>
                      </a:endParaRPr>
                    </a:p>
                  </a:txBody>
                  <a:tcPr marL="5634" marR="5634" marT="5634" marB="0" vert="vert270" anchor="ctr"/>
                </a:tc>
                <a:tc>
                  <a:txBody>
                    <a:bodyPr/>
                    <a:lstStyle/>
                    <a:p>
                      <a:pPr algn="ctr" fontAlgn="ctr"/>
                      <a:r>
                        <a:rPr lang="ru-RU" sz="1000" u="none" strike="noStrike">
                          <a:effectLst/>
                        </a:rPr>
                        <a:t>2020</a:t>
                      </a:r>
                      <a:endParaRPr lang="ru-RU" sz="1000" b="0" i="0" u="none" strike="noStrike">
                        <a:solidFill>
                          <a:srgbClr val="1F4E78"/>
                        </a:solidFill>
                        <a:effectLst/>
                        <a:latin typeface="Calibri" panose="020F0502020204030204" pitchFamily="34" charset="0"/>
                      </a:endParaRPr>
                    </a:p>
                  </a:txBody>
                  <a:tcPr marL="5634" marR="5634" marT="5634" marB="0" vert="vert270" anchor="ctr"/>
                </a:tc>
                <a:tc>
                  <a:txBody>
                    <a:bodyPr/>
                    <a:lstStyle/>
                    <a:p>
                      <a:pPr algn="ctr" fontAlgn="ctr"/>
                      <a:r>
                        <a:rPr lang="ru-RU" sz="1000" u="none" strike="noStrike">
                          <a:effectLst/>
                        </a:rPr>
                        <a:t>2021</a:t>
                      </a:r>
                      <a:endParaRPr lang="ru-RU" sz="1000" b="0" i="0" u="none" strike="noStrike">
                        <a:solidFill>
                          <a:srgbClr val="1F4E78"/>
                        </a:solidFill>
                        <a:effectLst/>
                        <a:latin typeface="Calibri" panose="020F0502020204030204" pitchFamily="34" charset="0"/>
                      </a:endParaRPr>
                    </a:p>
                  </a:txBody>
                  <a:tcPr marL="5634" marR="5634" marT="5634" marB="0" vert="vert270" anchor="ctr"/>
                </a:tc>
                <a:tc>
                  <a:txBody>
                    <a:bodyPr/>
                    <a:lstStyle/>
                    <a:p>
                      <a:pPr algn="ctr" fontAlgn="ctr"/>
                      <a:r>
                        <a:rPr lang="ru-RU" sz="1000" u="none" strike="noStrike">
                          <a:effectLst/>
                        </a:rPr>
                        <a:t>2020</a:t>
                      </a:r>
                      <a:endParaRPr lang="ru-RU" sz="1000" b="0" i="0" u="none" strike="noStrike">
                        <a:solidFill>
                          <a:srgbClr val="1F4E78"/>
                        </a:solidFill>
                        <a:effectLst/>
                        <a:latin typeface="Calibri" panose="020F0502020204030204" pitchFamily="34" charset="0"/>
                      </a:endParaRPr>
                    </a:p>
                  </a:txBody>
                  <a:tcPr marL="5634" marR="5634" marT="5634" marB="0" vert="vert270" anchor="ctr"/>
                </a:tc>
                <a:tc>
                  <a:txBody>
                    <a:bodyPr/>
                    <a:lstStyle/>
                    <a:p>
                      <a:pPr algn="ctr" fontAlgn="ctr"/>
                      <a:r>
                        <a:rPr lang="ru-RU" sz="1000" u="none" strike="noStrike">
                          <a:effectLst/>
                        </a:rPr>
                        <a:t>2021</a:t>
                      </a:r>
                      <a:endParaRPr lang="ru-RU" sz="1000" b="0" i="0" u="none" strike="noStrike">
                        <a:solidFill>
                          <a:srgbClr val="1F4E78"/>
                        </a:solidFill>
                        <a:effectLst/>
                        <a:latin typeface="Calibri" panose="020F0502020204030204" pitchFamily="34" charset="0"/>
                      </a:endParaRPr>
                    </a:p>
                  </a:txBody>
                  <a:tcPr marL="5634" marR="5634" marT="5634" marB="0" vert="vert270" anchor="ctr"/>
                </a:tc>
                <a:tc>
                  <a:txBody>
                    <a:bodyPr/>
                    <a:lstStyle/>
                    <a:p>
                      <a:pPr algn="ctr" fontAlgn="ctr"/>
                      <a:r>
                        <a:rPr lang="ru-RU" sz="1000" u="none" strike="noStrike">
                          <a:effectLst/>
                        </a:rPr>
                        <a:t>2020</a:t>
                      </a:r>
                      <a:endParaRPr lang="ru-RU" sz="1000" b="0" i="0" u="none" strike="noStrike">
                        <a:solidFill>
                          <a:srgbClr val="1F4E78"/>
                        </a:solidFill>
                        <a:effectLst/>
                        <a:latin typeface="Calibri" panose="020F0502020204030204" pitchFamily="34" charset="0"/>
                      </a:endParaRPr>
                    </a:p>
                  </a:txBody>
                  <a:tcPr marL="5634" marR="5634" marT="5634" marB="0" vert="vert270" anchor="ctr"/>
                </a:tc>
                <a:tc>
                  <a:txBody>
                    <a:bodyPr/>
                    <a:lstStyle/>
                    <a:p>
                      <a:pPr algn="ctr" fontAlgn="ctr"/>
                      <a:r>
                        <a:rPr lang="ru-RU" sz="1000" u="none" strike="noStrike">
                          <a:effectLst/>
                        </a:rPr>
                        <a:t>2021</a:t>
                      </a:r>
                      <a:endParaRPr lang="ru-RU" sz="1000" b="0" i="0" u="none" strike="noStrike">
                        <a:solidFill>
                          <a:srgbClr val="1F4E78"/>
                        </a:solidFill>
                        <a:effectLst/>
                        <a:latin typeface="Calibri" panose="020F0502020204030204" pitchFamily="34" charset="0"/>
                      </a:endParaRPr>
                    </a:p>
                  </a:txBody>
                  <a:tcPr marL="5634" marR="5634" marT="5634" marB="0" vert="vert270" anchor="ctr"/>
                </a:tc>
                <a:tc>
                  <a:txBody>
                    <a:bodyPr/>
                    <a:lstStyle/>
                    <a:p>
                      <a:pPr algn="ctr" fontAlgn="ctr"/>
                      <a:r>
                        <a:rPr lang="ru-RU" sz="1000" u="none" strike="noStrike">
                          <a:effectLst/>
                        </a:rPr>
                        <a:t>2020</a:t>
                      </a:r>
                      <a:endParaRPr lang="ru-RU" sz="1000" b="0" i="0" u="none" strike="noStrike">
                        <a:solidFill>
                          <a:srgbClr val="1F4E78"/>
                        </a:solidFill>
                        <a:effectLst/>
                        <a:latin typeface="Calibri" panose="020F0502020204030204" pitchFamily="34" charset="0"/>
                      </a:endParaRPr>
                    </a:p>
                  </a:txBody>
                  <a:tcPr marL="5634" marR="5634" marT="5634" marB="0" vert="vert270" anchor="ctr"/>
                </a:tc>
                <a:tc>
                  <a:txBody>
                    <a:bodyPr/>
                    <a:lstStyle/>
                    <a:p>
                      <a:pPr algn="ctr" fontAlgn="ctr"/>
                      <a:r>
                        <a:rPr lang="ru-RU" sz="1000" u="none" strike="noStrike">
                          <a:effectLst/>
                        </a:rPr>
                        <a:t>2021</a:t>
                      </a:r>
                      <a:endParaRPr lang="ru-RU" sz="1000" b="0" i="0" u="none" strike="noStrike">
                        <a:solidFill>
                          <a:srgbClr val="1F4E78"/>
                        </a:solidFill>
                        <a:effectLst/>
                        <a:latin typeface="Calibri" panose="020F0502020204030204" pitchFamily="34" charset="0"/>
                      </a:endParaRPr>
                    </a:p>
                  </a:txBody>
                  <a:tcPr marL="5634" marR="5634" marT="5634" marB="0" vert="vert270" anchor="ctr"/>
                </a:tc>
                <a:tc>
                  <a:txBody>
                    <a:bodyPr/>
                    <a:lstStyle/>
                    <a:p>
                      <a:pPr algn="ctr" fontAlgn="ctr"/>
                      <a:r>
                        <a:rPr lang="ru-RU" sz="1000" b="1" u="none" strike="noStrike" dirty="0">
                          <a:solidFill>
                            <a:srgbClr val="FF0000"/>
                          </a:solidFill>
                          <a:effectLst/>
                        </a:rPr>
                        <a:t>2020</a:t>
                      </a:r>
                      <a:endParaRPr lang="ru-RU" sz="1000" b="1" i="0" u="none" strike="noStrike" dirty="0">
                        <a:solidFill>
                          <a:srgbClr val="FF0000"/>
                        </a:solidFill>
                        <a:effectLst/>
                        <a:latin typeface="Calibri" panose="020F0502020204030204" pitchFamily="34" charset="0"/>
                      </a:endParaRPr>
                    </a:p>
                  </a:txBody>
                  <a:tcPr marL="5634" marR="5634" marT="5634" marB="0" vert="vert270" anchor="ctr"/>
                </a:tc>
                <a:tc>
                  <a:txBody>
                    <a:bodyPr/>
                    <a:lstStyle/>
                    <a:p>
                      <a:pPr algn="ctr" fontAlgn="ctr"/>
                      <a:r>
                        <a:rPr lang="ru-RU" sz="1000" b="1" u="none" strike="noStrike" dirty="0">
                          <a:solidFill>
                            <a:srgbClr val="FF0000"/>
                          </a:solidFill>
                          <a:effectLst/>
                        </a:rPr>
                        <a:t>2021</a:t>
                      </a:r>
                      <a:endParaRPr lang="ru-RU" sz="1000" b="1" i="0" u="none" strike="noStrike" dirty="0">
                        <a:solidFill>
                          <a:srgbClr val="FF0000"/>
                        </a:solidFill>
                        <a:effectLst/>
                        <a:latin typeface="Calibri" panose="020F0502020204030204" pitchFamily="34" charset="0"/>
                      </a:endParaRPr>
                    </a:p>
                  </a:txBody>
                  <a:tcPr marL="5634" marR="5634" marT="5634" marB="0" vert="vert270" anchor="ctr"/>
                </a:tc>
                <a:tc>
                  <a:txBody>
                    <a:bodyPr/>
                    <a:lstStyle/>
                    <a:p>
                      <a:pPr algn="ctr" fontAlgn="ctr"/>
                      <a:r>
                        <a:rPr lang="ru-RU" sz="1000" u="none" strike="noStrike">
                          <a:effectLst/>
                        </a:rPr>
                        <a:t>2020</a:t>
                      </a:r>
                      <a:endParaRPr lang="ru-RU" sz="1000" b="0" i="0" u="none" strike="noStrike">
                        <a:solidFill>
                          <a:srgbClr val="1F4E78"/>
                        </a:solidFill>
                        <a:effectLst/>
                        <a:latin typeface="Calibri" panose="020F0502020204030204" pitchFamily="34" charset="0"/>
                      </a:endParaRPr>
                    </a:p>
                  </a:txBody>
                  <a:tcPr marL="5634" marR="5634" marT="5634" marB="0" vert="vert270" anchor="ctr"/>
                </a:tc>
                <a:tc>
                  <a:txBody>
                    <a:bodyPr/>
                    <a:lstStyle/>
                    <a:p>
                      <a:pPr algn="ctr" fontAlgn="ctr"/>
                      <a:r>
                        <a:rPr lang="ru-RU" sz="1000" u="none" strike="noStrike">
                          <a:effectLst/>
                        </a:rPr>
                        <a:t>2021</a:t>
                      </a:r>
                      <a:endParaRPr lang="ru-RU" sz="1000" b="0" i="0" u="none" strike="noStrike">
                        <a:solidFill>
                          <a:srgbClr val="1F4E78"/>
                        </a:solidFill>
                        <a:effectLst/>
                        <a:latin typeface="Calibri" panose="020F0502020204030204" pitchFamily="34" charset="0"/>
                      </a:endParaRPr>
                    </a:p>
                  </a:txBody>
                  <a:tcPr marL="5634" marR="5634" marT="5634" marB="0" vert="vert270" anchor="ctr"/>
                </a:tc>
                <a:tc>
                  <a:txBody>
                    <a:bodyPr/>
                    <a:lstStyle/>
                    <a:p>
                      <a:pPr algn="ctr" fontAlgn="ctr"/>
                      <a:r>
                        <a:rPr lang="ru-RU" sz="1000" u="none" strike="noStrike">
                          <a:effectLst/>
                        </a:rPr>
                        <a:t>2020</a:t>
                      </a:r>
                      <a:endParaRPr lang="ru-RU" sz="1000" b="0" i="0" u="none" strike="noStrike">
                        <a:solidFill>
                          <a:srgbClr val="1F4E78"/>
                        </a:solidFill>
                        <a:effectLst/>
                        <a:latin typeface="Calibri" panose="020F0502020204030204" pitchFamily="34" charset="0"/>
                      </a:endParaRPr>
                    </a:p>
                  </a:txBody>
                  <a:tcPr marL="5634" marR="5634" marT="5634" marB="0" vert="vert270" anchor="ctr"/>
                </a:tc>
                <a:tc>
                  <a:txBody>
                    <a:bodyPr/>
                    <a:lstStyle/>
                    <a:p>
                      <a:pPr algn="ctr" fontAlgn="ctr"/>
                      <a:r>
                        <a:rPr lang="ru-RU" sz="1000" u="none" strike="noStrike">
                          <a:effectLst/>
                        </a:rPr>
                        <a:t>2021</a:t>
                      </a:r>
                      <a:endParaRPr lang="ru-RU" sz="1000" b="0" i="0" u="none" strike="noStrike">
                        <a:solidFill>
                          <a:srgbClr val="1F4E78"/>
                        </a:solidFill>
                        <a:effectLst/>
                        <a:latin typeface="Calibri" panose="020F0502020204030204" pitchFamily="34" charset="0"/>
                      </a:endParaRPr>
                    </a:p>
                  </a:txBody>
                  <a:tcPr marL="5634" marR="5634" marT="5634" marB="0" vert="vert270" anchor="ctr"/>
                </a:tc>
                <a:tc>
                  <a:txBody>
                    <a:bodyPr/>
                    <a:lstStyle/>
                    <a:p>
                      <a:pPr algn="ctr" fontAlgn="ctr"/>
                      <a:r>
                        <a:rPr lang="ru-RU" sz="1000" u="none" strike="noStrike">
                          <a:effectLst/>
                        </a:rPr>
                        <a:t>2020</a:t>
                      </a:r>
                      <a:endParaRPr lang="ru-RU" sz="1000" b="0" i="0" u="none" strike="noStrike">
                        <a:solidFill>
                          <a:srgbClr val="1F4E78"/>
                        </a:solidFill>
                        <a:effectLst/>
                        <a:latin typeface="Calibri" panose="020F0502020204030204" pitchFamily="34" charset="0"/>
                      </a:endParaRPr>
                    </a:p>
                  </a:txBody>
                  <a:tcPr marL="5634" marR="5634" marT="5634" marB="0" vert="vert270" anchor="ctr"/>
                </a:tc>
                <a:tc>
                  <a:txBody>
                    <a:bodyPr/>
                    <a:lstStyle/>
                    <a:p>
                      <a:pPr algn="ctr" fontAlgn="ctr"/>
                      <a:r>
                        <a:rPr lang="ru-RU" sz="1000" u="none" strike="noStrike">
                          <a:effectLst/>
                        </a:rPr>
                        <a:t>2021</a:t>
                      </a:r>
                      <a:endParaRPr lang="ru-RU" sz="1000" b="0" i="0" u="none" strike="noStrike">
                        <a:solidFill>
                          <a:srgbClr val="1F4E78"/>
                        </a:solidFill>
                        <a:effectLst/>
                        <a:latin typeface="Calibri" panose="020F0502020204030204" pitchFamily="34" charset="0"/>
                      </a:endParaRPr>
                    </a:p>
                  </a:txBody>
                  <a:tcPr marL="5634" marR="5634" marT="5634" marB="0" vert="vert270" anchor="ctr"/>
                </a:tc>
                <a:tc>
                  <a:txBody>
                    <a:bodyPr/>
                    <a:lstStyle/>
                    <a:p>
                      <a:pPr algn="ctr" fontAlgn="ctr"/>
                      <a:r>
                        <a:rPr lang="ru-RU" sz="1000" u="none" strike="noStrike">
                          <a:effectLst/>
                        </a:rPr>
                        <a:t>2020</a:t>
                      </a:r>
                      <a:endParaRPr lang="ru-RU" sz="1000" b="0" i="0" u="none" strike="noStrike">
                        <a:solidFill>
                          <a:srgbClr val="1F4E78"/>
                        </a:solidFill>
                        <a:effectLst/>
                        <a:latin typeface="Calibri" panose="020F0502020204030204" pitchFamily="34" charset="0"/>
                      </a:endParaRPr>
                    </a:p>
                  </a:txBody>
                  <a:tcPr marL="5634" marR="5634" marT="5634" marB="0" vert="vert270" anchor="ctr"/>
                </a:tc>
                <a:tc>
                  <a:txBody>
                    <a:bodyPr/>
                    <a:lstStyle/>
                    <a:p>
                      <a:pPr algn="ctr" fontAlgn="ctr"/>
                      <a:r>
                        <a:rPr lang="ru-RU" sz="1000" u="none" strike="noStrike">
                          <a:effectLst/>
                        </a:rPr>
                        <a:t>2021</a:t>
                      </a:r>
                      <a:endParaRPr lang="ru-RU" sz="1000" b="0" i="0" u="none" strike="noStrike">
                        <a:solidFill>
                          <a:srgbClr val="1F4E78"/>
                        </a:solidFill>
                        <a:effectLst/>
                        <a:latin typeface="Calibri" panose="020F0502020204030204" pitchFamily="34" charset="0"/>
                      </a:endParaRPr>
                    </a:p>
                  </a:txBody>
                  <a:tcPr marL="5634" marR="5634" marT="5634" marB="0" vert="vert270" anchor="ctr"/>
                </a:tc>
                <a:tc>
                  <a:txBody>
                    <a:bodyPr/>
                    <a:lstStyle/>
                    <a:p>
                      <a:pPr algn="ctr" fontAlgn="ctr"/>
                      <a:r>
                        <a:rPr lang="ru-RU" sz="1000" u="none" strike="noStrike">
                          <a:effectLst/>
                        </a:rPr>
                        <a:t>2020</a:t>
                      </a:r>
                      <a:endParaRPr lang="ru-RU" sz="1000" b="0" i="0" u="none" strike="noStrike">
                        <a:solidFill>
                          <a:srgbClr val="1F4E78"/>
                        </a:solidFill>
                        <a:effectLst/>
                        <a:latin typeface="Calibri" panose="020F0502020204030204" pitchFamily="34" charset="0"/>
                      </a:endParaRPr>
                    </a:p>
                  </a:txBody>
                  <a:tcPr marL="5634" marR="5634" marT="5634" marB="0" vert="vert270" anchor="ctr"/>
                </a:tc>
                <a:tc>
                  <a:txBody>
                    <a:bodyPr/>
                    <a:lstStyle/>
                    <a:p>
                      <a:pPr algn="ctr" fontAlgn="ctr"/>
                      <a:r>
                        <a:rPr lang="ru-RU" sz="1000" u="none" strike="noStrike">
                          <a:effectLst/>
                        </a:rPr>
                        <a:t>2021</a:t>
                      </a:r>
                      <a:endParaRPr lang="ru-RU" sz="1000" b="0" i="0" u="none" strike="noStrike">
                        <a:solidFill>
                          <a:srgbClr val="1F4E78"/>
                        </a:solidFill>
                        <a:effectLst/>
                        <a:latin typeface="Calibri" panose="020F0502020204030204" pitchFamily="34" charset="0"/>
                      </a:endParaRPr>
                    </a:p>
                  </a:txBody>
                  <a:tcPr marL="5634" marR="5634" marT="5634" marB="0" vert="vert270" anchor="ctr"/>
                </a:tc>
                <a:tc>
                  <a:txBody>
                    <a:bodyPr/>
                    <a:lstStyle/>
                    <a:p>
                      <a:pPr algn="ctr" fontAlgn="ctr"/>
                      <a:r>
                        <a:rPr lang="ru-RU" sz="1000" b="1" u="none" strike="noStrike" dirty="0">
                          <a:solidFill>
                            <a:srgbClr val="FF0000"/>
                          </a:solidFill>
                          <a:effectLst/>
                        </a:rPr>
                        <a:t>2020</a:t>
                      </a:r>
                      <a:endParaRPr lang="ru-RU" sz="1000" b="1" i="0" u="none" strike="noStrike" dirty="0">
                        <a:solidFill>
                          <a:srgbClr val="FF0000"/>
                        </a:solidFill>
                        <a:effectLst/>
                        <a:latin typeface="Calibri" panose="020F0502020204030204" pitchFamily="34" charset="0"/>
                      </a:endParaRPr>
                    </a:p>
                  </a:txBody>
                  <a:tcPr marL="5634" marR="5634" marT="5634" marB="0" vert="vert270" anchor="ctr"/>
                </a:tc>
                <a:tc>
                  <a:txBody>
                    <a:bodyPr/>
                    <a:lstStyle/>
                    <a:p>
                      <a:pPr algn="ctr" fontAlgn="ctr"/>
                      <a:r>
                        <a:rPr lang="ru-RU" sz="1000" b="1" u="none" strike="noStrike" dirty="0">
                          <a:solidFill>
                            <a:srgbClr val="FF0000"/>
                          </a:solidFill>
                          <a:effectLst/>
                        </a:rPr>
                        <a:t>2021</a:t>
                      </a:r>
                      <a:endParaRPr lang="ru-RU" sz="1000" b="1" i="0" u="none" strike="noStrike" dirty="0">
                        <a:solidFill>
                          <a:srgbClr val="FF0000"/>
                        </a:solidFill>
                        <a:effectLst/>
                        <a:latin typeface="Calibri" panose="020F0502020204030204" pitchFamily="34" charset="0"/>
                      </a:endParaRPr>
                    </a:p>
                  </a:txBody>
                  <a:tcPr marL="5634" marR="5634" marT="5634" marB="0" vert="vert270" anchor="ctr"/>
                </a:tc>
                <a:extLst>
                  <a:ext uri="{0D108BD9-81ED-4DB2-BD59-A6C34878D82A}">
                    <a16:rowId xmlns:a16="http://schemas.microsoft.com/office/drawing/2014/main" val="2744823888"/>
                  </a:ext>
                </a:extLst>
              </a:tr>
              <a:tr h="484414">
                <a:tc rowSpan="2">
                  <a:txBody>
                    <a:bodyPr/>
                    <a:lstStyle/>
                    <a:p>
                      <a:pPr algn="ctr" fontAlgn="ctr"/>
                      <a:r>
                        <a:rPr lang="ru-RU" sz="850" b="1" u="none" strike="noStrike" dirty="0">
                          <a:effectLst/>
                        </a:rPr>
                        <a:t>Рождаемость</a:t>
                      </a:r>
                      <a:endParaRPr lang="ru-RU" sz="85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5634" marR="5634" marT="5634" marB="0" anchor="ctr"/>
                </a:tc>
                <a:tc>
                  <a:txBody>
                    <a:bodyPr/>
                    <a:lstStyle/>
                    <a:p>
                      <a:pPr algn="ctr" fontAlgn="b"/>
                      <a:r>
                        <a:rPr lang="ru-RU" sz="700" u="none" strike="noStrike" dirty="0">
                          <a:effectLst/>
                        </a:rPr>
                        <a:t>Абс</a:t>
                      </a:r>
                      <a:endParaRPr lang="ru-RU" sz="70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310</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276</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19</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21</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5</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2</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15</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13</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34</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27</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FF0000"/>
                          </a:solidFill>
                          <a:effectLst/>
                        </a:rPr>
                        <a:t>383</a:t>
                      </a:r>
                      <a:endParaRPr lang="ru-RU" sz="1050" b="1" i="0" u="none" strike="noStrike" dirty="0">
                        <a:solidFill>
                          <a:srgbClr val="FF0000"/>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FF0000"/>
                          </a:solidFill>
                          <a:effectLst/>
                        </a:rPr>
                        <a:t>339</a:t>
                      </a:r>
                      <a:endParaRPr lang="ru-RU" sz="1050" b="1" i="0" u="none" strike="noStrike" dirty="0">
                        <a:solidFill>
                          <a:srgbClr val="FF0000"/>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163</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146</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50</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60</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43</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30</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21</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25</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42</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 </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FF0000"/>
                          </a:solidFill>
                          <a:effectLst/>
                        </a:rPr>
                        <a:t>702</a:t>
                      </a:r>
                      <a:endParaRPr lang="ru-RU" sz="1050" b="1" i="0" u="none" strike="noStrike" dirty="0">
                        <a:solidFill>
                          <a:srgbClr val="FF0000"/>
                        </a:solidFill>
                        <a:effectLst/>
                        <a:latin typeface="Calibri" panose="020F0502020204030204" pitchFamily="34" charset="0"/>
                      </a:endParaRPr>
                    </a:p>
                  </a:txBody>
                  <a:tcPr marL="5634" marR="5634" marT="5634" marB="0" anchor="ctr"/>
                </a:tc>
                <a:tc>
                  <a:txBody>
                    <a:bodyPr/>
                    <a:lstStyle/>
                    <a:p>
                      <a:pPr algn="ctr" fontAlgn="b"/>
                      <a:r>
                        <a:rPr lang="ru-RU" sz="1050" b="1" u="none" strike="noStrike">
                          <a:solidFill>
                            <a:srgbClr val="FF0000"/>
                          </a:solidFill>
                          <a:effectLst/>
                        </a:rPr>
                        <a:t>643</a:t>
                      </a:r>
                      <a:endParaRPr lang="ru-RU" sz="1050" b="1" i="0" u="none" strike="noStrike">
                        <a:solidFill>
                          <a:srgbClr val="FF0000"/>
                        </a:solidFill>
                        <a:effectLst/>
                        <a:latin typeface="Calibri" panose="020F0502020204030204" pitchFamily="34" charset="0"/>
                      </a:endParaRPr>
                    </a:p>
                  </a:txBody>
                  <a:tcPr marL="5634" marR="5634" marT="5634" marB="0" anchor="ctr"/>
                </a:tc>
                <a:extLst>
                  <a:ext uri="{0D108BD9-81ED-4DB2-BD59-A6C34878D82A}">
                    <a16:rowId xmlns:a16="http://schemas.microsoft.com/office/drawing/2014/main" val="2646323143"/>
                  </a:ext>
                </a:extLst>
              </a:tr>
              <a:tr h="484414">
                <a:tc vMerge="1">
                  <a:txBody>
                    <a:bodyPr/>
                    <a:lstStyle/>
                    <a:p>
                      <a:endParaRPr lang="ru-RU"/>
                    </a:p>
                  </a:txBody>
                  <a:tcPr/>
                </a:tc>
                <a:tc>
                  <a:txBody>
                    <a:bodyPr/>
                    <a:lstStyle/>
                    <a:p>
                      <a:pPr algn="ctr" fontAlgn="b"/>
                      <a:r>
                        <a:rPr lang="ru-RU" sz="700" u="none" strike="noStrike" dirty="0">
                          <a:effectLst/>
                        </a:rPr>
                        <a:t>на тыс.</a:t>
                      </a:r>
                      <a:endParaRPr lang="ru-RU" sz="70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11.5</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10.2</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12.6</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14</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6.3</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2.5</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7.8</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6.8</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8.7</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6.9</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b="1" u="none" strike="noStrike">
                          <a:solidFill>
                            <a:srgbClr val="FF0000"/>
                          </a:solidFill>
                          <a:effectLst/>
                        </a:rPr>
                        <a:t>10.9</a:t>
                      </a:r>
                      <a:endParaRPr lang="ru-RU" sz="1050" b="1" i="0" u="none" strike="noStrike">
                        <a:solidFill>
                          <a:srgbClr val="FF0000"/>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FF0000"/>
                          </a:solidFill>
                          <a:effectLst/>
                        </a:rPr>
                        <a:t>9.6</a:t>
                      </a:r>
                      <a:endParaRPr lang="ru-RU" sz="1050" b="1" i="0" u="none" strike="noStrike" dirty="0">
                        <a:solidFill>
                          <a:srgbClr val="FF0000"/>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10.2</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9.1</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7.3</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8.8</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12.6</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8.6</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6.2</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7.3</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8.9</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43</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FF0000"/>
                          </a:solidFill>
                          <a:effectLst/>
                        </a:rPr>
                        <a:t>10.1</a:t>
                      </a:r>
                      <a:endParaRPr lang="ru-RU" sz="1050" b="1" i="0" u="none" strike="noStrike" dirty="0">
                        <a:solidFill>
                          <a:srgbClr val="FF0000"/>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FF0000"/>
                          </a:solidFill>
                          <a:effectLst/>
                        </a:rPr>
                        <a:t>9.2</a:t>
                      </a:r>
                      <a:endParaRPr lang="ru-RU" sz="1050" b="1" i="0" u="none" strike="noStrike" dirty="0">
                        <a:solidFill>
                          <a:srgbClr val="FF0000"/>
                        </a:solidFill>
                        <a:effectLst/>
                        <a:latin typeface="Calibri" panose="020F0502020204030204" pitchFamily="34" charset="0"/>
                      </a:endParaRPr>
                    </a:p>
                  </a:txBody>
                  <a:tcPr marL="5634" marR="5634" marT="5634" marB="0" anchor="ctr"/>
                </a:tc>
                <a:extLst>
                  <a:ext uri="{0D108BD9-81ED-4DB2-BD59-A6C34878D82A}">
                    <a16:rowId xmlns:a16="http://schemas.microsoft.com/office/drawing/2014/main" val="1058756863"/>
                  </a:ext>
                </a:extLst>
              </a:tr>
              <a:tr h="484414">
                <a:tc rowSpan="2">
                  <a:txBody>
                    <a:bodyPr/>
                    <a:lstStyle/>
                    <a:p>
                      <a:pPr algn="ctr" fontAlgn="ctr"/>
                      <a:r>
                        <a:rPr lang="ru-RU" sz="900" b="1" u="none" strike="noStrike" dirty="0">
                          <a:effectLst/>
                        </a:rPr>
                        <a:t>Смертность</a:t>
                      </a:r>
                      <a:endParaRPr lang="ru-RU" sz="9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5634" marR="5634" marT="5634" marB="0" anchor="ctr"/>
                </a:tc>
                <a:tc>
                  <a:txBody>
                    <a:bodyPr/>
                    <a:lstStyle/>
                    <a:p>
                      <a:pPr algn="ctr" fontAlgn="b"/>
                      <a:r>
                        <a:rPr lang="ru-RU" sz="700" u="none" strike="noStrike" dirty="0">
                          <a:effectLst/>
                        </a:rPr>
                        <a:t>Абс</a:t>
                      </a:r>
                      <a:endParaRPr lang="ru-RU" sz="70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284</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329</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13</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25</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17</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27</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13</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18</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46</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49</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FF0000"/>
                          </a:solidFill>
                          <a:effectLst/>
                        </a:rPr>
                        <a:t>373</a:t>
                      </a:r>
                      <a:endParaRPr lang="ru-RU" sz="1050" b="1" i="0" u="none" strike="noStrike" dirty="0">
                        <a:solidFill>
                          <a:srgbClr val="FF0000"/>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FF0000"/>
                          </a:solidFill>
                          <a:effectLst/>
                        </a:rPr>
                        <a:t>448</a:t>
                      </a:r>
                      <a:endParaRPr lang="ru-RU" sz="1050" b="1" i="0" u="none" strike="noStrike" dirty="0">
                        <a:solidFill>
                          <a:srgbClr val="FF0000"/>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170</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183</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75</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105</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47</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59</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47</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44</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53</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9.1</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FF0000"/>
                          </a:solidFill>
                          <a:effectLst/>
                        </a:rPr>
                        <a:t>765</a:t>
                      </a:r>
                      <a:endParaRPr lang="ru-RU" sz="1050" b="1" i="0" u="none" strike="noStrike" dirty="0">
                        <a:solidFill>
                          <a:srgbClr val="FF0000"/>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FF0000"/>
                          </a:solidFill>
                          <a:effectLst/>
                        </a:rPr>
                        <a:t>910</a:t>
                      </a:r>
                      <a:endParaRPr lang="ru-RU" sz="1050" b="1" i="0" u="none" strike="noStrike" dirty="0">
                        <a:solidFill>
                          <a:srgbClr val="FF0000"/>
                        </a:solidFill>
                        <a:effectLst/>
                        <a:latin typeface="Calibri" panose="020F0502020204030204" pitchFamily="34" charset="0"/>
                      </a:endParaRPr>
                    </a:p>
                  </a:txBody>
                  <a:tcPr marL="5634" marR="5634" marT="5634" marB="0" anchor="ctr"/>
                </a:tc>
                <a:extLst>
                  <a:ext uri="{0D108BD9-81ED-4DB2-BD59-A6C34878D82A}">
                    <a16:rowId xmlns:a16="http://schemas.microsoft.com/office/drawing/2014/main" val="15944175"/>
                  </a:ext>
                </a:extLst>
              </a:tr>
              <a:tr h="484414">
                <a:tc vMerge="1">
                  <a:txBody>
                    <a:bodyPr/>
                    <a:lstStyle/>
                    <a:p>
                      <a:endParaRPr lang="ru-RU"/>
                    </a:p>
                  </a:txBody>
                  <a:tcPr/>
                </a:tc>
                <a:tc>
                  <a:txBody>
                    <a:bodyPr/>
                    <a:lstStyle/>
                    <a:p>
                      <a:pPr algn="ctr" fontAlgn="b"/>
                      <a:r>
                        <a:rPr lang="ru-RU" sz="700" u="none" strike="noStrike" dirty="0">
                          <a:effectLst/>
                        </a:rPr>
                        <a:t>на тыс.</a:t>
                      </a:r>
                      <a:endParaRPr lang="ru-RU" sz="70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10.7</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12.2</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8.6</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16.7</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21.5</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34.8</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6.8</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9.4</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11.8</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12.6</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FF0000"/>
                          </a:solidFill>
                          <a:effectLst/>
                        </a:rPr>
                        <a:t>10.7</a:t>
                      </a:r>
                      <a:endParaRPr lang="ru-RU" sz="1050" b="1" i="0" u="none" strike="noStrike" dirty="0">
                        <a:solidFill>
                          <a:srgbClr val="FF0000"/>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FF0000"/>
                          </a:solidFill>
                          <a:effectLst/>
                        </a:rPr>
                        <a:t>12.7</a:t>
                      </a:r>
                      <a:endParaRPr lang="ru-RU" sz="1050" b="1" i="0" u="none" strike="noStrike" dirty="0">
                        <a:solidFill>
                          <a:srgbClr val="FF0000"/>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10.6</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11.4</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11</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15.5</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13.8</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16.9</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13.9</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13</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11.3</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71</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FF0000"/>
                          </a:solidFill>
                          <a:effectLst/>
                        </a:rPr>
                        <a:t>11</a:t>
                      </a:r>
                      <a:endParaRPr lang="ru-RU" sz="1050" b="1" i="0" u="none" strike="noStrike" dirty="0">
                        <a:solidFill>
                          <a:srgbClr val="FF0000"/>
                        </a:solidFill>
                        <a:effectLst/>
                        <a:latin typeface="Calibri" panose="020F0502020204030204" pitchFamily="34" charset="0"/>
                      </a:endParaRPr>
                    </a:p>
                  </a:txBody>
                  <a:tcPr marL="5634" marR="5634" marT="5634" marB="0" anchor="ctr"/>
                </a:tc>
                <a:tc>
                  <a:txBody>
                    <a:bodyPr/>
                    <a:lstStyle/>
                    <a:p>
                      <a:pPr algn="ctr" fontAlgn="b"/>
                      <a:r>
                        <a:rPr lang="ru-RU" sz="1050" b="1" u="none" strike="noStrike">
                          <a:solidFill>
                            <a:srgbClr val="FF0000"/>
                          </a:solidFill>
                          <a:effectLst/>
                        </a:rPr>
                        <a:t>13.1</a:t>
                      </a:r>
                      <a:endParaRPr lang="ru-RU" sz="1050" b="1" i="0" u="none" strike="noStrike">
                        <a:solidFill>
                          <a:srgbClr val="FF0000"/>
                        </a:solidFill>
                        <a:effectLst/>
                        <a:latin typeface="Calibri" panose="020F0502020204030204" pitchFamily="34" charset="0"/>
                      </a:endParaRPr>
                    </a:p>
                  </a:txBody>
                  <a:tcPr marL="5634" marR="5634" marT="5634" marB="0" anchor="ctr"/>
                </a:tc>
                <a:extLst>
                  <a:ext uri="{0D108BD9-81ED-4DB2-BD59-A6C34878D82A}">
                    <a16:rowId xmlns:a16="http://schemas.microsoft.com/office/drawing/2014/main" val="137365414"/>
                  </a:ext>
                </a:extLst>
              </a:tr>
              <a:tr h="484414">
                <a:tc rowSpan="2">
                  <a:txBody>
                    <a:bodyPr/>
                    <a:lstStyle/>
                    <a:p>
                      <a:pPr algn="ctr" fontAlgn="ctr"/>
                      <a:r>
                        <a:rPr lang="ru-RU" sz="900" b="1" u="none" strike="noStrike" dirty="0">
                          <a:effectLst/>
                        </a:rPr>
                        <a:t>Естественный Прирост</a:t>
                      </a:r>
                      <a:endParaRPr lang="ru-RU" sz="9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5634" marR="5634" marT="5634" marB="0" anchor="ctr"/>
                </a:tc>
                <a:tc>
                  <a:txBody>
                    <a:bodyPr/>
                    <a:lstStyle/>
                    <a:p>
                      <a:pPr algn="ctr" fontAlgn="b"/>
                      <a:r>
                        <a:rPr lang="ru-RU" sz="700" u="none" strike="noStrike" dirty="0">
                          <a:effectLst/>
                        </a:rPr>
                        <a:t>Абс</a:t>
                      </a:r>
                      <a:endParaRPr lang="ru-RU" sz="70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26</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-53</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6</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-4</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-12</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-25</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2</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-5</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-12</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-22</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FF0000"/>
                          </a:solidFill>
                          <a:effectLst/>
                        </a:rPr>
                        <a:t>10</a:t>
                      </a:r>
                      <a:endParaRPr lang="ru-RU" sz="1050" b="1" i="0" u="none" strike="noStrike" dirty="0">
                        <a:solidFill>
                          <a:srgbClr val="FF0000"/>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FF0000"/>
                          </a:solidFill>
                          <a:effectLst/>
                        </a:rPr>
                        <a:t>-109</a:t>
                      </a:r>
                      <a:endParaRPr lang="ru-RU" sz="1050" b="1" i="0" u="none" strike="noStrike" dirty="0">
                        <a:solidFill>
                          <a:srgbClr val="FF0000"/>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-7</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37</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-25</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-45</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-4</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-29</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-26</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-19</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-11</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15.1</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FF0000"/>
                          </a:solidFill>
                          <a:effectLst/>
                        </a:rPr>
                        <a:t>-6.3</a:t>
                      </a:r>
                      <a:endParaRPr lang="ru-RU" sz="1050" b="1" i="0" u="none" strike="noStrike" dirty="0">
                        <a:solidFill>
                          <a:srgbClr val="FF0000"/>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FF0000"/>
                          </a:solidFill>
                          <a:effectLst/>
                        </a:rPr>
                        <a:t>-267</a:t>
                      </a:r>
                      <a:endParaRPr lang="ru-RU" sz="1050" b="1" i="0" u="none" strike="noStrike" dirty="0">
                        <a:solidFill>
                          <a:srgbClr val="FF0000"/>
                        </a:solidFill>
                        <a:effectLst/>
                        <a:latin typeface="Calibri" panose="020F0502020204030204" pitchFamily="34" charset="0"/>
                      </a:endParaRPr>
                    </a:p>
                  </a:txBody>
                  <a:tcPr marL="5634" marR="5634" marT="5634" marB="0" anchor="ctr"/>
                </a:tc>
                <a:extLst>
                  <a:ext uri="{0D108BD9-81ED-4DB2-BD59-A6C34878D82A}">
                    <a16:rowId xmlns:a16="http://schemas.microsoft.com/office/drawing/2014/main" val="569473248"/>
                  </a:ext>
                </a:extLst>
              </a:tr>
              <a:tr h="484414">
                <a:tc vMerge="1">
                  <a:txBody>
                    <a:bodyPr/>
                    <a:lstStyle/>
                    <a:p>
                      <a:endParaRPr lang="ru-RU"/>
                    </a:p>
                  </a:txBody>
                  <a:tcPr/>
                </a:tc>
                <a:tc>
                  <a:txBody>
                    <a:bodyPr/>
                    <a:lstStyle/>
                    <a:p>
                      <a:pPr algn="ctr" fontAlgn="b"/>
                      <a:r>
                        <a:rPr lang="ru-RU" sz="700" u="none" strike="noStrike" dirty="0">
                          <a:effectLst/>
                        </a:rPr>
                        <a:t>на тыс.</a:t>
                      </a:r>
                      <a:endParaRPr lang="ru-RU" sz="70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0.8</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-0.2</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4</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-2.7</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-15</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-32.3</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4</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-2.6</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3.1</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-5.7</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7030A0"/>
                          </a:solidFill>
                          <a:effectLst/>
                        </a:rPr>
                        <a:t>0.2</a:t>
                      </a:r>
                      <a:endParaRPr lang="ru-RU" sz="1050" b="1" i="0" u="none" strike="noStrike" dirty="0">
                        <a:solidFill>
                          <a:srgbClr val="7030A0"/>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7030A0"/>
                          </a:solidFill>
                          <a:effectLst/>
                        </a:rPr>
                        <a:t>-3.1</a:t>
                      </a:r>
                      <a:endParaRPr lang="ru-RU" sz="1050" b="1" i="0" u="none" strike="noStrike" dirty="0">
                        <a:solidFill>
                          <a:srgbClr val="7030A0"/>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-3.7</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-2.3</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-3.7</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-6.7</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-1.2</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-8.3</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-7.7</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-5.7</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-2.4</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-28</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7030A0"/>
                          </a:solidFill>
                          <a:effectLst/>
                        </a:rPr>
                        <a:t>-0.9</a:t>
                      </a:r>
                      <a:endParaRPr lang="ru-RU" sz="1050" b="1" i="0" u="none" strike="noStrike" dirty="0">
                        <a:solidFill>
                          <a:srgbClr val="7030A0"/>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7030A0"/>
                          </a:solidFill>
                          <a:effectLst/>
                        </a:rPr>
                        <a:t>-3.9</a:t>
                      </a:r>
                      <a:endParaRPr lang="ru-RU" sz="1050" b="1" i="0" u="none" strike="noStrike" dirty="0">
                        <a:solidFill>
                          <a:srgbClr val="7030A0"/>
                        </a:solidFill>
                        <a:effectLst/>
                        <a:latin typeface="Calibri" panose="020F0502020204030204" pitchFamily="34" charset="0"/>
                      </a:endParaRPr>
                    </a:p>
                  </a:txBody>
                  <a:tcPr marL="5634" marR="5634" marT="5634" marB="0" anchor="ctr"/>
                </a:tc>
                <a:extLst>
                  <a:ext uri="{0D108BD9-81ED-4DB2-BD59-A6C34878D82A}">
                    <a16:rowId xmlns:a16="http://schemas.microsoft.com/office/drawing/2014/main" val="3271032539"/>
                  </a:ext>
                </a:extLst>
              </a:tr>
              <a:tr h="484414">
                <a:tc rowSpan="2">
                  <a:txBody>
                    <a:bodyPr/>
                    <a:lstStyle/>
                    <a:p>
                      <a:pPr algn="ctr" fontAlgn="ctr"/>
                      <a:r>
                        <a:rPr lang="ru-RU" sz="900" b="1" u="none" strike="noStrike" dirty="0">
                          <a:effectLst/>
                        </a:rPr>
                        <a:t>Младенческая смертность</a:t>
                      </a:r>
                      <a:endParaRPr lang="ru-RU" sz="9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5634" marR="5634" marT="5634" marB="0" anchor="ctr"/>
                </a:tc>
                <a:tc>
                  <a:txBody>
                    <a:bodyPr/>
                    <a:lstStyle/>
                    <a:p>
                      <a:pPr algn="ctr" fontAlgn="b"/>
                      <a:r>
                        <a:rPr lang="ru-RU" sz="700" u="none" strike="noStrike" dirty="0">
                          <a:effectLst/>
                        </a:rPr>
                        <a:t>Абс</a:t>
                      </a:r>
                      <a:endParaRPr lang="ru-RU" sz="70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 </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 </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 </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 </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 </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 </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b="1" u="none" strike="noStrike">
                          <a:solidFill>
                            <a:srgbClr val="FF0000"/>
                          </a:solidFill>
                          <a:effectLst/>
                        </a:rPr>
                        <a:t>2</a:t>
                      </a:r>
                      <a:endParaRPr lang="ru-RU" sz="1050" b="1" i="0" u="none" strike="noStrike">
                        <a:solidFill>
                          <a:srgbClr val="FF0000"/>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FF0000"/>
                          </a:solidFill>
                          <a:effectLst/>
                        </a:rPr>
                        <a:t>2</a:t>
                      </a:r>
                      <a:endParaRPr lang="ru-RU" sz="1050" b="1" i="0" u="none" strike="noStrike" dirty="0">
                        <a:solidFill>
                          <a:srgbClr val="FF0000"/>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2</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2</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 </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 </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 </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 </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 </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 </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1</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-6</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FF0000"/>
                          </a:solidFill>
                          <a:effectLst/>
                        </a:rPr>
                        <a:t>5</a:t>
                      </a:r>
                      <a:endParaRPr lang="ru-RU" sz="1050" b="1" i="0" u="none" strike="noStrike" dirty="0">
                        <a:solidFill>
                          <a:srgbClr val="FF0000"/>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FF0000"/>
                          </a:solidFill>
                          <a:effectLst/>
                        </a:rPr>
                        <a:t>4</a:t>
                      </a:r>
                      <a:endParaRPr lang="ru-RU" sz="1050" b="1" i="0" u="none" strike="noStrike" dirty="0">
                        <a:solidFill>
                          <a:srgbClr val="FF0000"/>
                        </a:solidFill>
                        <a:effectLst/>
                        <a:latin typeface="Calibri" panose="020F0502020204030204" pitchFamily="34" charset="0"/>
                      </a:endParaRPr>
                    </a:p>
                  </a:txBody>
                  <a:tcPr marL="5634" marR="5634" marT="5634" marB="0" anchor="ctr"/>
                </a:tc>
                <a:extLst>
                  <a:ext uri="{0D108BD9-81ED-4DB2-BD59-A6C34878D82A}">
                    <a16:rowId xmlns:a16="http://schemas.microsoft.com/office/drawing/2014/main" val="1004040577"/>
                  </a:ext>
                </a:extLst>
              </a:tr>
              <a:tr h="484414">
                <a:tc vMerge="1">
                  <a:txBody>
                    <a:bodyPr/>
                    <a:lstStyle/>
                    <a:p>
                      <a:endParaRPr lang="ru-RU"/>
                    </a:p>
                  </a:txBody>
                  <a:tcPr/>
                </a:tc>
                <a:tc>
                  <a:txBody>
                    <a:bodyPr/>
                    <a:lstStyle/>
                    <a:p>
                      <a:pPr algn="ctr" fontAlgn="b"/>
                      <a:r>
                        <a:rPr lang="ru-RU" sz="700" u="none" strike="noStrike" dirty="0">
                          <a:effectLst/>
                        </a:rPr>
                        <a:t>на тыс.</a:t>
                      </a:r>
                      <a:endParaRPr lang="ru-RU" sz="70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 </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 </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 </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47.6</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 </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 </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66.6</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76.9</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29..4</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 </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b="1" u="none" strike="noStrike">
                          <a:solidFill>
                            <a:srgbClr val="FF0000"/>
                          </a:solidFill>
                          <a:effectLst/>
                        </a:rPr>
                        <a:t>5.2</a:t>
                      </a:r>
                      <a:endParaRPr lang="ru-RU" sz="1050" b="1" i="0" u="none" strike="noStrike">
                        <a:solidFill>
                          <a:srgbClr val="FF0000"/>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FF0000"/>
                          </a:solidFill>
                          <a:effectLst/>
                        </a:rPr>
                        <a:t>5.8</a:t>
                      </a:r>
                      <a:endParaRPr lang="ru-RU" sz="1050" b="1" i="0" u="none" strike="noStrike" dirty="0">
                        <a:solidFill>
                          <a:srgbClr val="FF0000"/>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12.2</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13.6</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 </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 </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a:effectLst/>
                        </a:rPr>
                        <a:t> </a:t>
                      </a:r>
                      <a:endParaRPr lang="ru-RU" sz="1050" b="0" i="0" u="none" strike="noStrike">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 </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 </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 </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23.8</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u="none" strike="noStrike" dirty="0">
                          <a:effectLst/>
                        </a:rPr>
                        <a:t> </a:t>
                      </a:r>
                      <a:endParaRPr lang="ru-RU" sz="1050" b="0" i="0" u="none" strike="noStrike" dirty="0">
                        <a:solidFill>
                          <a:srgbClr val="1F4E78"/>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FF0000"/>
                          </a:solidFill>
                          <a:effectLst/>
                        </a:rPr>
                        <a:t>7.1</a:t>
                      </a:r>
                      <a:endParaRPr lang="ru-RU" sz="1050" b="1" i="0" u="none" strike="noStrike" dirty="0">
                        <a:solidFill>
                          <a:srgbClr val="FF0000"/>
                        </a:solidFill>
                        <a:effectLst/>
                        <a:latin typeface="Calibri" panose="020F0502020204030204" pitchFamily="34" charset="0"/>
                      </a:endParaRPr>
                    </a:p>
                  </a:txBody>
                  <a:tcPr marL="5634" marR="5634" marT="5634" marB="0" anchor="ctr"/>
                </a:tc>
                <a:tc>
                  <a:txBody>
                    <a:bodyPr/>
                    <a:lstStyle/>
                    <a:p>
                      <a:pPr algn="ctr" fontAlgn="b"/>
                      <a:r>
                        <a:rPr lang="ru-RU" sz="1050" b="1" u="none" strike="noStrike" dirty="0">
                          <a:solidFill>
                            <a:srgbClr val="FF0000"/>
                          </a:solidFill>
                          <a:effectLst/>
                        </a:rPr>
                        <a:t>6.2</a:t>
                      </a:r>
                      <a:endParaRPr lang="ru-RU" sz="1050" b="1" i="0" u="none" strike="noStrike" dirty="0">
                        <a:solidFill>
                          <a:srgbClr val="FF0000"/>
                        </a:solidFill>
                        <a:effectLst/>
                        <a:latin typeface="Calibri" panose="020F0502020204030204" pitchFamily="34" charset="0"/>
                      </a:endParaRPr>
                    </a:p>
                  </a:txBody>
                  <a:tcPr marL="5634" marR="5634" marT="5634" marB="0" anchor="ctr"/>
                </a:tc>
                <a:extLst>
                  <a:ext uri="{0D108BD9-81ED-4DB2-BD59-A6C34878D82A}">
                    <a16:rowId xmlns:a16="http://schemas.microsoft.com/office/drawing/2014/main" val="3381001594"/>
                  </a:ext>
                </a:extLst>
              </a:tr>
            </a:tbl>
          </a:graphicData>
        </a:graphic>
      </p:graphicFrame>
    </p:spTree>
    <p:extLst>
      <p:ext uri="{BB962C8B-B14F-4D97-AF65-F5344CB8AC3E}">
        <p14:creationId xmlns:p14="http://schemas.microsoft.com/office/powerpoint/2010/main" val="1384405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152400"/>
            <a:ext cx="7391400" cy="1260376"/>
          </a:xfrm>
        </p:spPr>
        <p:txBody>
          <a:bodyPr/>
          <a:lstStyle/>
          <a:p>
            <a:r>
              <a:rPr lang="ru-RU" sz="4000" dirty="0">
                <a:solidFill>
                  <a:schemeClr val="tx1"/>
                </a:solidFill>
                <a:latin typeface="Times New Roman" panose="02020603050405020304" pitchFamily="18" charset="0"/>
                <a:cs typeface="Times New Roman" panose="02020603050405020304" pitchFamily="18" charset="0"/>
              </a:rPr>
              <a:t>Естественное движение населения.</a:t>
            </a:r>
          </a:p>
        </p:txBody>
      </p:sp>
      <p:graphicFrame>
        <p:nvGraphicFramePr>
          <p:cNvPr id="8" name="Table 7"/>
          <p:cNvGraphicFramePr>
            <a:graphicFrameLocks noGrp="1"/>
          </p:cNvGraphicFramePr>
          <p:nvPr>
            <p:extLst>
              <p:ext uri="{D42A27DB-BD31-4B8C-83A1-F6EECF244321}">
                <p14:modId xmlns:p14="http://schemas.microsoft.com/office/powerpoint/2010/main" val="4040900583"/>
              </p:ext>
            </p:extLst>
          </p:nvPr>
        </p:nvGraphicFramePr>
        <p:xfrm>
          <a:off x="683570" y="1901217"/>
          <a:ext cx="7464394" cy="3793304"/>
        </p:xfrm>
        <a:graphic>
          <a:graphicData uri="http://schemas.openxmlformats.org/drawingml/2006/table">
            <a:tbl>
              <a:tblPr>
                <a:tableStyleId>{8799B23B-EC83-4686-B30A-512413B5E67A}</a:tableStyleId>
              </a:tblPr>
              <a:tblGrid>
                <a:gridCol w="1728190">
                  <a:extLst>
                    <a:ext uri="{9D8B030D-6E8A-4147-A177-3AD203B41FA5}">
                      <a16:colId xmlns:a16="http://schemas.microsoft.com/office/drawing/2014/main" val="556852484"/>
                    </a:ext>
                  </a:extLst>
                </a:gridCol>
                <a:gridCol w="956034">
                  <a:extLst>
                    <a:ext uri="{9D8B030D-6E8A-4147-A177-3AD203B41FA5}">
                      <a16:colId xmlns:a16="http://schemas.microsoft.com/office/drawing/2014/main" val="3062703975"/>
                    </a:ext>
                  </a:extLst>
                </a:gridCol>
                <a:gridCol w="956034">
                  <a:extLst>
                    <a:ext uri="{9D8B030D-6E8A-4147-A177-3AD203B41FA5}">
                      <a16:colId xmlns:a16="http://schemas.microsoft.com/office/drawing/2014/main" val="3252409179"/>
                    </a:ext>
                  </a:extLst>
                </a:gridCol>
                <a:gridCol w="956034">
                  <a:extLst>
                    <a:ext uri="{9D8B030D-6E8A-4147-A177-3AD203B41FA5}">
                      <a16:colId xmlns:a16="http://schemas.microsoft.com/office/drawing/2014/main" val="781663326"/>
                    </a:ext>
                  </a:extLst>
                </a:gridCol>
                <a:gridCol w="956034">
                  <a:extLst>
                    <a:ext uri="{9D8B030D-6E8A-4147-A177-3AD203B41FA5}">
                      <a16:colId xmlns:a16="http://schemas.microsoft.com/office/drawing/2014/main" val="365813694"/>
                    </a:ext>
                  </a:extLst>
                </a:gridCol>
                <a:gridCol w="956034">
                  <a:extLst>
                    <a:ext uri="{9D8B030D-6E8A-4147-A177-3AD203B41FA5}">
                      <a16:colId xmlns:a16="http://schemas.microsoft.com/office/drawing/2014/main" val="3656032979"/>
                    </a:ext>
                  </a:extLst>
                </a:gridCol>
                <a:gridCol w="956034">
                  <a:extLst>
                    <a:ext uri="{9D8B030D-6E8A-4147-A177-3AD203B41FA5}">
                      <a16:colId xmlns:a16="http://schemas.microsoft.com/office/drawing/2014/main" val="391495302"/>
                    </a:ext>
                  </a:extLst>
                </a:gridCol>
              </a:tblGrid>
              <a:tr h="319462">
                <a:tc rowSpan="3">
                  <a:txBody>
                    <a:bodyPr/>
                    <a:lstStyle/>
                    <a:p>
                      <a:pPr algn="ctr" rtl="0" fontAlgn="b"/>
                      <a:r>
                        <a:rPr lang="ru-RU" sz="1800" u="none" strike="noStrike" dirty="0">
                          <a:effectLst/>
                          <a:latin typeface="Times New Roman" panose="02020603050405020304" pitchFamily="18" charset="0"/>
                          <a:cs typeface="Times New Roman" panose="02020603050405020304" pitchFamily="18" charset="0"/>
                        </a:rPr>
                        <a:t> </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b"/>
                </a:tc>
                <a:tc gridSpan="6">
                  <a:txBody>
                    <a:bodyPr/>
                    <a:lstStyle/>
                    <a:p>
                      <a:pPr algn="ctr" rtl="0" fontAlgn="ctr"/>
                      <a:r>
                        <a:rPr lang="ru-RU" sz="1800" b="1" u="none" strike="noStrike" dirty="0">
                          <a:effectLst/>
                          <a:latin typeface="Times New Roman" panose="02020603050405020304" pitchFamily="18" charset="0"/>
                          <a:cs typeface="Times New Roman" panose="02020603050405020304" pitchFamily="18" charset="0"/>
                        </a:rPr>
                        <a:t>Рождаемость</a:t>
                      </a:r>
                      <a:endParaRPr lang="ru-RU" sz="1800" b="1"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808417191"/>
                  </a:ext>
                </a:extLst>
              </a:tr>
              <a:tr h="312491">
                <a:tc vMerge="1">
                  <a:txBody>
                    <a:bodyPr/>
                    <a:lstStyle/>
                    <a:p>
                      <a:endParaRPr lang="ru-RU"/>
                    </a:p>
                  </a:txBody>
                  <a:tcPr/>
                </a:tc>
                <a:tc gridSpan="2">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2019 год</a:t>
                      </a:r>
                      <a:endParaRPr lang="ru-RU" sz="1800" b="1"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ru-RU"/>
                    </a:p>
                  </a:txBody>
                  <a:tcPr/>
                </a:tc>
                <a:tc gridSpan="2">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2020 год</a:t>
                      </a:r>
                      <a:endParaRPr lang="ru-RU" sz="1800" b="1"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ru-RU"/>
                    </a:p>
                  </a:txBody>
                  <a:tcPr/>
                </a:tc>
                <a:tc gridSpan="2">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2021  год</a:t>
                      </a:r>
                      <a:endParaRPr lang="ru-RU" sz="1800" b="1"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ru-RU"/>
                    </a:p>
                  </a:txBody>
                  <a:tcPr/>
                </a:tc>
                <a:extLst>
                  <a:ext uri="{0D108BD9-81ED-4DB2-BD59-A6C34878D82A}">
                    <a16:rowId xmlns:a16="http://schemas.microsoft.com/office/drawing/2014/main" val="2955750316"/>
                  </a:ext>
                </a:extLst>
              </a:tr>
              <a:tr h="319766">
                <a:tc vMerge="1">
                  <a:txBody>
                    <a:bodyPr/>
                    <a:lstStyle/>
                    <a:p>
                      <a:endParaRPr lang="ru-RU"/>
                    </a:p>
                  </a:txBody>
                  <a:tcPr/>
                </a:tc>
                <a:tc>
                  <a:txBody>
                    <a:bodyPr/>
                    <a:lstStyle/>
                    <a:p>
                      <a:pPr algn="ctr" rtl="0" fontAlgn="ctr"/>
                      <a:r>
                        <a:rPr lang="ru-RU" sz="1400" u="none" strike="noStrike" dirty="0">
                          <a:effectLst/>
                          <a:latin typeface="Times New Roman" panose="02020603050405020304" pitchFamily="18" charset="0"/>
                          <a:cs typeface="Times New Roman" panose="02020603050405020304" pitchFamily="18" charset="0"/>
                        </a:rPr>
                        <a:t>Абс</a:t>
                      </a:r>
                      <a:endParaRPr lang="ru-RU" sz="1400" b="1"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400" u="none" strike="noStrike" dirty="0">
                          <a:effectLst/>
                          <a:latin typeface="Times New Roman" panose="02020603050405020304" pitchFamily="18" charset="0"/>
                          <a:cs typeface="Times New Roman" panose="02020603050405020304" pitchFamily="18" charset="0"/>
                        </a:rPr>
                        <a:t>на 1000 чел.</a:t>
                      </a:r>
                      <a:endParaRPr lang="ru-RU" sz="1400" b="1"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400" u="none" strike="noStrike" dirty="0">
                          <a:effectLst/>
                          <a:latin typeface="Times New Roman" panose="02020603050405020304" pitchFamily="18" charset="0"/>
                          <a:cs typeface="Times New Roman" panose="02020603050405020304" pitchFamily="18" charset="0"/>
                        </a:rPr>
                        <a:t>Абс</a:t>
                      </a:r>
                      <a:endParaRPr lang="ru-RU" sz="1400" b="1"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400" u="none" strike="noStrike" dirty="0">
                          <a:effectLst/>
                          <a:latin typeface="Times New Roman" panose="02020603050405020304" pitchFamily="18" charset="0"/>
                          <a:cs typeface="Times New Roman" panose="02020603050405020304" pitchFamily="18" charset="0"/>
                        </a:rPr>
                        <a:t>на 1000 чел.</a:t>
                      </a:r>
                      <a:endParaRPr lang="ru-RU" sz="1400" b="1"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400" u="none" strike="noStrike" dirty="0">
                          <a:effectLst/>
                          <a:latin typeface="Times New Roman" panose="02020603050405020304" pitchFamily="18" charset="0"/>
                          <a:cs typeface="Times New Roman" panose="02020603050405020304" pitchFamily="18" charset="0"/>
                        </a:rPr>
                        <a:t>Абс</a:t>
                      </a:r>
                      <a:endParaRPr lang="ru-RU" sz="1400" b="1"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400" u="none" strike="noStrike" dirty="0">
                          <a:effectLst/>
                          <a:latin typeface="Times New Roman" panose="02020603050405020304" pitchFamily="18" charset="0"/>
                          <a:cs typeface="Times New Roman" panose="02020603050405020304" pitchFamily="18" charset="0"/>
                        </a:rPr>
                        <a:t>на 1000 чел.</a:t>
                      </a:r>
                      <a:endParaRPr lang="ru-RU" sz="1400" b="1"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796454343"/>
                  </a:ext>
                </a:extLst>
              </a:tr>
              <a:tr h="380570">
                <a:tc>
                  <a:txBody>
                    <a:bodyPr/>
                    <a:lstStyle/>
                    <a:p>
                      <a:pPr algn="l" rtl="0" fontAlgn="ctr"/>
                      <a:r>
                        <a:rPr lang="ru-RU" sz="1800" b="1" u="none" strike="noStrike">
                          <a:effectLst/>
                          <a:latin typeface="Times New Roman" panose="02020603050405020304" pitchFamily="18" charset="0"/>
                          <a:cs typeface="Times New Roman" panose="02020603050405020304" pitchFamily="18" charset="0"/>
                        </a:rPr>
                        <a:t>Комрат</a:t>
                      </a:r>
                      <a:endParaRPr lang="ru-RU" sz="1800" b="1" i="0" u="none" strike="noStrike">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304</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11,4</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310</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11,5</a:t>
                      </a:r>
                      <a:endParaRPr lang="ru-RU" sz="1800" b="0" i="0" u="none" strike="noStrike">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276</a:t>
                      </a:r>
                      <a:endParaRPr lang="ru-RU" sz="1800" b="0" i="0" u="none" strike="noStrike">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10,2</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1788849"/>
                  </a:ext>
                </a:extLst>
              </a:tr>
              <a:tr h="380570">
                <a:tc>
                  <a:txBody>
                    <a:bodyPr/>
                    <a:lstStyle/>
                    <a:p>
                      <a:pPr algn="l" rtl="0" fontAlgn="ctr"/>
                      <a:r>
                        <a:rPr lang="ru-RU" sz="1800" b="1" u="none" strike="noStrike">
                          <a:effectLst/>
                          <a:latin typeface="Times New Roman" panose="02020603050405020304" pitchFamily="18" charset="0"/>
                          <a:cs typeface="Times New Roman" panose="02020603050405020304" pitchFamily="18" charset="0"/>
                        </a:rPr>
                        <a:t>Буджак</a:t>
                      </a:r>
                      <a:endParaRPr lang="ru-RU" sz="1800" b="1" i="0" u="none" strike="noStrike">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14</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9,3</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19</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12,6</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21</a:t>
                      </a:r>
                      <a:endParaRPr lang="ru-RU" sz="1800" b="0" i="0" u="none" strike="noStrike">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14</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57291398"/>
                  </a:ext>
                </a:extLst>
              </a:tr>
              <a:tr h="380570">
                <a:tc>
                  <a:txBody>
                    <a:bodyPr/>
                    <a:lstStyle/>
                    <a:p>
                      <a:pPr algn="l" rtl="0" fontAlgn="ctr"/>
                      <a:r>
                        <a:rPr lang="ru-RU" sz="1800" b="1" u="none" strike="noStrike">
                          <a:effectLst/>
                          <a:latin typeface="Times New Roman" panose="02020603050405020304" pitchFamily="18" charset="0"/>
                          <a:cs typeface="Times New Roman" panose="02020603050405020304" pitchFamily="18" charset="0"/>
                        </a:rPr>
                        <a:t>Ферапонтьевка</a:t>
                      </a:r>
                      <a:endParaRPr lang="ru-RU" sz="1800" b="1" i="0" u="none" strike="noStrike">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8</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10</a:t>
                      </a:r>
                      <a:endParaRPr lang="ru-RU" sz="1800" b="0" i="0" u="none" strike="noStrike">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5</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6,3</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2</a:t>
                      </a:r>
                      <a:endParaRPr lang="ru-RU" sz="1800" b="0" i="0" u="none" strike="noStrike">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2,5</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59817994"/>
                  </a:ext>
                </a:extLst>
              </a:tr>
              <a:tr h="380570">
                <a:tc>
                  <a:txBody>
                    <a:bodyPr/>
                    <a:lstStyle/>
                    <a:p>
                      <a:pPr algn="l" rtl="0" fontAlgn="ctr"/>
                      <a:r>
                        <a:rPr lang="ru-RU" sz="1800" b="1" u="none" strike="noStrike">
                          <a:effectLst/>
                          <a:latin typeface="Times New Roman" panose="02020603050405020304" pitchFamily="18" charset="0"/>
                          <a:cs typeface="Times New Roman" panose="02020603050405020304" pitchFamily="18" charset="0"/>
                        </a:rPr>
                        <a:t>Конгазчик</a:t>
                      </a:r>
                      <a:endParaRPr lang="ru-RU" sz="1800" b="1" i="0" u="none" strike="noStrike">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28</a:t>
                      </a:r>
                      <a:endParaRPr lang="ru-RU" sz="1800" b="0" i="0" u="none" strike="noStrike">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14,6</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15</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7,8</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13</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6,8</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99465505"/>
                  </a:ext>
                </a:extLst>
              </a:tr>
              <a:tr h="380570">
                <a:tc>
                  <a:txBody>
                    <a:bodyPr/>
                    <a:lstStyle/>
                    <a:p>
                      <a:pPr algn="l" rtl="0" fontAlgn="ctr"/>
                      <a:r>
                        <a:rPr lang="ru-RU" sz="1800" b="1" u="none" strike="noStrike">
                          <a:effectLst/>
                          <a:latin typeface="Times New Roman" panose="02020603050405020304" pitchFamily="18" charset="0"/>
                          <a:cs typeface="Times New Roman" panose="02020603050405020304" pitchFamily="18" charset="0"/>
                        </a:rPr>
                        <a:t>Бешалма</a:t>
                      </a:r>
                      <a:endParaRPr lang="ru-RU" sz="1800" b="1" i="0" u="none" strike="noStrike">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19</a:t>
                      </a:r>
                      <a:endParaRPr lang="ru-RU" sz="1800" b="0" i="0" u="none" strike="noStrike">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4,8</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34</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8,7</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27</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6,9</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762982792"/>
                  </a:ext>
                </a:extLst>
              </a:tr>
              <a:tr h="380570">
                <a:tc>
                  <a:txBody>
                    <a:bodyPr/>
                    <a:lstStyle/>
                    <a:p>
                      <a:pPr algn="l" rtl="0" fontAlgn="ctr"/>
                      <a:r>
                        <a:rPr lang="ru-RU" sz="1800" b="1" u="none" strike="noStrike">
                          <a:effectLst/>
                          <a:latin typeface="Times New Roman" panose="02020603050405020304" pitchFamily="18" charset="0"/>
                          <a:cs typeface="Times New Roman" panose="02020603050405020304" pitchFamily="18" charset="0"/>
                        </a:rPr>
                        <a:t>ЦЗ Комрат</a:t>
                      </a:r>
                      <a:endParaRPr lang="ru-RU" sz="1800" b="1" i="0" u="none" strike="noStrike">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373</a:t>
                      </a:r>
                      <a:endParaRPr lang="ru-RU" sz="1800" b="0" i="0" u="none" strike="noStrike">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10,9</a:t>
                      </a:r>
                      <a:endParaRPr lang="ru-RU" sz="1800" b="0" i="0" u="none" strike="noStrike">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383</a:t>
                      </a:r>
                      <a:endParaRPr lang="ru-RU" sz="1800" b="0" i="0" u="none" strike="noStrike">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10,9</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339</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9,6</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69549505"/>
                  </a:ext>
                </a:extLst>
              </a:tr>
              <a:tr h="550356">
                <a:tc>
                  <a:txBody>
                    <a:bodyPr/>
                    <a:lstStyle/>
                    <a:p>
                      <a:pPr algn="l" rtl="0" fontAlgn="ctr"/>
                      <a:r>
                        <a:rPr lang="ru-RU" sz="1800" b="1" u="none" strike="noStrike" dirty="0">
                          <a:effectLst/>
                          <a:latin typeface="Times New Roman" panose="02020603050405020304" pitchFamily="18" charset="0"/>
                          <a:cs typeface="Times New Roman" panose="02020603050405020304" pitchFamily="18" charset="0"/>
                        </a:rPr>
                        <a:t>Комратский район</a:t>
                      </a:r>
                      <a:endParaRPr lang="ru-RU" sz="1800" b="1"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700</a:t>
                      </a:r>
                      <a:endParaRPr lang="ru-RU" sz="1800" b="0" i="0" u="none" strike="noStrike">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9,8</a:t>
                      </a:r>
                      <a:endParaRPr lang="ru-RU" sz="1800" b="0" i="0" u="none" strike="noStrike">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702</a:t>
                      </a:r>
                      <a:endParaRPr lang="ru-RU" sz="1800" b="0" i="0" u="none" strike="noStrike">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10,1</a:t>
                      </a:r>
                      <a:endParaRPr lang="ru-RU" sz="1800" b="0" i="0" u="none" strike="noStrike">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643</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9,2</a:t>
                      </a:r>
                      <a:endParaRPr lang="ru-RU" sz="18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51306942"/>
                  </a:ext>
                </a:extLst>
              </a:tr>
            </a:tbl>
          </a:graphicData>
        </a:graphic>
      </p:graphicFrame>
    </p:spTree>
    <p:extLst>
      <p:ext uri="{BB962C8B-B14F-4D97-AF65-F5344CB8AC3E}">
        <p14:creationId xmlns:p14="http://schemas.microsoft.com/office/powerpoint/2010/main" val="2549109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152400"/>
            <a:ext cx="7391400" cy="1260376"/>
          </a:xfrm>
        </p:spPr>
        <p:txBody>
          <a:bodyPr/>
          <a:lstStyle/>
          <a:p>
            <a:r>
              <a:rPr lang="ru-RU" sz="4000" dirty="0">
                <a:solidFill>
                  <a:schemeClr val="tx1"/>
                </a:solidFill>
                <a:latin typeface="Times New Roman" panose="02020603050405020304" pitchFamily="18" charset="0"/>
                <a:cs typeface="Times New Roman" panose="02020603050405020304" pitchFamily="18" charset="0"/>
              </a:rPr>
              <a:t>Естественное движение населения.</a:t>
            </a:r>
            <a:endParaRPr lang="ru-RU"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2439375080"/>
              </p:ext>
            </p:extLst>
          </p:nvPr>
        </p:nvGraphicFramePr>
        <p:xfrm>
          <a:off x="395536" y="4011218"/>
          <a:ext cx="8424936"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505329148"/>
              </p:ext>
            </p:extLst>
          </p:nvPr>
        </p:nvGraphicFramePr>
        <p:xfrm>
          <a:off x="395536" y="1346922"/>
          <a:ext cx="8424936" cy="2730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5122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152400"/>
            <a:ext cx="7391400" cy="1260376"/>
          </a:xfrm>
        </p:spPr>
        <p:txBody>
          <a:bodyPr/>
          <a:lstStyle/>
          <a:p>
            <a:r>
              <a:rPr lang="ru-RU" sz="4000" dirty="0">
                <a:solidFill>
                  <a:schemeClr val="tx1"/>
                </a:solidFill>
                <a:latin typeface="Times New Roman" panose="02020603050405020304" pitchFamily="18" charset="0"/>
                <a:cs typeface="Times New Roman" panose="02020603050405020304" pitchFamily="18" charset="0"/>
              </a:rPr>
              <a:t>Естественное движение населения.</a:t>
            </a:r>
          </a:p>
        </p:txBody>
      </p:sp>
      <p:graphicFrame>
        <p:nvGraphicFramePr>
          <p:cNvPr id="7" name="Table 6"/>
          <p:cNvGraphicFramePr>
            <a:graphicFrameLocks noGrp="1"/>
          </p:cNvGraphicFramePr>
          <p:nvPr>
            <p:extLst>
              <p:ext uri="{D42A27DB-BD31-4B8C-83A1-F6EECF244321}">
                <p14:modId xmlns:p14="http://schemas.microsoft.com/office/powerpoint/2010/main" val="483099059"/>
              </p:ext>
            </p:extLst>
          </p:nvPr>
        </p:nvGraphicFramePr>
        <p:xfrm>
          <a:off x="611558" y="2125663"/>
          <a:ext cx="7999042" cy="3319566"/>
        </p:xfrm>
        <a:graphic>
          <a:graphicData uri="http://schemas.openxmlformats.org/drawingml/2006/table">
            <a:tbl>
              <a:tblPr firstRow="1" firstCol="1" lastRow="1" lastCol="1" bandRow="1" bandCol="1">
                <a:tableStyleId>{5C22544A-7EE6-4342-B048-85BDC9FD1C3A}</a:tableStyleId>
              </a:tblPr>
              <a:tblGrid>
                <a:gridCol w="1497579">
                  <a:extLst>
                    <a:ext uri="{9D8B030D-6E8A-4147-A177-3AD203B41FA5}">
                      <a16:colId xmlns:a16="http://schemas.microsoft.com/office/drawing/2014/main" val="2036073361"/>
                    </a:ext>
                  </a:extLst>
                </a:gridCol>
                <a:gridCol w="1016320">
                  <a:extLst>
                    <a:ext uri="{9D8B030D-6E8A-4147-A177-3AD203B41FA5}">
                      <a16:colId xmlns:a16="http://schemas.microsoft.com/office/drawing/2014/main" val="977316336"/>
                    </a:ext>
                  </a:extLst>
                </a:gridCol>
                <a:gridCol w="1016320">
                  <a:extLst>
                    <a:ext uri="{9D8B030D-6E8A-4147-A177-3AD203B41FA5}">
                      <a16:colId xmlns:a16="http://schemas.microsoft.com/office/drawing/2014/main" val="2045193962"/>
                    </a:ext>
                  </a:extLst>
                </a:gridCol>
                <a:gridCol w="1171758">
                  <a:extLst>
                    <a:ext uri="{9D8B030D-6E8A-4147-A177-3AD203B41FA5}">
                      <a16:colId xmlns:a16="http://schemas.microsoft.com/office/drawing/2014/main" val="2211310773"/>
                    </a:ext>
                  </a:extLst>
                </a:gridCol>
                <a:gridCol w="1174748">
                  <a:extLst>
                    <a:ext uri="{9D8B030D-6E8A-4147-A177-3AD203B41FA5}">
                      <a16:colId xmlns:a16="http://schemas.microsoft.com/office/drawing/2014/main" val="1041032262"/>
                    </a:ext>
                  </a:extLst>
                </a:gridCol>
                <a:gridCol w="1064148">
                  <a:extLst>
                    <a:ext uri="{9D8B030D-6E8A-4147-A177-3AD203B41FA5}">
                      <a16:colId xmlns:a16="http://schemas.microsoft.com/office/drawing/2014/main" val="1351923186"/>
                    </a:ext>
                  </a:extLst>
                </a:gridCol>
                <a:gridCol w="1058169">
                  <a:extLst>
                    <a:ext uri="{9D8B030D-6E8A-4147-A177-3AD203B41FA5}">
                      <a16:colId xmlns:a16="http://schemas.microsoft.com/office/drawing/2014/main" val="3841568655"/>
                    </a:ext>
                  </a:extLst>
                </a:gridCol>
              </a:tblGrid>
              <a:tr h="371968">
                <a:tc rowSpan="3">
                  <a:txBody>
                    <a:bodyPr/>
                    <a:lstStyle/>
                    <a:p>
                      <a:pPr algn="ctr" rtl="0" fontAlgn="ctr"/>
                      <a:r>
                        <a:rPr lang="ru-RU" sz="1300" u="none" strike="noStrike" dirty="0">
                          <a:effectLst/>
                          <a:latin typeface="Times New Roman" panose="02020603050405020304" pitchFamily="18" charset="0"/>
                          <a:cs typeface="Times New Roman" panose="02020603050405020304" pitchFamily="18" charset="0"/>
                        </a:rPr>
                        <a:t> </a:t>
                      </a:r>
                      <a:endParaRPr lang="ru-RU" sz="13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gridSpan="6">
                  <a:txBody>
                    <a:bodyPr/>
                    <a:lstStyle/>
                    <a:p>
                      <a:pPr algn="ctr" rtl="0" fontAlgn="ctr"/>
                      <a:r>
                        <a:rPr lang="ru-RU" sz="1300" u="none" strike="noStrike" dirty="0">
                          <a:effectLst/>
                          <a:latin typeface="Times New Roman" panose="02020603050405020304" pitchFamily="18" charset="0"/>
                          <a:cs typeface="Times New Roman" panose="02020603050405020304" pitchFamily="18" charset="0"/>
                        </a:rPr>
                        <a:t>Смертность</a:t>
                      </a:r>
                      <a:endParaRPr lang="ru-RU" sz="13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599248004"/>
                  </a:ext>
                </a:extLst>
              </a:tr>
              <a:tr h="255064">
                <a:tc vMerge="1">
                  <a:txBody>
                    <a:bodyPr/>
                    <a:lstStyle/>
                    <a:p>
                      <a:endParaRPr lang="ru-RU"/>
                    </a:p>
                  </a:txBody>
                  <a:tcPr/>
                </a:tc>
                <a:tc gridSpan="2">
                  <a:txBody>
                    <a:bodyPr/>
                    <a:lstStyle/>
                    <a:p>
                      <a:pPr algn="ctr" rtl="0" fontAlgn="ctr"/>
                      <a:r>
                        <a:rPr lang="ru-RU" sz="1300" u="none" strike="noStrike">
                          <a:effectLst/>
                          <a:latin typeface="Times New Roman" panose="02020603050405020304" pitchFamily="18" charset="0"/>
                          <a:cs typeface="Times New Roman" panose="02020603050405020304" pitchFamily="18" charset="0"/>
                        </a:rPr>
                        <a:t>2019</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hMerge="1">
                  <a:txBody>
                    <a:bodyPr/>
                    <a:lstStyle/>
                    <a:p>
                      <a:endParaRPr lang="ru-RU"/>
                    </a:p>
                  </a:txBody>
                  <a:tcPr/>
                </a:tc>
                <a:tc gridSpan="2">
                  <a:txBody>
                    <a:bodyPr/>
                    <a:lstStyle/>
                    <a:p>
                      <a:pPr algn="ctr" rtl="0" fontAlgn="ctr"/>
                      <a:r>
                        <a:rPr lang="ru-RU" sz="1300" u="none" strike="noStrike">
                          <a:effectLst/>
                          <a:latin typeface="Times New Roman" panose="02020603050405020304" pitchFamily="18" charset="0"/>
                          <a:cs typeface="Times New Roman" panose="02020603050405020304" pitchFamily="18" charset="0"/>
                        </a:rPr>
                        <a:t>2020</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hMerge="1">
                  <a:txBody>
                    <a:bodyPr/>
                    <a:lstStyle/>
                    <a:p>
                      <a:endParaRPr lang="ru-RU"/>
                    </a:p>
                  </a:txBody>
                  <a:tcPr/>
                </a:tc>
                <a:tc gridSpan="2">
                  <a:txBody>
                    <a:bodyPr/>
                    <a:lstStyle/>
                    <a:p>
                      <a:pPr algn="ctr" fontAlgn="ctr"/>
                      <a:r>
                        <a:rPr lang="ru-RU" sz="1300" u="none" strike="noStrike">
                          <a:effectLst/>
                          <a:latin typeface="Times New Roman" panose="02020603050405020304" pitchFamily="18" charset="0"/>
                          <a:cs typeface="Times New Roman" panose="02020603050405020304" pitchFamily="18" charset="0"/>
                        </a:rPr>
                        <a:t>2021</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hMerge="1">
                  <a:txBody>
                    <a:bodyPr/>
                    <a:lstStyle/>
                    <a:p>
                      <a:endParaRPr lang="ru-RU"/>
                    </a:p>
                  </a:txBody>
                  <a:tcPr/>
                </a:tc>
                <a:extLst>
                  <a:ext uri="{0D108BD9-81ED-4DB2-BD59-A6C34878D82A}">
                    <a16:rowId xmlns:a16="http://schemas.microsoft.com/office/drawing/2014/main" val="2393556545"/>
                  </a:ext>
                </a:extLst>
              </a:tr>
              <a:tr h="248687">
                <a:tc vMerge="1">
                  <a:txBody>
                    <a:bodyPr/>
                    <a:lstStyle/>
                    <a:p>
                      <a:endParaRPr lang="ru-RU"/>
                    </a:p>
                  </a:txBody>
                  <a:tcPr/>
                </a:tc>
                <a:tc>
                  <a:txBody>
                    <a:bodyPr/>
                    <a:lstStyle/>
                    <a:p>
                      <a:pPr algn="ctr" rtl="0" fontAlgn="ctr"/>
                      <a:r>
                        <a:rPr lang="ru-RU" sz="1300" u="none" strike="noStrike" dirty="0">
                          <a:effectLst/>
                          <a:latin typeface="Times New Roman" panose="02020603050405020304" pitchFamily="18" charset="0"/>
                          <a:cs typeface="Times New Roman" panose="02020603050405020304" pitchFamily="18" charset="0"/>
                        </a:rPr>
                        <a:t>Абс</a:t>
                      </a:r>
                      <a:endParaRPr lang="ru-RU" sz="13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a:effectLst/>
                          <a:latin typeface="Times New Roman" panose="02020603050405020304" pitchFamily="18" charset="0"/>
                          <a:cs typeface="Times New Roman" panose="02020603050405020304" pitchFamily="18" charset="0"/>
                        </a:rPr>
                        <a:t>на 1000 чел.</a:t>
                      </a:r>
                      <a:endParaRPr lang="ru-RU" sz="1300" b="0" i="0" u="none" strike="noStrike">
                        <a:solidFill>
                          <a:srgbClr val="003366"/>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a:effectLst/>
                          <a:latin typeface="Times New Roman" panose="02020603050405020304" pitchFamily="18" charset="0"/>
                          <a:cs typeface="Times New Roman" panose="02020603050405020304" pitchFamily="18" charset="0"/>
                        </a:rPr>
                        <a:t>Абс</a:t>
                      </a:r>
                      <a:endParaRPr lang="ru-RU" sz="1300" b="0" i="0" u="none" strike="noStrike">
                        <a:solidFill>
                          <a:srgbClr val="003366"/>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a:effectLst/>
                          <a:latin typeface="Times New Roman" panose="02020603050405020304" pitchFamily="18" charset="0"/>
                          <a:cs typeface="Times New Roman" panose="02020603050405020304" pitchFamily="18" charset="0"/>
                        </a:rPr>
                        <a:t>на 1000 чел.</a:t>
                      </a:r>
                      <a:endParaRPr lang="ru-RU" sz="1300" b="0" i="0" u="none" strike="noStrike">
                        <a:solidFill>
                          <a:srgbClr val="003366"/>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a:effectLst/>
                          <a:latin typeface="Times New Roman" panose="02020603050405020304" pitchFamily="18" charset="0"/>
                          <a:cs typeface="Times New Roman" panose="02020603050405020304" pitchFamily="18" charset="0"/>
                        </a:rPr>
                        <a:t>Абс</a:t>
                      </a:r>
                      <a:endParaRPr lang="ru-RU" sz="1300" b="0" i="0" u="none" strike="noStrike">
                        <a:solidFill>
                          <a:srgbClr val="003366"/>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a:effectLst/>
                          <a:latin typeface="Times New Roman" panose="02020603050405020304" pitchFamily="18" charset="0"/>
                          <a:cs typeface="Times New Roman" panose="02020603050405020304" pitchFamily="18" charset="0"/>
                        </a:rPr>
                        <a:t>на 1000 чел.</a:t>
                      </a:r>
                      <a:endParaRPr lang="ru-RU" sz="1300" b="0" i="0" u="none" strike="noStrike">
                        <a:solidFill>
                          <a:srgbClr val="003366"/>
                        </a:solidFill>
                        <a:effectLst/>
                        <a:latin typeface="Times New Roman" panose="02020603050405020304" pitchFamily="18" charset="0"/>
                        <a:cs typeface="Times New Roman" panose="02020603050405020304" pitchFamily="18" charset="0"/>
                      </a:endParaRPr>
                    </a:p>
                  </a:txBody>
                  <a:tcPr marL="9014" marR="9014" marT="9014" marB="0" anchor="ctr"/>
                </a:tc>
                <a:extLst>
                  <a:ext uri="{0D108BD9-81ED-4DB2-BD59-A6C34878D82A}">
                    <a16:rowId xmlns:a16="http://schemas.microsoft.com/office/drawing/2014/main" val="1789063968"/>
                  </a:ext>
                </a:extLst>
              </a:tr>
              <a:tr h="349121">
                <a:tc>
                  <a:txBody>
                    <a:bodyPr/>
                    <a:lstStyle/>
                    <a:p>
                      <a:pPr algn="ctr" rtl="0" fontAlgn="ctr"/>
                      <a:r>
                        <a:rPr lang="ru-RU" sz="1300" u="none" strike="noStrike" dirty="0">
                          <a:effectLst/>
                          <a:latin typeface="Times New Roman" panose="02020603050405020304" pitchFamily="18" charset="0"/>
                          <a:cs typeface="Times New Roman" panose="02020603050405020304" pitchFamily="18" charset="0"/>
                        </a:rPr>
                        <a:t>Комрат</a:t>
                      </a:r>
                      <a:endParaRPr lang="ru-RU" sz="13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dirty="0">
                          <a:effectLst/>
                          <a:latin typeface="Times New Roman" panose="02020603050405020304" pitchFamily="18" charset="0"/>
                          <a:cs typeface="Times New Roman" panose="02020603050405020304" pitchFamily="18" charset="0"/>
                        </a:rPr>
                        <a:t>222</a:t>
                      </a:r>
                      <a:endParaRPr lang="ru-RU" sz="13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a:effectLst/>
                          <a:latin typeface="Times New Roman" panose="02020603050405020304" pitchFamily="18" charset="0"/>
                          <a:cs typeface="Times New Roman" panose="02020603050405020304" pitchFamily="18" charset="0"/>
                        </a:rPr>
                        <a:t>8.3</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a:effectLst/>
                          <a:latin typeface="Times New Roman" panose="02020603050405020304" pitchFamily="18" charset="0"/>
                          <a:cs typeface="Times New Roman" panose="02020603050405020304" pitchFamily="18" charset="0"/>
                        </a:rPr>
                        <a:t>284</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a:effectLst/>
                          <a:latin typeface="Times New Roman" panose="02020603050405020304" pitchFamily="18" charset="0"/>
                          <a:cs typeface="Times New Roman" panose="02020603050405020304" pitchFamily="18" charset="0"/>
                        </a:rPr>
                        <a:t>10.7</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fontAlgn="ctr"/>
                      <a:r>
                        <a:rPr lang="ru-RU" sz="1300" u="none" strike="noStrike">
                          <a:effectLst/>
                          <a:latin typeface="Times New Roman" panose="02020603050405020304" pitchFamily="18" charset="0"/>
                          <a:cs typeface="Times New Roman" panose="02020603050405020304" pitchFamily="18" charset="0"/>
                        </a:rPr>
                        <a:t>329</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fontAlgn="ctr"/>
                      <a:r>
                        <a:rPr lang="ru-RU" sz="1300" u="none" strike="noStrike">
                          <a:effectLst/>
                          <a:latin typeface="Times New Roman" panose="02020603050405020304" pitchFamily="18" charset="0"/>
                          <a:cs typeface="Times New Roman" panose="02020603050405020304" pitchFamily="18" charset="0"/>
                        </a:rPr>
                        <a:t>12.2</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extLst>
                  <a:ext uri="{0D108BD9-81ED-4DB2-BD59-A6C34878D82A}">
                    <a16:rowId xmlns:a16="http://schemas.microsoft.com/office/drawing/2014/main" val="3643914614"/>
                  </a:ext>
                </a:extLst>
              </a:tr>
              <a:tr h="349121">
                <a:tc>
                  <a:txBody>
                    <a:bodyPr/>
                    <a:lstStyle/>
                    <a:p>
                      <a:pPr algn="ctr" rtl="0" fontAlgn="ctr"/>
                      <a:r>
                        <a:rPr lang="ru-RU" sz="1300" u="none" strike="noStrike" dirty="0">
                          <a:effectLst/>
                          <a:latin typeface="Times New Roman" panose="02020603050405020304" pitchFamily="18" charset="0"/>
                          <a:cs typeface="Times New Roman" panose="02020603050405020304" pitchFamily="18" charset="0"/>
                        </a:rPr>
                        <a:t>Буджак</a:t>
                      </a:r>
                      <a:endParaRPr lang="ru-RU" sz="13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a:effectLst/>
                          <a:latin typeface="Times New Roman" panose="02020603050405020304" pitchFamily="18" charset="0"/>
                          <a:cs typeface="Times New Roman" panose="02020603050405020304" pitchFamily="18" charset="0"/>
                        </a:rPr>
                        <a:t>17</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dirty="0">
                          <a:effectLst/>
                          <a:latin typeface="Times New Roman" panose="02020603050405020304" pitchFamily="18" charset="0"/>
                          <a:cs typeface="Times New Roman" panose="02020603050405020304" pitchFamily="18" charset="0"/>
                        </a:rPr>
                        <a:t>11.3</a:t>
                      </a:r>
                      <a:endParaRPr lang="ru-RU" sz="13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a:effectLst/>
                          <a:latin typeface="Times New Roman" panose="02020603050405020304" pitchFamily="18" charset="0"/>
                          <a:cs typeface="Times New Roman" panose="02020603050405020304" pitchFamily="18" charset="0"/>
                        </a:rPr>
                        <a:t>13</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a:effectLst/>
                          <a:latin typeface="Times New Roman" panose="02020603050405020304" pitchFamily="18" charset="0"/>
                          <a:cs typeface="Times New Roman" panose="02020603050405020304" pitchFamily="18" charset="0"/>
                        </a:rPr>
                        <a:t>8.6</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fontAlgn="ctr"/>
                      <a:r>
                        <a:rPr lang="ru-RU" sz="1300" u="none" strike="noStrike">
                          <a:effectLst/>
                          <a:latin typeface="Times New Roman" panose="02020603050405020304" pitchFamily="18" charset="0"/>
                          <a:cs typeface="Times New Roman" panose="02020603050405020304" pitchFamily="18" charset="0"/>
                        </a:rPr>
                        <a:t>25</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fontAlgn="ctr"/>
                      <a:r>
                        <a:rPr lang="ru-RU" sz="1300" u="none" strike="noStrike">
                          <a:effectLst/>
                          <a:latin typeface="Times New Roman" panose="02020603050405020304" pitchFamily="18" charset="0"/>
                          <a:cs typeface="Times New Roman" panose="02020603050405020304" pitchFamily="18" charset="0"/>
                        </a:rPr>
                        <a:t>16.7</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extLst>
                  <a:ext uri="{0D108BD9-81ED-4DB2-BD59-A6C34878D82A}">
                    <a16:rowId xmlns:a16="http://schemas.microsoft.com/office/drawing/2014/main" val="340353675"/>
                  </a:ext>
                </a:extLst>
              </a:tr>
              <a:tr h="349121">
                <a:tc>
                  <a:txBody>
                    <a:bodyPr/>
                    <a:lstStyle/>
                    <a:p>
                      <a:pPr algn="ctr" rtl="0" fontAlgn="ctr"/>
                      <a:r>
                        <a:rPr lang="ru-RU" sz="1300" u="none" strike="noStrike" dirty="0">
                          <a:effectLst/>
                          <a:latin typeface="Times New Roman" panose="02020603050405020304" pitchFamily="18" charset="0"/>
                          <a:cs typeface="Times New Roman" panose="02020603050405020304" pitchFamily="18" charset="0"/>
                        </a:rPr>
                        <a:t>Ферапонтьевка</a:t>
                      </a:r>
                      <a:endParaRPr lang="ru-RU" sz="13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a:effectLst/>
                          <a:latin typeface="Times New Roman" panose="02020603050405020304" pitchFamily="18" charset="0"/>
                          <a:cs typeface="Times New Roman" panose="02020603050405020304" pitchFamily="18" charset="0"/>
                        </a:rPr>
                        <a:t>8</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dirty="0">
                          <a:effectLst/>
                          <a:latin typeface="Times New Roman" panose="02020603050405020304" pitchFamily="18" charset="0"/>
                          <a:cs typeface="Times New Roman" panose="02020603050405020304" pitchFamily="18" charset="0"/>
                        </a:rPr>
                        <a:t>10</a:t>
                      </a:r>
                      <a:endParaRPr lang="ru-RU" sz="13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dirty="0">
                          <a:effectLst/>
                          <a:latin typeface="Times New Roman" panose="02020603050405020304" pitchFamily="18" charset="0"/>
                          <a:cs typeface="Times New Roman" panose="02020603050405020304" pitchFamily="18" charset="0"/>
                        </a:rPr>
                        <a:t>17</a:t>
                      </a:r>
                      <a:endParaRPr lang="ru-RU" sz="13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a:effectLst/>
                          <a:latin typeface="Times New Roman" panose="02020603050405020304" pitchFamily="18" charset="0"/>
                          <a:cs typeface="Times New Roman" panose="02020603050405020304" pitchFamily="18" charset="0"/>
                        </a:rPr>
                        <a:t>21.5</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fontAlgn="ctr"/>
                      <a:r>
                        <a:rPr lang="ru-RU" sz="1300" u="none" strike="noStrike">
                          <a:effectLst/>
                          <a:latin typeface="Times New Roman" panose="02020603050405020304" pitchFamily="18" charset="0"/>
                          <a:cs typeface="Times New Roman" panose="02020603050405020304" pitchFamily="18" charset="0"/>
                        </a:rPr>
                        <a:t>27</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fontAlgn="ctr"/>
                      <a:r>
                        <a:rPr lang="ru-RU" sz="1300" u="none" strike="noStrike">
                          <a:effectLst/>
                          <a:latin typeface="Times New Roman" panose="02020603050405020304" pitchFamily="18" charset="0"/>
                          <a:cs typeface="Times New Roman" panose="02020603050405020304" pitchFamily="18" charset="0"/>
                        </a:rPr>
                        <a:t>34.8</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extLst>
                  <a:ext uri="{0D108BD9-81ED-4DB2-BD59-A6C34878D82A}">
                    <a16:rowId xmlns:a16="http://schemas.microsoft.com/office/drawing/2014/main" val="3642968983"/>
                  </a:ext>
                </a:extLst>
              </a:tr>
              <a:tr h="349121">
                <a:tc>
                  <a:txBody>
                    <a:bodyPr/>
                    <a:lstStyle/>
                    <a:p>
                      <a:pPr algn="ctr" rtl="0" fontAlgn="ctr"/>
                      <a:r>
                        <a:rPr lang="ru-RU" sz="1300" u="none" strike="noStrike" dirty="0">
                          <a:effectLst/>
                          <a:latin typeface="Times New Roman" panose="02020603050405020304" pitchFamily="18" charset="0"/>
                          <a:cs typeface="Times New Roman" panose="02020603050405020304" pitchFamily="18" charset="0"/>
                        </a:rPr>
                        <a:t>Конгазчик</a:t>
                      </a:r>
                      <a:endParaRPr lang="ru-RU" sz="13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a:effectLst/>
                          <a:latin typeface="Times New Roman" panose="02020603050405020304" pitchFamily="18" charset="0"/>
                          <a:cs typeface="Times New Roman" panose="02020603050405020304" pitchFamily="18" charset="0"/>
                        </a:rPr>
                        <a:t>19</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a:effectLst/>
                          <a:latin typeface="Times New Roman" panose="02020603050405020304" pitchFamily="18" charset="0"/>
                          <a:cs typeface="Times New Roman" panose="02020603050405020304" pitchFamily="18" charset="0"/>
                        </a:rPr>
                        <a:t>9.9</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dirty="0">
                          <a:effectLst/>
                          <a:latin typeface="Times New Roman" panose="02020603050405020304" pitchFamily="18" charset="0"/>
                          <a:cs typeface="Times New Roman" panose="02020603050405020304" pitchFamily="18" charset="0"/>
                        </a:rPr>
                        <a:t>13</a:t>
                      </a:r>
                      <a:endParaRPr lang="ru-RU" sz="13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dirty="0">
                          <a:effectLst/>
                          <a:latin typeface="Times New Roman" panose="02020603050405020304" pitchFamily="18" charset="0"/>
                          <a:cs typeface="Times New Roman" panose="02020603050405020304" pitchFamily="18" charset="0"/>
                        </a:rPr>
                        <a:t>6.8</a:t>
                      </a:r>
                      <a:endParaRPr lang="ru-RU" sz="13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fontAlgn="ctr"/>
                      <a:r>
                        <a:rPr lang="ru-RU" sz="1300" u="none" strike="noStrike">
                          <a:effectLst/>
                          <a:latin typeface="Times New Roman" panose="02020603050405020304" pitchFamily="18" charset="0"/>
                          <a:cs typeface="Times New Roman" panose="02020603050405020304" pitchFamily="18" charset="0"/>
                        </a:rPr>
                        <a:t>18</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fontAlgn="ctr"/>
                      <a:r>
                        <a:rPr lang="ru-RU" sz="1300" u="none" strike="noStrike">
                          <a:effectLst/>
                          <a:latin typeface="Times New Roman" panose="02020603050405020304" pitchFamily="18" charset="0"/>
                          <a:cs typeface="Times New Roman" panose="02020603050405020304" pitchFamily="18" charset="0"/>
                        </a:rPr>
                        <a:t>9.4</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extLst>
                  <a:ext uri="{0D108BD9-81ED-4DB2-BD59-A6C34878D82A}">
                    <a16:rowId xmlns:a16="http://schemas.microsoft.com/office/drawing/2014/main" val="2859962664"/>
                  </a:ext>
                </a:extLst>
              </a:tr>
              <a:tr h="349121">
                <a:tc>
                  <a:txBody>
                    <a:bodyPr/>
                    <a:lstStyle/>
                    <a:p>
                      <a:pPr algn="ctr" rtl="0" fontAlgn="ctr"/>
                      <a:r>
                        <a:rPr lang="ru-RU" sz="1300" u="none" strike="noStrike" dirty="0">
                          <a:effectLst/>
                          <a:latin typeface="Times New Roman" panose="02020603050405020304" pitchFamily="18" charset="0"/>
                          <a:cs typeface="Times New Roman" panose="02020603050405020304" pitchFamily="18" charset="0"/>
                        </a:rPr>
                        <a:t>Бешалма</a:t>
                      </a:r>
                      <a:endParaRPr lang="ru-RU" sz="13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a:effectLst/>
                          <a:latin typeface="Times New Roman" panose="02020603050405020304" pitchFamily="18" charset="0"/>
                          <a:cs typeface="Times New Roman" panose="02020603050405020304" pitchFamily="18" charset="0"/>
                        </a:rPr>
                        <a:t>37</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a:effectLst/>
                          <a:latin typeface="Times New Roman" panose="02020603050405020304" pitchFamily="18" charset="0"/>
                          <a:cs typeface="Times New Roman" panose="02020603050405020304" pitchFamily="18" charset="0"/>
                        </a:rPr>
                        <a:t>9.5</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a:effectLst/>
                          <a:latin typeface="Times New Roman" panose="02020603050405020304" pitchFamily="18" charset="0"/>
                          <a:cs typeface="Times New Roman" panose="02020603050405020304" pitchFamily="18" charset="0"/>
                        </a:rPr>
                        <a:t>46</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dirty="0">
                          <a:effectLst/>
                          <a:latin typeface="Times New Roman" panose="02020603050405020304" pitchFamily="18" charset="0"/>
                          <a:cs typeface="Times New Roman" panose="02020603050405020304" pitchFamily="18" charset="0"/>
                        </a:rPr>
                        <a:t>11.8</a:t>
                      </a:r>
                      <a:endParaRPr lang="ru-RU" sz="13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fontAlgn="ctr"/>
                      <a:r>
                        <a:rPr lang="ru-RU" sz="1300" u="none" strike="noStrike">
                          <a:effectLst/>
                          <a:latin typeface="Times New Roman" panose="02020603050405020304" pitchFamily="18" charset="0"/>
                          <a:cs typeface="Times New Roman" panose="02020603050405020304" pitchFamily="18" charset="0"/>
                        </a:rPr>
                        <a:t>49</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fontAlgn="ctr"/>
                      <a:r>
                        <a:rPr lang="ru-RU" sz="1300" u="none" strike="noStrike">
                          <a:effectLst/>
                          <a:latin typeface="Times New Roman" panose="02020603050405020304" pitchFamily="18" charset="0"/>
                          <a:cs typeface="Times New Roman" panose="02020603050405020304" pitchFamily="18" charset="0"/>
                        </a:rPr>
                        <a:t>12.6</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extLst>
                  <a:ext uri="{0D108BD9-81ED-4DB2-BD59-A6C34878D82A}">
                    <a16:rowId xmlns:a16="http://schemas.microsoft.com/office/drawing/2014/main" val="3916673516"/>
                  </a:ext>
                </a:extLst>
              </a:tr>
              <a:tr h="349121">
                <a:tc>
                  <a:txBody>
                    <a:bodyPr/>
                    <a:lstStyle/>
                    <a:p>
                      <a:pPr algn="ctr" rtl="0" fontAlgn="ctr"/>
                      <a:r>
                        <a:rPr lang="ru-RU" sz="1300" u="none" strike="noStrike" dirty="0">
                          <a:effectLst/>
                          <a:latin typeface="Times New Roman" panose="02020603050405020304" pitchFamily="18" charset="0"/>
                          <a:cs typeface="Times New Roman" panose="02020603050405020304" pitchFamily="18" charset="0"/>
                        </a:rPr>
                        <a:t>ЦЗ Комрат</a:t>
                      </a:r>
                      <a:endParaRPr lang="ru-RU" sz="13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a:effectLst/>
                          <a:latin typeface="Times New Roman" panose="02020603050405020304" pitchFamily="18" charset="0"/>
                          <a:cs typeface="Times New Roman" panose="02020603050405020304" pitchFamily="18" charset="0"/>
                        </a:rPr>
                        <a:t>303</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a:effectLst/>
                          <a:latin typeface="Times New Roman" panose="02020603050405020304" pitchFamily="18" charset="0"/>
                          <a:cs typeface="Times New Roman" panose="02020603050405020304" pitchFamily="18" charset="0"/>
                        </a:rPr>
                        <a:t>8.6</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a:effectLst/>
                          <a:latin typeface="Times New Roman" panose="02020603050405020304" pitchFamily="18" charset="0"/>
                          <a:cs typeface="Times New Roman" panose="02020603050405020304" pitchFamily="18" charset="0"/>
                        </a:rPr>
                        <a:t>373</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dirty="0">
                          <a:effectLst/>
                          <a:latin typeface="Times New Roman" panose="02020603050405020304" pitchFamily="18" charset="0"/>
                          <a:cs typeface="Times New Roman" panose="02020603050405020304" pitchFamily="18" charset="0"/>
                        </a:rPr>
                        <a:t>10.7</a:t>
                      </a:r>
                      <a:endParaRPr lang="ru-RU" sz="13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448</a:t>
                      </a:r>
                      <a:endParaRPr lang="ru-RU" sz="13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fontAlgn="ctr"/>
                      <a:r>
                        <a:rPr lang="ru-RU" sz="1300" u="none" strike="noStrike">
                          <a:effectLst/>
                          <a:latin typeface="Times New Roman" panose="02020603050405020304" pitchFamily="18" charset="0"/>
                          <a:cs typeface="Times New Roman" panose="02020603050405020304" pitchFamily="18" charset="0"/>
                        </a:rPr>
                        <a:t>12.7</a:t>
                      </a:r>
                      <a:endParaRPr lang="ru-RU" sz="1300" b="0" i="0" u="none" strike="noStrike">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extLst>
                  <a:ext uri="{0D108BD9-81ED-4DB2-BD59-A6C34878D82A}">
                    <a16:rowId xmlns:a16="http://schemas.microsoft.com/office/drawing/2014/main" val="2745527881"/>
                  </a:ext>
                </a:extLst>
              </a:tr>
              <a:tr h="349121">
                <a:tc>
                  <a:txBody>
                    <a:bodyPr/>
                    <a:lstStyle/>
                    <a:p>
                      <a:pPr algn="ctr" rtl="0" fontAlgn="ctr"/>
                      <a:r>
                        <a:rPr lang="ru-RU" sz="1300" u="none" strike="noStrike" dirty="0">
                          <a:effectLst/>
                          <a:latin typeface="Times New Roman" panose="02020603050405020304" pitchFamily="18" charset="0"/>
                          <a:cs typeface="Times New Roman" panose="02020603050405020304" pitchFamily="18" charset="0"/>
                        </a:rPr>
                        <a:t>Комратский район</a:t>
                      </a:r>
                      <a:endParaRPr lang="ru-RU" sz="13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dirty="0">
                          <a:effectLst/>
                          <a:latin typeface="Times New Roman" panose="02020603050405020304" pitchFamily="18" charset="0"/>
                          <a:cs typeface="Times New Roman" panose="02020603050405020304" pitchFamily="18" charset="0"/>
                        </a:rPr>
                        <a:t>646</a:t>
                      </a:r>
                      <a:endParaRPr lang="ru-RU" sz="13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dirty="0">
                          <a:effectLst/>
                          <a:latin typeface="Times New Roman" panose="02020603050405020304" pitchFamily="18" charset="0"/>
                          <a:cs typeface="Times New Roman" panose="02020603050405020304" pitchFamily="18" charset="0"/>
                        </a:rPr>
                        <a:t>9.1</a:t>
                      </a:r>
                      <a:endParaRPr lang="ru-RU" sz="13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dirty="0">
                          <a:effectLst/>
                          <a:latin typeface="Times New Roman" panose="02020603050405020304" pitchFamily="18" charset="0"/>
                          <a:cs typeface="Times New Roman" panose="02020603050405020304" pitchFamily="18" charset="0"/>
                        </a:rPr>
                        <a:t>765</a:t>
                      </a:r>
                      <a:endParaRPr lang="ru-RU" sz="13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rtl="0" fontAlgn="ctr"/>
                      <a:r>
                        <a:rPr lang="ru-RU" sz="1300" u="none" strike="noStrike" dirty="0">
                          <a:effectLst/>
                          <a:latin typeface="Times New Roman" panose="02020603050405020304" pitchFamily="18" charset="0"/>
                          <a:cs typeface="Times New Roman" panose="02020603050405020304" pitchFamily="18" charset="0"/>
                        </a:rPr>
                        <a:t>11</a:t>
                      </a:r>
                      <a:endParaRPr lang="ru-RU" sz="13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896</a:t>
                      </a:r>
                      <a:endParaRPr lang="ru-RU" sz="13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13.1</a:t>
                      </a:r>
                      <a:endParaRPr lang="ru-RU" sz="13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014" marR="9014" marT="9014" marB="0" anchor="ctr"/>
                </a:tc>
                <a:extLst>
                  <a:ext uri="{0D108BD9-81ED-4DB2-BD59-A6C34878D82A}">
                    <a16:rowId xmlns:a16="http://schemas.microsoft.com/office/drawing/2014/main" val="1346136586"/>
                  </a:ext>
                </a:extLst>
              </a:tr>
            </a:tbl>
          </a:graphicData>
        </a:graphic>
      </p:graphicFrame>
    </p:spTree>
    <p:extLst>
      <p:ext uri="{BB962C8B-B14F-4D97-AF65-F5344CB8AC3E}">
        <p14:creationId xmlns:p14="http://schemas.microsoft.com/office/powerpoint/2010/main" val="1129491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152400"/>
            <a:ext cx="7391400" cy="1260376"/>
          </a:xfrm>
        </p:spPr>
        <p:txBody>
          <a:bodyPr/>
          <a:lstStyle/>
          <a:p>
            <a:r>
              <a:rPr lang="ru-RU" sz="4000" dirty="0">
                <a:solidFill>
                  <a:schemeClr val="tx1"/>
                </a:solidFill>
                <a:latin typeface="Times New Roman" panose="02020603050405020304" pitchFamily="18" charset="0"/>
                <a:cs typeface="Times New Roman" panose="02020603050405020304" pitchFamily="18" charset="0"/>
              </a:rPr>
              <a:t>Естественное движение населения.</a:t>
            </a:r>
          </a:p>
        </p:txBody>
      </p:sp>
      <p:graphicFrame>
        <p:nvGraphicFramePr>
          <p:cNvPr id="5" name="Chart 4"/>
          <p:cNvGraphicFramePr>
            <a:graphicFrameLocks/>
          </p:cNvGraphicFramePr>
          <p:nvPr>
            <p:extLst>
              <p:ext uri="{D42A27DB-BD31-4B8C-83A1-F6EECF244321}">
                <p14:modId xmlns:p14="http://schemas.microsoft.com/office/powerpoint/2010/main" val="1966691445"/>
              </p:ext>
            </p:extLst>
          </p:nvPr>
        </p:nvGraphicFramePr>
        <p:xfrm>
          <a:off x="24590" y="1628800"/>
          <a:ext cx="4979458"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4059645424"/>
              </p:ext>
            </p:extLst>
          </p:nvPr>
        </p:nvGraphicFramePr>
        <p:xfrm>
          <a:off x="4716016" y="1628800"/>
          <a:ext cx="4283968" cy="48245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4853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152400"/>
            <a:ext cx="7391400" cy="1260376"/>
          </a:xfrm>
        </p:spPr>
        <p:txBody>
          <a:bodyPr/>
          <a:lstStyle/>
          <a:p>
            <a:r>
              <a:rPr lang="ru-RU" sz="4000" dirty="0">
                <a:solidFill>
                  <a:schemeClr val="tx1">
                    <a:lumMod val="75000"/>
                  </a:schemeClr>
                </a:solidFill>
                <a:latin typeface="Times New Roman" panose="02020603050405020304" pitchFamily="18" charset="0"/>
                <a:cs typeface="Times New Roman" panose="02020603050405020304" pitchFamily="18" charset="0"/>
              </a:rPr>
              <a:t>Естественное движение населения.</a:t>
            </a:r>
          </a:p>
        </p:txBody>
      </p:sp>
      <p:graphicFrame>
        <p:nvGraphicFramePr>
          <p:cNvPr id="6" name="Table 5"/>
          <p:cNvGraphicFramePr>
            <a:graphicFrameLocks noGrp="1"/>
          </p:cNvGraphicFramePr>
          <p:nvPr>
            <p:extLst>
              <p:ext uri="{D42A27DB-BD31-4B8C-83A1-F6EECF244321}">
                <p14:modId xmlns:p14="http://schemas.microsoft.com/office/powerpoint/2010/main" val="762399201"/>
              </p:ext>
            </p:extLst>
          </p:nvPr>
        </p:nvGraphicFramePr>
        <p:xfrm>
          <a:off x="467544" y="1974851"/>
          <a:ext cx="7992886" cy="4359890"/>
        </p:xfrm>
        <a:graphic>
          <a:graphicData uri="http://schemas.openxmlformats.org/drawingml/2006/table">
            <a:tbl>
              <a:tblPr firstRow="1" firstCol="1" lastRow="1" lastCol="1" bandRow="1" bandCol="1">
                <a:tableStyleId>{5C22544A-7EE6-4342-B048-85BDC9FD1C3A}</a:tableStyleId>
              </a:tblPr>
              <a:tblGrid>
                <a:gridCol w="1833826">
                  <a:extLst>
                    <a:ext uri="{9D8B030D-6E8A-4147-A177-3AD203B41FA5}">
                      <a16:colId xmlns:a16="http://schemas.microsoft.com/office/drawing/2014/main" val="2062222384"/>
                    </a:ext>
                  </a:extLst>
                </a:gridCol>
                <a:gridCol w="1026510">
                  <a:extLst>
                    <a:ext uri="{9D8B030D-6E8A-4147-A177-3AD203B41FA5}">
                      <a16:colId xmlns:a16="http://schemas.microsoft.com/office/drawing/2014/main" val="3283472254"/>
                    </a:ext>
                  </a:extLst>
                </a:gridCol>
                <a:gridCol w="1026510">
                  <a:extLst>
                    <a:ext uri="{9D8B030D-6E8A-4147-A177-3AD203B41FA5}">
                      <a16:colId xmlns:a16="http://schemas.microsoft.com/office/drawing/2014/main" val="1803898099"/>
                    </a:ext>
                  </a:extLst>
                </a:gridCol>
                <a:gridCol w="1026510">
                  <a:extLst>
                    <a:ext uri="{9D8B030D-6E8A-4147-A177-3AD203B41FA5}">
                      <a16:colId xmlns:a16="http://schemas.microsoft.com/office/drawing/2014/main" val="4132874873"/>
                    </a:ext>
                  </a:extLst>
                </a:gridCol>
                <a:gridCol w="1026510">
                  <a:extLst>
                    <a:ext uri="{9D8B030D-6E8A-4147-A177-3AD203B41FA5}">
                      <a16:colId xmlns:a16="http://schemas.microsoft.com/office/drawing/2014/main" val="1191679717"/>
                    </a:ext>
                  </a:extLst>
                </a:gridCol>
                <a:gridCol w="1026510">
                  <a:extLst>
                    <a:ext uri="{9D8B030D-6E8A-4147-A177-3AD203B41FA5}">
                      <a16:colId xmlns:a16="http://schemas.microsoft.com/office/drawing/2014/main" val="4208728515"/>
                    </a:ext>
                  </a:extLst>
                </a:gridCol>
                <a:gridCol w="1026510">
                  <a:extLst>
                    <a:ext uri="{9D8B030D-6E8A-4147-A177-3AD203B41FA5}">
                      <a16:colId xmlns:a16="http://schemas.microsoft.com/office/drawing/2014/main" val="808293540"/>
                    </a:ext>
                  </a:extLst>
                </a:gridCol>
              </a:tblGrid>
              <a:tr h="326685">
                <a:tc rowSpan="3">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 </a:t>
                      </a:r>
                      <a:endParaRPr lang="ru-RU" sz="18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gridSpan="6">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естественный прирост</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104818300"/>
                  </a:ext>
                </a:extLst>
              </a:tr>
              <a:tr h="290386">
                <a:tc vMerge="1">
                  <a:txBody>
                    <a:bodyPr/>
                    <a:lstStyle/>
                    <a:p>
                      <a:endParaRPr lang="ru-RU"/>
                    </a:p>
                  </a:txBody>
                  <a:tcPr/>
                </a:tc>
                <a:tc gridSpan="2">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2019</a:t>
                      </a:r>
                      <a:endParaRPr lang="ru-RU" sz="18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ru-RU"/>
                    </a:p>
                  </a:txBody>
                  <a:tcPr/>
                </a:tc>
                <a:tc gridSpan="2">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2020</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ru-RU"/>
                    </a:p>
                  </a:txBody>
                  <a:tcPr/>
                </a:tc>
                <a:tc gridSpan="2">
                  <a:txBody>
                    <a:bodyPr/>
                    <a:lstStyle/>
                    <a:p>
                      <a:pPr algn="ctr" fontAlgn="ctr"/>
                      <a:r>
                        <a:rPr lang="ru-RU" sz="1800" u="none" strike="noStrike">
                          <a:effectLst/>
                          <a:latin typeface="Times New Roman" panose="02020603050405020304" pitchFamily="18" charset="0"/>
                          <a:cs typeface="Times New Roman" panose="02020603050405020304" pitchFamily="18" charset="0"/>
                        </a:rPr>
                        <a:t>2021</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ru-RU"/>
                    </a:p>
                  </a:txBody>
                  <a:tcPr/>
                </a:tc>
                <a:extLst>
                  <a:ext uri="{0D108BD9-81ED-4DB2-BD59-A6C34878D82A}">
                    <a16:rowId xmlns:a16="http://schemas.microsoft.com/office/drawing/2014/main" val="1666887468"/>
                  </a:ext>
                </a:extLst>
              </a:tr>
              <a:tr h="347722">
                <a:tc vMerge="1">
                  <a:txBody>
                    <a:bodyPr/>
                    <a:lstStyle/>
                    <a:p>
                      <a:endParaRPr lang="ru-RU"/>
                    </a:p>
                  </a:txBody>
                  <a:tcPr/>
                </a:tc>
                <a:tc>
                  <a:txBody>
                    <a:bodyPr/>
                    <a:lstStyle/>
                    <a:p>
                      <a:pPr algn="ctr" rtl="0" fontAlgn="ctr"/>
                      <a:r>
                        <a:rPr lang="ru-RU" sz="1200" u="none" strike="noStrike" dirty="0">
                          <a:effectLst/>
                          <a:latin typeface="Times New Roman" panose="02020603050405020304" pitchFamily="18" charset="0"/>
                          <a:cs typeface="Times New Roman" panose="02020603050405020304" pitchFamily="18" charset="0"/>
                        </a:rPr>
                        <a:t>Абс</a:t>
                      </a:r>
                      <a:endParaRPr lang="ru-RU" sz="12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на 1000 чел.</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200" u="none" strike="noStrike" dirty="0">
                          <a:effectLst/>
                          <a:latin typeface="Times New Roman" panose="02020603050405020304" pitchFamily="18" charset="0"/>
                          <a:cs typeface="Times New Roman" panose="02020603050405020304" pitchFamily="18" charset="0"/>
                        </a:rPr>
                        <a:t>Абс</a:t>
                      </a:r>
                      <a:endParaRPr lang="ru-RU" sz="12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на 1000 чел.</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200" u="none" strike="noStrike" dirty="0">
                          <a:effectLst/>
                          <a:latin typeface="Times New Roman" panose="02020603050405020304" pitchFamily="18" charset="0"/>
                          <a:cs typeface="Times New Roman" panose="02020603050405020304" pitchFamily="18" charset="0"/>
                        </a:rPr>
                        <a:t>Абс</a:t>
                      </a:r>
                      <a:endParaRPr lang="ru-RU" sz="12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на 1000 чел.</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868037696"/>
                  </a:ext>
                </a:extLst>
              </a:tr>
              <a:tr h="472822">
                <a:tc>
                  <a:txBody>
                    <a:bodyPr/>
                    <a:lstStyle/>
                    <a:p>
                      <a:pPr algn="l" rtl="0" fontAlgn="ctr"/>
                      <a:r>
                        <a:rPr lang="ru-RU" sz="1800" u="none" strike="noStrike" dirty="0">
                          <a:effectLst/>
                          <a:latin typeface="Times New Roman" panose="02020603050405020304" pitchFamily="18" charset="0"/>
                          <a:cs typeface="Times New Roman" panose="02020603050405020304" pitchFamily="18" charset="0"/>
                        </a:rPr>
                        <a:t>Комрат</a:t>
                      </a:r>
                      <a:endParaRPr lang="ru-RU" sz="18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82</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3.1</a:t>
                      </a:r>
                      <a:endParaRPr lang="ru-RU" sz="18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26</a:t>
                      </a:r>
                      <a:endParaRPr lang="ru-RU" sz="18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0.8</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-53</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-2.0</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910248232"/>
                  </a:ext>
                </a:extLst>
              </a:tr>
              <a:tr h="472822">
                <a:tc>
                  <a:txBody>
                    <a:bodyPr/>
                    <a:lstStyle/>
                    <a:p>
                      <a:pPr algn="l" rtl="0" fontAlgn="ctr"/>
                      <a:r>
                        <a:rPr lang="ru-RU" sz="1800" u="none" strike="noStrike" dirty="0">
                          <a:effectLst/>
                          <a:latin typeface="Times New Roman" panose="02020603050405020304" pitchFamily="18" charset="0"/>
                          <a:cs typeface="Times New Roman" panose="02020603050405020304" pitchFamily="18" charset="0"/>
                        </a:rPr>
                        <a:t>Буджак</a:t>
                      </a:r>
                      <a:endParaRPr lang="ru-RU" sz="18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-3</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-2</a:t>
                      </a:r>
                      <a:endParaRPr lang="ru-RU" sz="18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6</a:t>
                      </a:r>
                      <a:endParaRPr lang="ru-RU" sz="18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4.0</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-4</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-2.7</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19899794"/>
                  </a:ext>
                </a:extLst>
              </a:tr>
              <a:tr h="472822">
                <a:tc>
                  <a:txBody>
                    <a:bodyPr/>
                    <a:lstStyle/>
                    <a:p>
                      <a:pPr algn="l" rtl="0" fontAlgn="ctr"/>
                      <a:r>
                        <a:rPr lang="ru-RU" sz="1800" u="none" strike="noStrike" dirty="0">
                          <a:effectLst/>
                          <a:latin typeface="Times New Roman" panose="02020603050405020304" pitchFamily="18" charset="0"/>
                          <a:cs typeface="Times New Roman" panose="02020603050405020304" pitchFamily="18" charset="0"/>
                        </a:rPr>
                        <a:t>Ферапонтьевка</a:t>
                      </a:r>
                      <a:endParaRPr lang="ru-RU" sz="18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 </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 </a:t>
                      </a:r>
                      <a:endParaRPr lang="ru-RU" sz="18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dirty="0">
                          <a:effectLst/>
                          <a:latin typeface="Times New Roman" panose="02020603050405020304" pitchFamily="18" charset="0"/>
                          <a:cs typeface="Times New Roman" panose="02020603050405020304" pitchFamily="18" charset="0"/>
                        </a:rPr>
                        <a:t>-12</a:t>
                      </a:r>
                      <a:endParaRPr lang="ru-RU" sz="18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-15.0</a:t>
                      </a:r>
                      <a:endParaRPr lang="ru-RU" sz="18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-25</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-32.3</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40405043"/>
                  </a:ext>
                </a:extLst>
              </a:tr>
              <a:tr h="472822">
                <a:tc>
                  <a:txBody>
                    <a:bodyPr/>
                    <a:lstStyle/>
                    <a:p>
                      <a:pPr algn="l" rtl="0" fontAlgn="ctr"/>
                      <a:r>
                        <a:rPr lang="ru-RU" sz="1800" u="none" strike="noStrike" dirty="0">
                          <a:effectLst/>
                          <a:latin typeface="Times New Roman" panose="02020603050405020304" pitchFamily="18" charset="0"/>
                          <a:cs typeface="Times New Roman" panose="02020603050405020304" pitchFamily="18" charset="0"/>
                        </a:rPr>
                        <a:t>Конгазчик</a:t>
                      </a:r>
                      <a:endParaRPr lang="ru-RU" sz="18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9</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4.7</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2</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4.0</a:t>
                      </a:r>
                      <a:endParaRPr lang="ru-RU" sz="18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-5</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-2.6</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94240895"/>
                  </a:ext>
                </a:extLst>
              </a:tr>
              <a:tr h="472822">
                <a:tc>
                  <a:txBody>
                    <a:bodyPr/>
                    <a:lstStyle/>
                    <a:p>
                      <a:pPr algn="l" rtl="0" fontAlgn="ctr"/>
                      <a:r>
                        <a:rPr lang="ru-RU" sz="1800" u="none" strike="noStrike" dirty="0">
                          <a:effectLst/>
                          <a:latin typeface="Times New Roman" panose="02020603050405020304" pitchFamily="18" charset="0"/>
                          <a:cs typeface="Times New Roman" panose="02020603050405020304" pitchFamily="18" charset="0"/>
                        </a:rPr>
                        <a:t>Бешалма</a:t>
                      </a:r>
                      <a:endParaRPr lang="ru-RU" sz="18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-18</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7.7</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-12</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-3.1</a:t>
                      </a:r>
                      <a:endParaRPr lang="ru-RU" sz="18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-22</a:t>
                      </a:r>
                      <a:endParaRPr lang="ru-RU" sz="18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-5.7</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40463447"/>
                  </a:ext>
                </a:extLst>
              </a:tr>
              <a:tr h="472822">
                <a:tc>
                  <a:txBody>
                    <a:bodyPr/>
                    <a:lstStyle/>
                    <a:p>
                      <a:pPr algn="l" rtl="0" fontAlgn="ctr"/>
                      <a:r>
                        <a:rPr lang="ru-RU" sz="1800" u="none" strike="noStrike" dirty="0">
                          <a:effectLst/>
                          <a:latin typeface="Times New Roman" panose="02020603050405020304" pitchFamily="18" charset="0"/>
                          <a:cs typeface="Times New Roman" panose="02020603050405020304" pitchFamily="18" charset="0"/>
                        </a:rPr>
                        <a:t>ЦЗ Комрат</a:t>
                      </a:r>
                      <a:endParaRPr lang="ru-RU" sz="18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70</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2.3</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10</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0.2</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-109</a:t>
                      </a:r>
                      <a:endParaRPr lang="ru-RU" sz="18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-3.1</a:t>
                      </a:r>
                      <a:endParaRPr lang="ru-RU" sz="18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569143178"/>
                  </a:ext>
                </a:extLst>
              </a:tr>
              <a:tr h="532747">
                <a:tc>
                  <a:txBody>
                    <a:bodyPr/>
                    <a:lstStyle/>
                    <a:p>
                      <a:pPr algn="l" rtl="0" fontAlgn="ctr"/>
                      <a:r>
                        <a:rPr lang="ru-RU" sz="1800" u="none" strike="noStrike" dirty="0">
                          <a:effectLst/>
                          <a:latin typeface="Times New Roman" panose="02020603050405020304" pitchFamily="18" charset="0"/>
                          <a:cs typeface="Times New Roman" panose="02020603050405020304" pitchFamily="18" charset="0"/>
                        </a:rPr>
                        <a:t>Комратский район</a:t>
                      </a:r>
                      <a:endParaRPr lang="ru-RU" sz="18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54</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0.7</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ru-RU" sz="1800" u="none" strike="noStrike">
                          <a:effectLst/>
                          <a:latin typeface="Times New Roman" panose="02020603050405020304" pitchFamily="18" charset="0"/>
                          <a:cs typeface="Times New Roman" panose="02020603050405020304" pitchFamily="18" charset="0"/>
                        </a:rPr>
                        <a:t>-63</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-0.9</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-267</a:t>
                      </a:r>
                      <a:endParaRPr lang="ru-RU" sz="18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-3.9</a:t>
                      </a:r>
                      <a:endParaRPr lang="ru-RU" sz="18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798954674"/>
                  </a:ext>
                </a:extLst>
              </a:tr>
            </a:tbl>
          </a:graphicData>
        </a:graphic>
      </p:graphicFrame>
    </p:spTree>
    <p:extLst>
      <p:ext uri="{BB962C8B-B14F-4D97-AF65-F5344CB8AC3E}">
        <p14:creationId xmlns:p14="http://schemas.microsoft.com/office/powerpoint/2010/main" val="3173487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rgbClr val="002060"/>
                </a:solidFill>
                <a:effectLst/>
                <a:latin typeface="Times New Roman" panose="02020603050405020304" pitchFamily="18" charset="0"/>
                <a:cs typeface="Times New Roman" panose="02020603050405020304" pitchFamily="18" charset="0"/>
              </a:rPr>
              <a:t>Материально-техническая база учреждения.</a:t>
            </a:r>
            <a:endParaRPr lang="ru-RU" sz="3600"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1484784"/>
            <a:ext cx="8712968" cy="5184576"/>
          </a:xfrm>
        </p:spPr>
        <p:txBody>
          <a:bodyPr/>
          <a:lstStyle/>
          <a:p>
            <a:pPr marL="0" indent="0" algn="ctr">
              <a:buNone/>
            </a:pPr>
            <a:r>
              <a:rPr lang="ru-RU" sz="1400" b="1" dirty="0">
                <a:effectLst/>
                <a:latin typeface="Times New Roman" panose="02020603050405020304" pitchFamily="18" charset="0"/>
                <a:cs typeface="Times New Roman" panose="02020603050405020304" pitchFamily="18" charset="0"/>
              </a:rPr>
              <a:t>ПМСУ ЦЗ Комрат.</a:t>
            </a:r>
            <a:endParaRPr lang="ru-RU" sz="1400" dirty="0">
              <a:effectLst/>
              <a:latin typeface="Times New Roman" panose="02020603050405020304" pitchFamily="18" charset="0"/>
              <a:cs typeface="Times New Roman" panose="02020603050405020304" pitchFamily="18" charset="0"/>
            </a:endParaRPr>
          </a:p>
          <a:p>
            <a:pPr marL="0" indent="0" algn="just">
              <a:buNone/>
            </a:pPr>
            <a:r>
              <a:rPr lang="en-US" sz="1200" dirty="0">
                <a:effectLst/>
                <a:latin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cs typeface="Times New Roman" panose="02020603050405020304" pitchFamily="18" charset="0"/>
              </a:rPr>
              <a:t>В его составе состоят ОСВ: Конгазчик, Бешалма, Буджак, Ферапонтьевка. Здание ОСВ </a:t>
            </a:r>
            <a:r>
              <a:rPr lang="ru-RU" sz="1400" dirty="0" err="1">
                <a:effectLst/>
                <a:latin typeface="Times New Roman" panose="02020603050405020304" pitchFamily="18" charset="0"/>
                <a:cs typeface="Times New Roman" panose="02020603050405020304" pitchFamily="18" charset="0"/>
              </a:rPr>
              <a:t>Бешалма</a:t>
            </a:r>
            <a:r>
              <a:rPr lang="ru-RU" sz="1400" dirty="0">
                <a:effectLst/>
                <a:latin typeface="Times New Roman" panose="02020603050405020304" pitchFamily="18" charset="0"/>
                <a:cs typeface="Times New Roman" panose="02020603050405020304" pitchFamily="18" charset="0"/>
              </a:rPr>
              <a:t> нуждается в капитальном ремонте. В ОСВ </a:t>
            </a:r>
            <a:r>
              <a:rPr lang="ru-RU" sz="1400" dirty="0" err="1">
                <a:effectLst/>
                <a:latin typeface="Times New Roman" panose="02020603050405020304" pitchFamily="18" charset="0"/>
                <a:cs typeface="Times New Roman" panose="02020603050405020304" pitchFamily="18" charset="0"/>
              </a:rPr>
              <a:t>Ферапонтьевка</a:t>
            </a:r>
            <a:r>
              <a:rPr lang="ru-RU" sz="1400" dirty="0">
                <a:effectLst/>
                <a:latin typeface="Times New Roman" panose="02020603050405020304" pitchFamily="18" charset="0"/>
                <a:cs typeface="Times New Roman" panose="02020603050405020304" pitchFamily="18" charset="0"/>
              </a:rPr>
              <a:t> нужен капитальный ремонт здания. В ЦЗ Комрат нужен срочный капитальный ремонт канализационной системы и водопровода! На каждом этаже в нескольких кабинетах потолки постоянно текут. Во многих шахтах протекают канализационные трубы.</a:t>
            </a:r>
          </a:p>
          <a:p>
            <a:pPr marL="0" lvl="0" indent="0" algn="ctr">
              <a:buNone/>
            </a:pPr>
            <a:r>
              <a:rPr lang="ru-RU" sz="1400" b="1" dirty="0">
                <a:effectLst/>
                <a:latin typeface="Times New Roman" panose="02020603050405020304" pitchFamily="18" charset="0"/>
                <a:cs typeface="Times New Roman" panose="02020603050405020304" pitchFamily="18" charset="0"/>
              </a:rPr>
              <a:t>Уровень оснащения медицинским оборудованием.</a:t>
            </a:r>
            <a:endParaRPr lang="en-US" sz="1400" dirty="0">
              <a:effectLst/>
              <a:latin typeface="Times New Roman" panose="02020603050405020304" pitchFamily="18" charset="0"/>
              <a:cs typeface="Times New Roman" panose="02020603050405020304" pitchFamily="18" charset="0"/>
            </a:endParaRPr>
          </a:p>
          <a:p>
            <a:pPr marL="0" lvl="0" indent="0">
              <a:buNone/>
            </a:pPr>
            <a:r>
              <a:rPr lang="en-US" sz="1200" dirty="0">
                <a:effectLst/>
                <a:latin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cs typeface="Times New Roman" panose="02020603050405020304" pitchFamily="18" charset="0"/>
              </a:rPr>
              <a:t>ОСВ снабжены всем необходимым для работы. В конце 2018 года укомплектованы компьютерами и принтерами для обеспечения работы в </a:t>
            </a:r>
            <a:r>
              <a:rPr lang="en-US" sz="1400" dirty="0">
                <a:effectLst/>
                <a:latin typeface="Times New Roman" panose="02020603050405020304" pitchFamily="18" charset="0"/>
                <a:cs typeface="Times New Roman" panose="02020603050405020304" pitchFamily="18" charset="0"/>
              </a:rPr>
              <a:t>SIA AMP</a:t>
            </a:r>
            <a:r>
              <a:rPr lang="ru-RU" sz="1400" dirty="0">
                <a:effectLst/>
                <a:latin typeface="Times New Roman" panose="02020603050405020304" pitchFamily="18" charset="0"/>
                <a:cs typeface="Times New Roman" panose="02020603050405020304" pitchFamily="18" charset="0"/>
              </a:rPr>
              <a:t>. ЦЗ Комрат также оснащен всем необходимым для работы в </a:t>
            </a:r>
            <a:r>
              <a:rPr lang="en-US" sz="1400" dirty="0">
                <a:effectLst/>
                <a:latin typeface="Times New Roman" panose="02020603050405020304" pitchFamily="18" charset="0"/>
                <a:cs typeface="Times New Roman" panose="02020603050405020304" pitchFamily="18" charset="0"/>
              </a:rPr>
              <a:t>SIA AMP</a:t>
            </a:r>
            <a:r>
              <a:rPr lang="ru-RU" sz="1400" dirty="0">
                <a:effectLst/>
                <a:latin typeface="Times New Roman" panose="02020603050405020304" pitchFamily="18" charset="0"/>
                <a:cs typeface="Times New Roman" panose="02020603050405020304" pitchFamily="18" charset="0"/>
              </a:rPr>
              <a:t>:</a:t>
            </a:r>
          </a:p>
          <a:p>
            <a:pPr marL="0" lvl="0" indent="0">
              <a:buNone/>
            </a:pPr>
            <a:r>
              <a:rPr lang="en-US" sz="1200" dirty="0">
                <a:effectLst/>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cs typeface="Times New Roman" panose="02020603050405020304" pitchFamily="18" charset="0"/>
              </a:rPr>
              <a:t>1. </a:t>
            </a:r>
            <a:r>
              <a:rPr lang="ru-RU" sz="1400" dirty="0">
                <a:effectLst/>
                <a:latin typeface="Times New Roman" panose="02020603050405020304" pitchFamily="18" charset="0"/>
                <a:cs typeface="Times New Roman" panose="02020603050405020304" pitchFamily="18" charset="0"/>
              </a:rPr>
              <a:t>Но многие компьютера уже надо обновлять, т.к. они очень плохо работают. Срочно нужен хотя </a:t>
            </a:r>
            <a:r>
              <a:rPr lang="en-US" sz="1400" dirty="0">
                <a:effectLst/>
                <a:latin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cs typeface="Times New Roman" panose="02020603050405020304" pitchFamily="18" charset="0"/>
              </a:rPr>
              <a:t>бы 1 компьютер в ОСВ </a:t>
            </a:r>
            <a:r>
              <a:rPr lang="ru-RU" sz="1400" dirty="0" err="1">
                <a:effectLst/>
                <a:latin typeface="Times New Roman" panose="02020603050405020304" pitchFamily="18" charset="0"/>
                <a:cs typeface="Times New Roman" panose="02020603050405020304" pitchFamily="18" charset="0"/>
              </a:rPr>
              <a:t>Бешалма</a:t>
            </a:r>
            <a:r>
              <a:rPr lang="ru-RU" sz="1400" dirty="0">
                <a:effectLst/>
                <a:latin typeface="Times New Roman" panose="02020603050405020304" pitchFamily="18" charset="0"/>
                <a:cs typeface="Times New Roman" panose="02020603050405020304" pitchFamily="18" charset="0"/>
              </a:rPr>
              <a:t> + принтер, в ОСВ </a:t>
            </a:r>
            <a:r>
              <a:rPr lang="ru-RU" sz="1400" dirty="0" err="1">
                <a:effectLst/>
                <a:latin typeface="Times New Roman" panose="02020603050405020304" pitchFamily="18" charset="0"/>
                <a:cs typeface="Times New Roman" panose="02020603050405020304" pitchFamily="18" charset="0"/>
              </a:rPr>
              <a:t>Конгазчик</a:t>
            </a:r>
            <a:r>
              <a:rPr lang="ru-RU" sz="1400" dirty="0">
                <a:effectLst/>
                <a:latin typeface="Times New Roman" panose="02020603050405020304" pitchFamily="18" charset="0"/>
                <a:cs typeface="Times New Roman" panose="02020603050405020304" pitchFamily="18" charset="0"/>
              </a:rPr>
              <a:t>. </a:t>
            </a:r>
          </a:p>
          <a:p>
            <a:pPr marL="0" indent="0">
              <a:buNone/>
            </a:pPr>
            <a:r>
              <a:rPr lang="en-US" sz="1400" dirty="0">
                <a:effectLst/>
                <a:latin typeface="Times New Roman" panose="02020603050405020304" pitchFamily="18" charset="0"/>
                <a:cs typeface="Times New Roman" panose="02020603050405020304" pitchFamily="18" charset="0"/>
              </a:rPr>
              <a:t>	2. </a:t>
            </a:r>
            <a:r>
              <a:rPr lang="ru-RU" sz="1400" dirty="0">
                <a:effectLst/>
                <a:latin typeface="Times New Roman" panose="02020603050405020304" pitchFamily="18" charset="0"/>
                <a:cs typeface="Times New Roman" panose="02020603050405020304" pitchFamily="18" charset="0"/>
              </a:rPr>
              <a:t>Много тонометров уже износились. Необходим аппарат крио для забора биопсии при </a:t>
            </a:r>
            <a:r>
              <a:rPr lang="en-US" sz="1400" dirty="0">
                <a:effectLst/>
                <a:latin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cs typeface="Times New Roman" panose="02020603050405020304" pitchFamily="18" charset="0"/>
              </a:rPr>
              <a:t>проведении </a:t>
            </a:r>
            <a:r>
              <a:rPr lang="ru-RU" sz="1400" dirty="0" err="1">
                <a:effectLst/>
                <a:latin typeface="Times New Roman" panose="02020603050405020304" pitchFamily="18" charset="0"/>
                <a:cs typeface="Times New Roman" panose="02020603050405020304" pitchFamily="18" charset="0"/>
              </a:rPr>
              <a:t>кольпоскопии</a:t>
            </a:r>
            <a:r>
              <a:rPr lang="ru-RU" sz="1400" dirty="0">
                <a:effectLst/>
                <a:latin typeface="Times New Roman" panose="02020603050405020304" pitchFamily="18" charset="0"/>
                <a:cs typeface="Times New Roman" panose="02020603050405020304" pitchFamily="18" charset="0"/>
              </a:rPr>
              <a:t>, т.к. у нас есть сертифицированный специалист – 1 на весь юг. </a:t>
            </a:r>
            <a:r>
              <a:rPr lang="ru-RU" sz="1200" dirty="0">
                <a:effectLst/>
                <a:latin typeface="Times New Roman" panose="02020603050405020304" pitchFamily="18" charset="0"/>
                <a:cs typeface="Times New Roman" panose="02020603050405020304" pitchFamily="18" charset="0"/>
              </a:rPr>
              <a:t> </a:t>
            </a:r>
          </a:p>
          <a:p>
            <a:pPr marL="0" lvl="0" indent="0" algn="ctr">
              <a:buNone/>
            </a:pPr>
            <a:endParaRPr lang="en-US" sz="800" b="1" dirty="0">
              <a:effectLst/>
              <a:latin typeface="Times New Roman" panose="02020603050405020304" pitchFamily="18" charset="0"/>
              <a:cs typeface="Times New Roman" panose="02020603050405020304" pitchFamily="18" charset="0"/>
            </a:endParaRPr>
          </a:p>
          <a:p>
            <a:pPr marL="0" lvl="0" indent="0" algn="ctr">
              <a:buNone/>
            </a:pPr>
            <a:r>
              <a:rPr lang="ru-RU" sz="1400" b="1" dirty="0">
                <a:effectLst/>
                <a:latin typeface="Times New Roman" panose="02020603050405020304" pitchFamily="18" charset="0"/>
                <a:cs typeface="Times New Roman" panose="02020603050405020304" pitchFamily="18" charset="0"/>
              </a:rPr>
              <a:t>Оснащение санитарным транспортом. Процент износа и состояния.</a:t>
            </a:r>
            <a:endParaRPr lang="ru-RU" sz="1400" dirty="0">
              <a:effectLst/>
              <a:latin typeface="Times New Roman" panose="02020603050405020304" pitchFamily="18" charset="0"/>
              <a:cs typeface="Times New Roman" panose="02020603050405020304" pitchFamily="18" charset="0"/>
            </a:endParaRPr>
          </a:p>
          <a:p>
            <a:pPr marL="0" indent="0" algn="just">
              <a:buNone/>
            </a:pPr>
            <a:r>
              <a:rPr lang="ru-RU" sz="1400" dirty="0">
                <a:effectLst/>
                <a:latin typeface="Times New Roman" panose="02020603050405020304" pitchFamily="18" charset="0"/>
                <a:cs typeface="Times New Roman" panose="02020603050405020304" pitchFamily="18" charset="0"/>
              </a:rPr>
              <a:t>	Санитарным транспортом ЦЗ Комрат оснащен, но 2 машины очень старые и изношенные, необходимо купить 2 новые машины, т.к. на ремонт и поддержание, в виду плохого состояния тратятся очень большие суммы.</a:t>
            </a:r>
            <a:endParaRPr lang="en-US" sz="1400" dirty="0">
              <a:effectLst/>
              <a:latin typeface="Times New Roman" panose="02020603050405020304" pitchFamily="18" charset="0"/>
              <a:cs typeface="Times New Roman" panose="02020603050405020304" pitchFamily="18" charset="0"/>
            </a:endParaRPr>
          </a:p>
          <a:p>
            <a:pPr marL="0" indent="0" algn="just">
              <a:buNone/>
            </a:pPr>
            <a:endParaRPr lang="ru-RU" sz="800" dirty="0">
              <a:effectLst/>
              <a:latin typeface="Times New Roman" panose="02020603050405020304" pitchFamily="18" charset="0"/>
              <a:cs typeface="Times New Roman" panose="02020603050405020304" pitchFamily="18" charset="0"/>
            </a:endParaRPr>
          </a:p>
          <a:p>
            <a:pPr marL="0" lvl="0" indent="0" algn="ctr">
              <a:buNone/>
            </a:pPr>
            <a:r>
              <a:rPr lang="ru-RU" sz="1400" b="1" dirty="0">
                <a:effectLst/>
                <a:latin typeface="Times New Roman" panose="02020603050405020304" pitchFamily="18" charset="0"/>
                <a:cs typeface="Times New Roman" panose="02020603050405020304" pitchFamily="18" charset="0"/>
              </a:rPr>
              <a:t>Деятельность по реабилитации зданий и их обеспечение медицинской техникой,</a:t>
            </a:r>
            <a:r>
              <a:rPr lang="en-US" sz="1400" b="1"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транспортом.</a:t>
            </a:r>
            <a:endParaRPr lang="ru-RU" sz="1400" dirty="0">
              <a:effectLst/>
              <a:latin typeface="Times New Roman" panose="02020603050405020304" pitchFamily="18" charset="0"/>
              <a:cs typeface="Times New Roman" panose="02020603050405020304" pitchFamily="18" charset="0"/>
            </a:endParaRPr>
          </a:p>
          <a:p>
            <a:pPr marL="0" indent="0" algn="just">
              <a:buNone/>
            </a:pPr>
            <a:r>
              <a:rPr lang="ru-RU" sz="1400" dirty="0">
                <a:effectLst/>
                <a:latin typeface="Times New Roman" panose="02020603050405020304" pitchFamily="18" charset="0"/>
                <a:cs typeface="Times New Roman" panose="02020603050405020304" pitchFamily="18" charset="0"/>
              </a:rPr>
              <a:t>	В 2021 году завершен проект по «</a:t>
            </a:r>
            <a:r>
              <a:rPr lang="ru-RU" sz="1400" dirty="0" err="1">
                <a:effectLst/>
                <a:latin typeface="Times New Roman" panose="02020603050405020304" pitchFamily="18" charset="0"/>
                <a:cs typeface="Times New Roman" panose="02020603050405020304" pitchFamily="18" charset="0"/>
              </a:rPr>
              <a:t>Энергоэффективности</a:t>
            </a:r>
            <a:r>
              <a:rPr lang="ru-RU" sz="1400" dirty="0">
                <a:effectLst/>
                <a:latin typeface="Times New Roman" panose="02020603050405020304" pitchFamily="18" charset="0"/>
                <a:cs typeface="Times New Roman" panose="02020603050405020304" pitchFamily="18" charset="0"/>
              </a:rPr>
              <a:t>». Стоимость проекта более 9 млн. лей.  В результате кардинально улучшился вид здания, стало более теплым</a:t>
            </a:r>
          </a:p>
        </p:txBody>
      </p:sp>
    </p:spTree>
    <p:extLst>
      <p:ext uri="{BB962C8B-B14F-4D97-AF65-F5344CB8AC3E}">
        <p14:creationId xmlns:p14="http://schemas.microsoft.com/office/powerpoint/2010/main" val="3024053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152400"/>
            <a:ext cx="7391400" cy="1260376"/>
          </a:xfrm>
        </p:spPr>
        <p:txBody>
          <a:bodyPr/>
          <a:lstStyle/>
          <a:p>
            <a:r>
              <a:rPr lang="ru-RU" sz="4000" dirty="0">
                <a:solidFill>
                  <a:schemeClr val="tx1"/>
                </a:solidFill>
                <a:latin typeface="Times New Roman" panose="02020603050405020304" pitchFamily="18" charset="0"/>
                <a:cs typeface="Times New Roman" panose="02020603050405020304" pitchFamily="18" charset="0"/>
              </a:rPr>
              <a:t>Естественное движение населения.</a:t>
            </a:r>
          </a:p>
        </p:txBody>
      </p:sp>
      <p:graphicFrame>
        <p:nvGraphicFramePr>
          <p:cNvPr id="6" name="Chart 5"/>
          <p:cNvGraphicFramePr>
            <a:graphicFrameLocks/>
          </p:cNvGraphicFramePr>
          <p:nvPr>
            <p:extLst>
              <p:ext uri="{D42A27DB-BD31-4B8C-83A1-F6EECF244321}">
                <p14:modId xmlns:p14="http://schemas.microsoft.com/office/powerpoint/2010/main" val="168132896"/>
              </p:ext>
            </p:extLst>
          </p:nvPr>
        </p:nvGraphicFramePr>
        <p:xfrm>
          <a:off x="107505" y="1412776"/>
          <a:ext cx="8928992" cy="26642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588971155"/>
              </p:ext>
            </p:extLst>
          </p:nvPr>
        </p:nvGraphicFramePr>
        <p:xfrm>
          <a:off x="107505" y="3965849"/>
          <a:ext cx="8928992"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98685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0"/>
            <a:ext cx="7391400" cy="1412776"/>
          </a:xfrm>
        </p:spPr>
        <p:txBody>
          <a:bodyPr/>
          <a:lstStyle/>
          <a:p>
            <a:r>
              <a:rPr lang="ru-RU" sz="2800" b="1" dirty="0">
                <a:solidFill>
                  <a:schemeClr val="tx1"/>
                </a:solidFill>
                <a:effectLst/>
                <a:latin typeface="Times New Roman" panose="02020603050405020304" pitchFamily="18" charset="0"/>
                <a:cs typeface="Times New Roman" panose="02020603050405020304" pitchFamily="18" charset="0"/>
              </a:rPr>
              <a:t>Анализ общей  смертности населения по возрастным группам.</a:t>
            </a:r>
            <a:endParaRPr lang="ru-RU" sz="28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7356708"/>
              </p:ext>
            </p:extLst>
          </p:nvPr>
        </p:nvGraphicFramePr>
        <p:xfrm>
          <a:off x="107502" y="1844824"/>
          <a:ext cx="9036496" cy="3404217"/>
        </p:xfrm>
        <a:graphic>
          <a:graphicData uri="http://schemas.openxmlformats.org/drawingml/2006/table">
            <a:tbl>
              <a:tblPr>
                <a:tableStyleId>{5940675A-B579-460E-94D1-54222C63F5DA}</a:tableStyleId>
              </a:tblPr>
              <a:tblGrid>
                <a:gridCol w="936106">
                  <a:extLst>
                    <a:ext uri="{9D8B030D-6E8A-4147-A177-3AD203B41FA5}">
                      <a16:colId xmlns:a16="http://schemas.microsoft.com/office/drawing/2014/main" val="3347991802"/>
                    </a:ext>
                  </a:extLst>
                </a:gridCol>
                <a:gridCol w="810039">
                  <a:extLst>
                    <a:ext uri="{9D8B030D-6E8A-4147-A177-3AD203B41FA5}">
                      <a16:colId xmlns:a16="http://schemas.microsoft.com/office/drawing/2014/main" val="2312566454"/>
                    </a:ext>
                  </a:extLst>
                </a:gridCol>
                <a:gridCol w="810039">
                  <a:extLst>
                    <a:ext uri="{9D8B030D-6E8A-4147-A177-3AD203B41FA5}">
                      <a16:colId xmlns:a16="http://schemas.microsoft.com/office/drawing/2014/main" val="3831146422"/>
                    </a:ext>
                  </a:extLst>
                </a:gridCol>
                <a:gridCol w="810039">
                  <a:extLst>
                    <a:ext uri="{9D8B030D-6E8A-4147-A177-3AD203B41FA5}">
                      <a16:colId xmlns:a16="http://schemas.microsoft.com/office/drawing/2014/main" val="1536522958"/>
                    </a:ext>
                  </a:extLst>
                </a:gridCol>
                <a:gridCol w="810039">
                  <a:extLst>
                    <a:ext uri="{9D8B030D-6E8A-4147-A177-3AD203B41FA5}">
                      <a16:colId xmlns:a16="http://schemas.microsoft.com/office/drawing/2014/main" val="3760915020"/>
                    </a:ext>
                  </a:extLst>
                </a:gridCol>
                <a:gridCol w="810039">
                  <a:extLst>
                    <a:ext uri="{9D8B030D-6E8A-4147-A177-3AD203B41FA5}">
                      <a16:colId xmlns:a16="http://schemas.microsoft.com/office/drawing/2014/main" val="3392779954"/>
                    </a:ext>
                  </a:extLst>
                </a:gridCol>
                <a:gridCol w="810039">
                  <a:extLst>
                    <a:ext uri="{9D8B030D-6E8A-4147-A177-3AD203B41FA5}">
                      <a16:colId xmlns:a16="http://schemas.microsoft.com/office/drawing/2014/main" val="3834254345"/>
                    </a:ext>
                  </a:extLst>
                </a:gridCol>
                <a:gridCol w="810039">
                  <a:extLst>
                    <a:ext uri="{9D8B030D-6E8A-4147-A177-3AD203B41FA5}">
                      <a16:colId xmlns:a16="http://schemas.microsoft.com/office/drawing/2014/main" val="805348210"/>
                    </a:ext>
                  </a:extLst>
                </a:gridCol>
                <a:gridCol w="810039">
                  <a:extLst>
                    <a:ext uri="{9D8B030D-6E8A-4147-A177-3AD203B41FA5}">
                      <a16:colId xmlns:a16="http://schemas.microsoft.com/office/drawing/2014/main" val="618793706"/>
                    </a:ext>
                  </a:extLst>
                </a:gridCol>
                <a:gridCol w="720488">
                  <a:extLst>
                    <a:ext uri="{9D8B030D-6E8A-4147-A177-3AD203B41FA5}">
                      <a16:colId xmlns:a16="http://schemas.microsoft.com/office/drawing/2014/main" val="691593017"/>
                    </a:ext>
                  </a:extLst>
                </a:gridCol>
                <a:gridCol w="899590">
                  <a:extLst>
                    <a:ext uri="{9D8B030D-6E8A-4147-A177-3AD203B41FA5}">
                      <a16:colId xmlns:a16="http://schemas.microsoft.com/office/drawing/2014/main" val="3304803665"/>
                    </a:ext>
                  </a:extLst>
                </a:gridCol>
              </a:tblGrid>
              <a:tr h="439131">
                <a:tc rowSpan="3">
                  <a:txBody>
                    <a:bodyPr/>
                    <a:lstStyle/>
                    <a:p>
                      <a:pPr algn="ctr" rtl="0" fontAlgn="ctr"/>
                      <a:r>
                        <a:rPr lang="ru-RU" sz="1200" b="1" u="none" strike="noStrike" dirty="0">
                          <a:effectLst/>
                          <a:latin typeface="Times New Roman" panose="02020603050405020304" pitchFamily="18" charset="0"/>
                          <a:cs typeface="Times New Roman" panose="02020603050405020304" pitchFamily="18" charset="0"/>
                        </a:rPr>
                        <a:t>Умерло</a:t>
                      </a:r>
                      <a:endParaRPr lang="ru-RU"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7401" marR="7401" marT="7401" marB="0" anchor="ctr"/>
                </a:tc>
                <a:tc gridSpan="2">
                  <a:txBody>
                    <a:bodyPr/>
                    <a:lstStyle/>
                    <a:p>
                      <a:pPr algn="ctr" rtl="0" fontAlgn="ctr"/>
                      <a:r>
                        <a:rPr lang="ru-RU" sz="1200" b="1" u="none" strike="noStrike" dirty="0">
                          <a:effectLst/>
                          <a:latin typeface="Times New Roman" panose="02020603050405020304" pitchFamily="18" charset="0"/>
                          <a:cs typeface="Times New Roman" panose="02020603050405020304" pitchFamily="18" charset="0"/>
                        </a:rPr>
                        <a:t>ЦЗ Комрат</a:t>
                      </a:r>
                      <a:endParaRPr lang="ru-RU"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7401" marR="7401" marT="7401" marB="0" anchor="ctr"/>
                </a:tc>
                <a:tc hMerge="1">
                  <a:txBody>
                    <a:bodyPr/>
                    <a:lstStyle/>
                    <a:p>
                      <a:endParaRPr lang="ru-RU"/>
                    </a:p>
                  </a:txBody>
                  <a:tcPr/>
                </a:tc>
                <a:tc gridSpan="2">
                  <a:txBody>
                    <a:bodyPr/>
                    <a:lstStyle/>
                    <a:p>
                      <a:pPr algn="ctr" rtl="0" fontAlgn="ctr"/>
                      <a:r>
                        <a:rPr lang="ru-RU" sz="1200" b="1" u="none" strike="noStrike" dirty="0">
                          <a:effectLst/>
                          <a:latin typeface="Times New Roman" panose="02020603050405020304" pitchFamily="18" charset="0"/>
                          <a:cs typeface="Times New Roman" panose="02020603050405020304" pitchFamily="18" charset="0"/>
                        </a:rPr>
                        <a:t>Район</a:t>
                      </a:r>
                      <a:endParaRPr lang="ru-RU"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7401" marR="7401" marT="7401" marB="0" anchor="ctr"/>
                </a:tc>
                <a:tc hMerge="1">
                  <a:txBody>
                    <a:bodyPr/>
                    <a:lstStyle/>
                    <a:p>
                      <a:endParaRPr lang="ru-RU"/>
                    </a:p>
                  </a:txBody>
                  <a:tcPr/>
                </a:tc>
                <a:tc gridSpan="6">
                  <a:txBody>
                    <a:bodyPr/>
                    <a:lstStyle/>
                    <a:p>
                      <a:pPr algn="ctr" rtl="0" fontAlgn="ctr"/>
                      <a:r>
                        <a:rPr lang="ru-RU" sz="1200" b="1" u="none" strike="noStrike" dirty="0">
                          <a:effectLst/>
                          <a:latin typeface="Times New Roman" panose="02020603050405020304" pitchFamily="18" charset="0"/>
                          <a:cs typeface="Times New Roman" panose="02020603050405020304" pitchFamily="18" charset="0"/>
                        </a:rPr>
                        <a:t>Показатели на 100 тыс. населения</a:t>
                      </a:r>
                      <a:endParaRPr lang="ru-RU"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7401" marR="7401" marT="7401"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540742176"/>
                  </a:ext>
                </a:extLst>
              </a:tr>
              <a:tr h="352959">
                <a:tc vMerge="1">
                  <a:txBody>
                    <a:bodyPr/>
                    <a:lstStyle/>
                    <a:p>
                      <a:endParaRPr lang="ru-RU"/>
                    </a:p>
                  </a:txBody>
                  <a:tcPr/>
                </a:tc>
                <a:tc gridSpan="2">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Абс. цифры</a:t>
                      </a:r>
                      <a:endParaRPr lang="ru-RU" sz="12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hMerge="1">
                  <a:txBody>
                    <a:bodyPr/>
                    <a:lstStyle/>
                    <a:p>
                      <a:endParaRPr lang="ru-RU"/>
                    </a:p>
                  </a:txBody>
                  <a:tcPr/>
                </a:tc>
                <a:tc gridSpan="2">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Абс. цифры</a:t>
                      </a:r>
                      <a:endParaRPr lang="ru-RU" sz="12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hMerge="1">
                  <a:txBody>
                    <a:bodyPr/>
                    <a:lstStyle/>
                    <a:p>
                      <a:endParaRPr lang="ru-RU"/>
                    </a:p>
                  </a:txBody>
                  <a:tcPr/>
                </a:tc>
                <a:tc gridSpan="2">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ЦЗ Комрат</a:t>
                      </a:r>
                      <a:endParaRPr lang="ru-RU" sz="12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hMerge="1">
                  <a:txBody>
                    <a:bodyPr/>
                    <a:lstStyle/>
                    <a:p>
                      <a:endParaRPr lang="ru-RU"/>
                    </a:p>
                  </a:txBody>
                  <a:tcPr/>
                </a:tc>
                <a:tc gridSpan="2">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Район</a:t>
                      </a:r>
                      <a:endParaRPr lang="ru-RU" sz="12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hMerge="1">
                  <a:txBody>
                    <a:bodyPr/>
                    <a:lstStyle/>
                    <a:p>
                      <a:endParaRPr lang="ru-RU"/>
                    </a:p>
                  </a:txBody>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Гагаузия</a:t>
                      </a:r>
                      <a:endParaRPr lang="ru-RU" sz="12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Республика</a:t>
                      </a:r>
                      <a:endParaRPr lang="ru-RU" sz="12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extLst>
                  <a:ext uri="{0D108BD9-81ED-4DB2-BD59-A6C34878D82A}">
                    <a16:rowId xmlns:a16="http://schemas.microsoft.com/office/drawing/2014/main" val="825799169"/>
                  </a:ext>
                </a:extLst>
              </a:tr>
              <a:tr h="373161">
                <a:tc vMerge="1">
                  <a:txBody>
                    <a:bodyPr/>
                    <a:lstStyle/>
                    <a:p>
                      <a:endParaRPr lang="ru-RU"/>
                    </a:p>
                  </a:txBody>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2020</a:t>
                      </a:r>
                      <a:endParaRPr lang="ru-RU" sz="12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2021</a:t>
                      </a:r>
                      <a:endParaRPr lang="ru-RU" sz="12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2020</a:t>
                      </a:r>
                      <a:endParaRPr lang="ru-RU" sz="12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2021</a:t>
                      </a:r>
                      <a:endParaRPr lang="ru-RU" sz="1200" b="1"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2020</a:t>
                      </a:r>
                      <a:endParaRPr lang="ru-RU" sz="1200" b="1"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2021</a:t>
                      </a:r>
                      <a:endParaRPr lang="ru-RU" sz="1200" b="1"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2020</a:t>
                      </a:r>
                      <a:endParaRPr lang="ru-RU" sz="1200" b="1"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2021</a:t>
                      </a:r>
                      <a:endParaRPr lang="ru-RU" sz="1200" b="1"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2020</a:t>
                      </a:r>
                      <a:endParaRPr lang="ru-RU" sz="12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2020</a:t>
                      </a:r>
                      <a:endParaRPr lang="ru-RU" sz="1200" b="1"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extLst>
                  <a:ext uri="{0D108BD9-81ED-4DB2-BD59-A6C34878D82A}">
                    <a16:rowId xmlns:a16="http://schemas.microsoft.com/office/drawing/2014/main" val="1188993490"/>
                  </a:ext>
                </a:extLst>
              </a:tr>
              <a:tr h="373161">
                <a:tc>
                  <a:txBody>
                    <a:bodyPr/>
                    <a:lstStyle/>
                    <a:p>
                      <a:pPr algn="l" rtl="0" fontAlgn="ctr"/>
                      <a:r>
                        <a:rPr lang="ru-RU" sz="1200" b="1" u="none" strike="noStrike" dirty="0">
                          <a:effectLst/>
                          <a:latin typeface="Times New Roman" panose="02020603050405020304" pitchFamily="18" charset="0"/>
                          <a:cs typeface="Times New Roman" panose="02020603050405020304" pitchFamily="18" charset="0"/>
                        </a:rPr>
                        <a:t>Всего</a:t>
                      </a:r>
                      <a:endParaRPr lang="ru-RU"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374</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448</a:t>
                      </a:r>
                      <a:endParaRPr lang="ru-RU" sz="1200" b="0"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765</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910</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1071,6</a:t>
                      </a:r>
                      <a:endParaRPr lang="ru-RU" sz="1200" b="0"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1272,7</a:t>
                      </a:r>
                      <a:endParaRPr lang="ru-RU" sz="1200" b="0"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1103,8</a:t>
                      </a:r>
                      <a:endParaRPr lang="ru-RU" sz="1200" b="0"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1307,4</a:t>
                      </a:r>
                      <a:endParaRPr lang="ru-RU" sz="1200" b="0"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1085,4</a:t>
                      </a:r>
                      <a:endParaRPr lang="ru-RU" sz="1200" b="0"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1147,9</a:t>
                      </a:r>
                      <a:endParaRPr lang="ru-RU" sz="1200" b="0"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extLst>
                  <a:ext uri="{0D108BD9-81ED-4DB2-BD59-A6C34878D82A}">
                    <a16:rowId xmlns:a16="http://schemas.microsoft.com/office/drawing/2014/main" val="4026519679"/>
                  </a:ext>
                </a:extLst>
              </a:tr>
              <a:tr h="373161">
                <a:tc>
                  <a:txBody>
                    <a:bodyPr/>
                    <a:lstStyle/>
                    <a:p>
                      <a:pPr algn="l" rtl="0" fontAlgn="ctr"/>
                      <a:r>
                        <a:rPr lang="ru-RU" sz="1200" b="1" u="none" strike="noStrike" dirty="0">
                          <a:effectLst/>
                          <a:latin typeface="Times New Roman" panose="02020603050405020304" pitchFamily="18" charset="0"/>
                          <a:cs typeface="Times New Roman" panose="02020603050405020304" pitchFamily="18" charset="0"/>
                        </a:rPr>
                        <a:t>Взрослые</a:t>
                      </a:r>
                      <a:endParaRPr lang="ru-RU"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367</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445</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755</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904</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1364,3</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1648,1</a:t>
                      </a:r>
                      <a:endParaRPr lang="ru-RU" sz="1200" b="0"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1392,2</a:t>
                      </a:r>
                      <a:endParaRPr lang="ru-RU" sz="1200" b="0"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166,4</a:t>
                      </a:r>
                      <a:endParaRPr lang="ru-RU" sz="1200" b="0"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a:t>
                      </a:r>
                      <a:endParaRPr lang="ru-RU" sz="1200" b="0"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extLst>
                  <a:ext uri="{0D108BD9-81ED-4DB2-BD59-A6C34878D82A}">
                    <a16:rowId xmlns:a16="http://schemas.microsoft.com/office/drawing/2014/main" val="2626105271"/>
                  </a:ext>
                </a:extLst>
              </a:tr>
              <a:tr h="373161">
                <a:tc>
                  <a:txBody>
                    <a:bodyPr/>
                    <a:lstStyle/>
                    <a:p>
                      <a:pPr algn="l" rtl="0" fontAlgn="ctr"/>
                      <a:r>
                        <a:rPr lang="ru-RU" sz="1200" b="1" u="none" strike="noStrike" dirty="0">
                          <a:effectLst/>
                          <a:latin typeface="Times New Roman" panose="02020603050405020304" pitchFamily="18" charset="0"/>
                          <a:cs typeface="Times New Roman" panose="02020603050405020304" pitchFamily="18" charset="0"/>
                        </a:rPr>
                        <a:t>Т/с возраст</a:t>
                      </a:r>
                      <a:endParaRPr lang="ru-RU"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100</a:t>
                      </a:r>
                      <a:endParaRPr lang="ru-RU" sz="1200" b="0"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97</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202</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182</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458,7</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449,0</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466,5</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423,2</a:t>
                      </a:r>
                      <a:endParaRPr lang="ru-RU" sz="1200" b="0"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a:t>
                      </a:r>
                      <a:endParaRPr lang="ru-RU" sz="1200" b="0"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a:t>
                      </a:r>
                      <a:endParaRPr lang="ru-RU" sz="1200" b="0"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extLst>
                  <a:ext uri="{0D108BD9-81ED-4DB2-BD59-A6C34878D82A}">
                    <a16:rowId xmlns:a16="http://schemas.microsoft.com/office/drawing/2014/main" val="2281472223"/>
                  </a:ext>
                </a:extLst>
              </a:tr>
              <a:tr h="373161">
                <a:tc>
                  <a:txBody>
                    <a:bodyPr/>
                    <a:lstStyle/>
                    <a:p>
                      <a:pPr algn="l" rtl="0" fontAlgn="ctr"/>
                      <a:r>
                        <a:rPr lang="ru-RU" sz="1200" b="1" u="none" strike="noStrike" dirty="0">
                          <a:effectLst/>
                          <a:latin typeface="Times New Roman" panose="02020603050405020304" pitchFamily="18" charset="0"/>
                          <a:cs typeface="Times New Roman" panose="02020603050405020304" pitchFamily="18" charset="0"/>
                        </a:rPr>
                        <a:t>Дети 0-17 л.</a:t>
                      </a:r>
                      <a:endParaRPr lang="ru-RU"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5</a:t>
                      </a:r>
                      <a:endParaRPr lang="ru-RU" sz="1200" b="0"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3</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8</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6</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6,2</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b="0" i="0" u="none" strike="noStrike" dirty="0">
                          <a:solidFill>
                            <a:srgbClr val="1F4E78"/>
                          </a:solidFill>
                          <a:effectLst/>
                          <a:latin typeface="Times New Roman" panose="02020603050405020304" pitchFamily="18" charset="0"/>
                          <a:cs typeface="Times New Roman" panose="02020603050405020304" pitchFamily="18" charset="0"/>
                        </a:rPr>
                        <a:t>3,7</a:t>
                      </a: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5,3</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8.6</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4,5</a:t>
                      </a:r>
                      <a:endParaRPr lang="ru-RU" sz="1200" b="0"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6,3</a:t>
                      </a:r>
                      <a:endParaRPr lang="ru-RU" sz="1200" b="0"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extLst>
                  <a:ext uri="{0D108BD9-81ED-4DB2-BD59-A6C34878D82A}">
                    <a16:rowId xmlns:a16="http://schemas.microsoft.com/office/drawing/2014/main" val="1941381624"/>
                  </a:ext>
                </a:extLst>
              </a:tr>
              <a:tr h="373161">
                <a:tc>
                  <a:txBody>
                    <a:bodyPr/>
                    <a:lstStyle/>
                    <a:p>
                      <a:pPr algn="l" rtl="0" fontAlgn="ctr"/>
                      <a:r>
                        <a:rPr lang="ru-RU" sz="1200" b="1" u="none" strike="noStrike" dirty="0">
                          <a:effectLst/>
                          <a:latin typeface="Times New Roman" panose="02020603050405020304" pitchFamily="18" charset="0"/>
                          <a:cs typeface="Times New Roman" panose="02020603050405020304" pitchFamily="18" charset="0"/>
                        </a:rPr>
                        <a:t>В т.ч. до 5 лет</a:t>
                      </a:r>
                      <a:endParaRPr lang="ru-RU"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3</a:t>
                      </a:r>
                      <a:endParaRPr lang="ru-RU" sz="1200" b="0"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3</a:t>
                      </a:r>
                      <a:endParaRPr lang="ru-RU" sz="1200" b="0"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6</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6</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7,8</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8,8</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8,5</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9,3</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8,5</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10,5</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extLst>
                  <a:ext uri="{0D108BD9-81ED-4DB2-BD59-A6C34878D82A}">
                    <a16:rowId xmlns:a16="http://schemas.microsoft.com/office/drawing/2014/main" val="4148582086"/>
                  </a:ext>
                </a:extLst>
              </a:tr>
              <a:tr h="373161">
                <a:tc>
                  <a:txBody>
                    <a:bodyPr/>
                    <a:lstStyle/>
                    <a:p>
                      <a:pPr algn="l" rtl="0" fontAlgn="ctr"/>
                      <a:r>
                        <a:rPr lang="ru-RU" sz="1200" b="1" u="none" strike="noStrike" dirty="0">
                          <a:effectLst/>
                          <a:latin typeface="Times New Roman" panose="02020603050405020304" pitchFamily="18" charset="0"/>
                          <a:cs typeface="Times New Roman" panose="02020603050405020304" pitchFamily="18" charset="0"/>
                        </a:rPr>
                        <a:t>В т.ч. до 1 года</a:t>
                      </a:r>
                      <a:endParaRPr lang="ru-RU"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2</a:t>
                      </a:r>
                      <a:endParaRPr lang="ru-RU" sz="1200" b="0"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2</a:t>
                      </a:r>
                      <a:endParaRPr lang="ru-RU" sz="1200" b="0"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5</a:t>
                      </a:r>
                      <a:endParaRPr lang="ru-RU" sz="1200" b="0" i="0" u="none" strike="noStrike">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4</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5,2</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5,8</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7,1</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6,2</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6,6</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8,9</a:t>
                      </a:r>
                      <a:endParaRPr lang="ru-RU" sz="12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7401" marR="7401" marT="7401" marB="0" anchor="ctr"/>
                </a:tc>
                <a:extLst>
                  <a:ext uri="{0D108BD9-81ED-4DB2-BD59-A6C34878D82A}">
                    <a16:rowId xmlns:a16="http://schemas.microsoft.com/office/drawing/2014/main" val="2474973796"/>
                  </a:ext>
                </a:extLst>
              </a:tr>
            </a:tbl>
          </a:graphicData>
        </a:graphic>
      </p:graphicFrame>
      <p:sp>
        <p:nvSpPr>
          <p:cNvPr id="6" name="Rectangle 5"/>
          <p:cNvSpPr/>
          <p:nvPr/>
        </p:nvSpPr>
        <p:spPr>
          <a:xfrm>
            <a:off x="107502" y="5373216"/>
            <a:ext cx="8856986" cy="646331"/>
          </a:xfrm>
          <a:prstGeom prst="rect">
            <a:avLst/>
          </a:prstGeom>
        </p:spPr>
        <p:txBody>
          <a:bodyPr wrap="square">
            <a:spAutoFit/>
          </a:bodyPr>
          <a:lstStyle/>
          <a:p>
            <a:r>
              <a:rPr lang="ru-RU" dirty="0">
                <a:latin typeface="Times New Roman" panose="02020603050405020304" pitchFamily="18" charset="0"/>
                <a:ea typeface="Times New Roman" panose="02020603050405020304" pitchFamily="18" charset="0"/>
              </a:rPr>
              <a:t> Показатель смертности детей от 0 до 5 лет несколько увеличился в связи с низкой рождаемостью. В 2020 году родилось – 383 ребенка, а в 2021 году – 339 детей.</a:t>
            </a:r>
            <a:endParaRPr lang="ru-RU" dirty="0"/>
          </a:p>
        </p:txBody>
      </p:sp>
    </p:spTree>
    <p:extLst>
      <p:ext uri="{BB962C8B-B14F-4D97-AF65-F5344CB8AC3E}">
        <p14:creationId xmlns:p14="http://schemas.microsoft.com/office/powerpoint/2010/main" val="284004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0"/>
            <a:ext cx="7391400" cy="1412776"/>
          </a:xfrm>
        </p:spPr>
        <p:txBody>
          <a:bodyPr/>
          <a:lstStyle/>
          <a:p>
            <a:r>
              <a:rPr lang="ru-RU" sz="2800" b="1" dirty="0">
                <a:solidFill>
                  <a:schemeClr val="tx1"/>
                </a:solidFill>
                <a:effectLst/>
                <a:latin typeface="Times New Roman" panose="02020603050405020304" pitchFamily="18" charset="0"/>
                <a:cs typeface="Times New Roman" panose="02020603050405020304" pitchFamily="18" charset="0"/>
              </a:rPr>
              <a:t>Анализ общей  смертности населения по возрастным группам.</a:t>
            </a:r>
            <a:endParaRPr lang="ru-RU" sz="2800" dirty="0">
              <a:solidFill>
                <a:schemeClr val="tx1"/>
              </a:solidFill>
              <a:latin typeface="Times New Roman" panose="02020603050405020304" pitchFamily="18" charset="0"/>
              <a:cs typeface="Times New Roman" panose="02020603050405020304" pitchFamily="18" charset="0"/>
            </a:endParaRPr>
          </a:p>
        </p:txBody>
      </p:sp>
      <p:graphicFrame>
        <p:nvGraphicFramePr>
          <p:cNvPr id="10" name="Chart 9"/>
          <p:cNvGraphicFramePr>
            <a:graphicFrameLocks/>
          </p:cNvGraphicFramePr>
          <p:nvPr>
            <p:extLst>
              <p:ext uri="{D42A27DB-BD31-4B8C-83A1-F6EECF244321}">
                <p14:modId xmlns:p14="http://schemas.microsoft.com/office/powerpoint/2010/main" val="2459737590"/>
              </p:ext>
            </p:extLst>
          </p:nvPr>
        </p:nvGraphicFramePr>
        <p:xfrm>
          <a:off x="179512" y="1484784"/>
          <a:ext cx="8856984"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3365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0"/>
            <a:ext cx="7391400" cy="1412776"/>
          </a:xfrm>
        </p:spPr>
        <p:txBody>
          <a:bodyPr/>
          <a:lstStyle/>
          <a:p>
            <a:r>
              <a:rPr lang="ru-RU" sz="2800" b="1" dirty="0">
                <a:solidFill>
                  <a:schemeClr val="tx1"/>
                </a:solidFill>
                <a:effectLst/>
                <a:latin typeface="Times New Roman" panose="02020603050405020304" pitchFamily="18" charset="0"/>
                <a:cs typeface="Times New Roman" panose="02020603050405020304" pitchFamily="18" charset="0"/>
              </a:rPr>
              <a:t>Анализ общей  смертности населения по возрастным группам.</a:t>
            </a:r>
            <a:endParaRPr lang="ru-RU" sz="28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3897901874"/>
              </p:ext>
            </p:extLst>
          </p:nvPr>
        </p:nvGraphicFramePr>
        <p:xfrm>
          <a:off x="251520" y="1412776"/>
          <a:ext cx="8640960" cy="53059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8015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tx1"/>
                </a:solidFill>
                <a:effectLst/>
                <a:latin typeface="Times New Roman" panose="02020603050405020304" pitchFamily="18" charset="0"/>
                <a:cs typeface="Times New Roman" panose="02020603050405020304" pitchFamily="18" charset="0"/>
              </a:rPr>
              <a:t>Структура обшей смертности населения по месту смерти.</a:t>
            </a:r>
            <a:endParaRPr lang="ru-RU" sz="36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53625240"/>
              </p:ext>
            </p:extLst>
          </p:nvPr>
        </p:nvGraphicFramePr>
        <p:xfrm>
          <a:off x="107507" y="1844824"/>
          <a:ext cx="8928986" cy="3250231"/>
        </p:xfrm>
        <a:graphic>
          <a:graphicData uri="http://schemas.openxmlformats.org/drawingml/2006/table">
            <a:tbl>
              <a:tblPr>
                <a:tableStyleId>{3C2FFA5D-87B4-456A-9821-1D502468CF0F}</a:tableStyleId>
              </a:tblPr>
              <a:tblGrid>
                <a:gridCol w="792088">
                  <a:extLst>
                    <a:ext uri="{9D8B030D-6E8A-4147-A177-3AD203B41FA5}">
                      <a16:colId xmlns:a16="http://schemas.microsoft.com/office/drawing/2014/main" val="4272672769"/>
                    </a:ext>
                  </a:extLst>
                </a:gridCol>
                <a:gridCol w="581207">
                  <a:extLst>
                    <a:ext uri="{9D8B030D-6E8A-4147-A177-3AD203B41FA5}">
                      <a16:colId xmlns:a16="http://schemas.microsoft.com/office/drawing/2014/main" val="4016014656"/>
                    </a:ext>
                  </a:extLst>
                </a:gridCol>
                <a:gridCol w="581207">
                  <a:extLst>
                    <a:ext uri="{9D8B030D-6E8A-4147-A177-3AD203B41FA5}">
                      <a16:colId xmlns:a16="http://schemas.microsoft.com/office/drawing/2014/main" val="3562734893"/>
                    </a:ext>
                  </a:extLst>
                </a:gridCol>
                <a:gridCol w="581207">
                  <a:extLst>
                    <a:ext uri="{9D8B030D-6E8A-4147-A177-3AD203B41FA5}">
                      <a16:colId xmlns:a16="http://schemas.microsoft.com/office/drawing/2014/main" val="698032750"/>
                    </a:ext>
                  </a:extLst>
                </a:gridCol>
                <a:gridCol w="581207">
                  <a:extLst>
                    <a:ext uri="{9D8B030D-6E8A-4147-A177-3AD203B41FA5}">
                      <a16:colId xmlns:a16="http://schemas.microsoft.com/office/drawing/2014/main" val="2351465035"/>
                    </a:ext>
                  </a:extLst>
                </a:gridCol>
                <a:gridCol w="581207">
                  <a:extLst>
                    <a:ext uri="{9D8B030D-6E8A-4147-A177-3AD203B41FA5}">
                      <a16:colId xmlns:a16="http://schemas.microsoft.com/office/drawing/2014/main" val="1566447086"/>
                    </a:ext>
                  </a:extLst>
                </a:gridCol>
                <a:gridCol w="581207">
                  <a:extLst>
                    <a:ext uri="{9D8B030D-6E8A-4147-A177-3AD203B41FA5}">
                      <a16:colId xmlns:a16="http://schemas.microsoft.com/office/drawing/2014/main" val="1879860704"/>
                    </a:ext>
                  </a:extLst>
                </a:gridCol>
                <a:gridCol w="581207">
                  <a:extLst>
                    <a:ext uri="{9D8B030D-6E8A-4147-A177-3AD203B41FA5}">
                      <a16:colId xmlns:a16="http://schemas.microsoft.com/office/drawing/2014/main" val="315993714"/>
                    </a:ext>
                  </a:extLst>
                </a:gridCol>
                <a:gridCol w="581207">
                  <a:extLst>
                    <a:ext uri="{9D8B030D-6E8A-4147-A177-3AD203B41FA5}">
                      <a16:colId xmlns:a16="http://schemas.microsoft.com/office/drawing/2014/main" val="1793177458"/>
                    </a:ext>
                  </a:extLst>
                </a:gridCol>
                <a:gridCol w="581207">
                  <a:extLst>
                    <a:ext uri="{9D8B030D-6E8A-4147-A177-3AD203B41FA5}">
                      <a16:colId xmlns:a16="http://schemas.microsoft.com/office/drawing/2014/main" val="3789429228"/>
                    </a:ext>
                  </a:extLst>
                </a:gridCol>
                <a:gridCol w="581207">
                  <a:extLst>
                    <a:ext uri="{9D8B030D-6E8A-4147-A177-3AD203B41FA5}">
                      <a16:colId xmlns:a16="http://schemas.microsoft.com/office/drawing/2014/main" val="285948071"/>
                    </a:ext>
                  </a:extLst>
                </a:gridCol>
                <a:gridCol w="581207">
                  <a:extLst>
                    <a:ext uri="{9D8B030D-6E8A-4147-A177-3AD203B41FA5}">
                      <a16:colId xmlns:a16="http://schemas.microsoft.com/office/drawing/2014/main" val="2622950770"/>
                    </a:ext>
                  </a:extLst>
                </a:gridCol>
                <a:gridCol w="581207">
                  <a:extLst>
                    <a:ext uri="{9D8B030D-6E8A-4147-A177-3AD203B41FA5}">
                      <a16:colId xmlns:a16="http://schemas.microsoft.com/office/drawing/2014/main" val="1190630810"/>
                    </a:ext>
                  </a:extLst>
                </a:gridCol>
                <a:gridCol w="581207">
                  <a:extLst>
                    <a:ext uri="{9D8B030D-6E8A-4147-A177-3AD203B41FA5}">
                      <a16:colId xmlns:a16="http://schemas.microsoft.com/office/drawing/2014/main" val="952236093"/>
                    </a:ext>
                  </a:extLst>
                </a:gridCol>
                <a:gridCol w="581207">
                  <a:extLst>
                    <a:ext uri="{9D8B030D-6E8A-4147-A177-3AD203B41FA5}">
                      <a16:colId xmlns:a16="http://schemas.microsoft.com/office/drawing/2014/main" val="3214295862"/>
                    </a:ext>
                  </a:extLst>
                </a:gridCol>
              </a:tblGrid>
              <a:tr h="432046">
                <a:tc rowSpan="3">
                  <a:txBody>
                    <a:bodyPr/>
                    <a:lstStyle/>
                    <a:p>
                      <a:pPr algn="ctr" fontAlgn="ctr"/>
                      <a:r>
                        <a:rPr lang="ru-RU" sz="900" u="none" strike="noStrike" dirty="0">
                          <a:effectLst/>
                        </a:rPr>
                        <a:t> </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gridSpan="6">
                  <a:txBody>
                    <a:bodyPr/>
                    <a:lstStyle/>
                    <a:p>
                      <a:pPr algn="ctr" fontAlgn="ctr"/>
                      <a:r>
                        <a:rPr lang="ru-RU" sz="1100" u="none" strike="noStrike" dirty="0">
                          <a:effectLst/>
                        </a:rPr>
                        <a:t>ЦЗ Комрат</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6">
                  <a:txBody>
                    <a:bodyPr/>
                    <a:lstStyle/>
                    <a:p>
                      <a:pPr algn="ctr" fontAlgn="ctr"/>
                      <a:r>
                        <a:rPr lang="ru-RU" sz="1100" u="none" strike="noStrike" dirty="0">
                          <a:effectLst/>
                        </a:rPr>
                        <a:t>Район</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100" u="none" strike="noStrike" dirty="0">
                          <a:effectLst/>
                        </a:rPr>
                        <a:t>Гагаузия</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Респ.</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extLst>
                  <a:ext uri="{0D108BD9-81ED-4DB2-BD59-A6C34878D82A}">
                    <a16:rowId xmlns:a16="http://schemas.microsoft.com/office/drawing/2014/main" val="3377849485"/>
                  </a:ext>
                </a:extLst>
              </a:tr>
              <a:tr h="288032">
                <a:tc vMerge="1">
                  <a:txBody>
                    <a:bodyPr/>
                    <a:lstStyle/>
                    <a:p>
                      <a:endParaRPr lang="ru-RU"/>
                    </a:p>
                  </a:txBody>
                  <a:tcPr/>
                </a:tc>
                <a:tc gridSpan="2">
                  <a:txBody>
                    <a:bodyPr/>
                    <a:lstStyle/>
                    <a:p>
                      <a:pPr algn="ctr" fontAlgn="ctr"/>
                      <a:r>
                        <a:rPr lang="ru-RU" sz="1000" u="none" strike="noStrike" dirty="0">
                          <a:effectLst/>
                        </a:rPr>
                        <a:t>Абс. цифры</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hMerge="1">
                  <a:txBody>
                    <a:bodyPr/>
                    <a:lstStyle/>
                    <a:p>
                      <a:endParaRPr lang="ru-RU"/>
                    </a:p>
                  </a:txBody>
                  <a:tcPr/>
                </a:tc>
                <a:tc gridSpan="2">
                  <a:txBody>
                    <a:bodyPr/>
                    <a:lstStyle/>
                    <a:p>
                      <a:pPr algn="ctr" fontAlgn="ctr"/>
                      <a:r>
                        <a:rPr lang="ru-RU" sz="1000" u="none" strike="noStrike" dirty="0">
                          <a:effectLst/>
                        </a:rPr>
                        <a:t>Уд. Вес в %</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hMerge="1">
                  <a:txBody>
                    <a:bodyPr/>
                    <a:lstStyle/>
                    <a:p>
                      <a:endParaRPr lang="ru-RU"/>
                    </a:p>
                  </a:txBody>
                  <a:tcPr/>
                </a:tc>
                <a:tc gridSpan="2">
                  <a:txBody>
                    <a:bodyPr/>
                    <a:lstStyle/>
                    <a:p>
                      <a:pPr algn="ctr" fontAlgn="ctr"/>
                      <a:r>
                        <a:rPr lang="ru-RU" sz="1000" u="none" strike="noStrike" dirty="0">
                          <a:effectLst/>
                        </a:rPr>
                        <a:t>На 100 тыс. нас.</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hMerge="1">
                  <a:txBody>
                    <a:bodyPr/>
                    <a:lstStyle/>
                    <a:p>
                      <a:endParaRPr lang="ru-RU"/>
                    </a:p>
                  </a:txBody>
                  <a:tcPr/>
                </a:tc>
                <a:tc gridSpan="2">
                  <a:txBody>
                    <a:bodyPr/>
                    <a:lstStyle/>
                    <a:p>
                      <a:pPr algn="ctr" fontAlgn="ctr"/>
                      <a:r>
                        <a:rPr lang="ru-RU" sz="1000" u="none" strike="noStrike" dirty="0">
                          <a:effectLst/>
                        </a:rPr>
                        <a:t>Абс. цифры</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hMerge="1">
                  <a:txBody>
                    <a:bodyPr/>
                    <a:lstStyle/>
                    <a:p>
                      <a:endParaRPr lang="ru-RU"/>
                    </a:p>
                  </a:txBody>
                  <a:tcPr/>
                </a:tc>
                <a:tc gridSpan="2">
                  <a:txBody>
                    <a:bodyPr/>
                    <a:lstStyle/>
                    <a:p>
                      <a:pPr algn="ctr" fontAlgn="ctr"/>
                      <a:r>
                        <a:rPr lang="ru-RU" sz="1000" u="none" strike="noStrike" dirty="0">
                          <a:effectLst/>
                        </a:rPr>
                        <a:t>Уд. Вес %</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hMerge="1">
                  <a:txBody>
                    <a:bodyPr/>
                    <a:lstStyle/>
                    <a:p>
                      <a:endParaRPr lang="ru-RU"/>
                    </a:p>
                  </a:txBody>
                  <a:tcPr/>
                </a:tc>
                <a:tc gridSpan="2">
                  <a:txBody>
                    <a:bodyPr/>
                    <a:lstStyle/>
                    <a:p>
                      <a:pPr algn="ctr" fontAlgn="ctr"/>
                      <a:r>
                        <a:rPr lang="ru-RU" sz="1000" u="none" strike="noStrike" dirty="0">
                          <a:effectLst/>
                        </a:rPr>
                        <a:t>На 100 тыс. нас.</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hMerge="1">
                  <a:txBody>
                    <a:bodyPr/>
                    <a:lstStyle/>
                    <a:p>
                      <a:endParaRPr lang="ru-RU"/>
                    </a:p>
                  </a:txBody>
                  <a:tcPr/>
                </a:tc>
                <a:tc>
                  <a:txBody>
                    <a:bodyPr/>
                    <a:lstStyle/>
                    <a:p>
                      <a:pPr algn="ctr" fontAlgn="ctr"/>
                      <a:r>
                        <a:rPr lang="ru-RU" sz="1000" u="none" strike="noStrike" dirty="0">
                          <a:effectLst/>
                        </a:rPr>
                        <a:t> </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000" u="none" strike="noStrike" dirty="0">
                          <a:effectLst/>
                        </a:rPr>
                        <a:t> </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extLst>
                  <a:ext uri="{0D108BD9-81ED-4DB2-BD59-A6C34878D82A}">
                    <a16:rowId xmlns:a16="http://schemas.microsoft.com/office/drawing/2014/main" val="1687353825"/>
                  </a:ext>
                </a:extLst>
              </a:tr>
              <a:tr h="212733">
                <a:tc vMerge="1">
                  <a:txBody>
                    <a:bodyPr/>
                    <a:lstStyle/>
                    <a:p>
                      <a:endParaRPr lang="ru-RU"/>
                    </a:p>
                  </a:txBody>
                  <a:tcPr/>
                </a:tc>
                <a:tc>
                  <a:txBody>
                    <a:bodyPr/>
                    <a:lstStyle/>
                    <a:p>
                      <a:pPr algn="ctr" fontAlgn="ctr"/>
                      <a:r>
                        <a:rPr lang="ru-RU" sz="1100" u="none" strike="noStrike" dirty="0">
                          <a:effectLst/>
                        </a:rPr>
                        <a:t>2020</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2021</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2020</a:t>
                      </a:r>
                      <a:endParaRPr lang="ru-RU" sz="1100" b="1"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2021</a:t>
                      </a:r>
                      <a:endParaRPr lang="ru-RU" sz="1100" b="1"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2020</a:t>
                      </a:r>
                      <a:endParaRPr lang="ru-RU" sz="1100" b="1"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2021</a:t>
                      </a:r>
                      <a:endParaRPr lang="ru-RU" sz="1100" b="1"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2020</a:t>
                      </a:r>
                      <a:endParaRPr lang="ru-RU" sz="1100" b="1"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2021</a:t>
                      </a:r>
                      <a:endParaRPr lang="ru-RU" sz="1100" b="1"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2020</a:t>
                      </a:r>
                      <a:endParaRPr lang="ru-RU" sz="1100" b="1"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2021</a:t>
                      </a:r>
                      <a:endParaRPr lang="ru-RU" sz="1100" b="1"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2020</a:t>
                      </a:r>
                      <a:endParaRPr lang="ru-RU" sz="1100" b="1"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2021</a:t>
                      </a:r>
                      <a:endParaRPr lang="ru-RU" sz="1100" b="1"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2020</a:t>
                      </a:r>
                      <a:endParaRPr lang="ru-RU" sz="1100" b="1"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2020</a:t>
                      </a:r>
                      <a:endParaRPr lang="ru-RU" sz="1100" b="1"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extLst>
                  <a:ext uri="{0D108BD9-81ED-4DB2-BD59-A6C34878D82A}">
                    <a16:rowId xmlns:a16="http://schemas.microsoft.com/office/drawing/2014/main" val="808490966"/>
                  </a:ext>
                </a:extLst>
              </a:tr>
              <a:tr h="579355">
                <a:tc>
                  <a:txBody>
                    <a:bodyPr/>
                    <a:lstStyle/>
                    <a:p>
                      <a:pPr algn="l" fontAlgn="ctr"/>
                      <a:r>
                        <a:rPr lang="ru-RU" sz="1100" u="none" strike="noStrike" dirty="0">
                          <a:effectLst/>
                        </a:rPr>
                        <a:t>Стац.</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91</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187</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24,3</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35,2</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260,7</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505,6</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170</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322</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22,2</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35,2</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245,3</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462,6</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extLst>
                  <a:ext uri="{0D108BD9-81ED-4DB2-BD59-A6C34878D82A}">
                    <a16:rowId xmlns:a16="http://schemas.microsoft.com/office/drawing/2014/main" val="23487220"/>
                  </a:ext>
                </a:extLst>
              </a:tr>
              <a:tr h="579355">
                <a:tc>
                  <a:txBody>
                    <a:bodyPr/>
                    <a:lstStyle/>
                    <a:p>
                      <a:pPr algn="l" fontAlgn="ctr"/>
                      <a:r>
                        <a:rPr lang="ru-RU" sz="1100" u="none" strike="noStrike" dirty="0">
                          <a:effectLst/>
                        </a:rPr>
                        <a:t>Дома</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236</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214</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60,4</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47,7</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647,5</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607,9</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499</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495</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65,2</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54,3</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720,0</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711,2</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539,4</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703,2</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extLst>
                  <a:ext uri="{0D108BD9-81ED-4DB2-BD59-A6C34878D82A}">
                    <a16:rowId xmlns:a16="http://schemas.microsoft.com/office/drawing/2014/main" val="3543015473"/>
                  </a:ext>
                </a:extLst>
              </a:tr>
              <a:tr h="579355">
                <a:tc>
                  <a:txBody>
                    <a:bodyPr/>
                    <a:lstStyle/>
                    <a:p>
                      <a:pPr algn="l" fontAlgn="ctr"/>
                      <a:r>
                        <a:rPr lang="ru-RU" sz="1100" u="none" strike="noStrike" dirty="0">
                          <a:effectLst/>
                        </a:rPr>
                        <a:t>Др. ЛПУ</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33</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29</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8,8</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6,5</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94,5</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82,3</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51</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44</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6,6</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4,8</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73,5</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63.2</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extLst>
                  <a:ext uri="{0D108BD9-81ED-4DB2-BD59-A6C34878D82A}">
                    <a16:rowId xmlns:a16="http://schemas.microsoft.com/office/drawing/2014/main" val="262882736"/>
                  </a:ext>
                </a:extLst>
              </a:tr>
              <a:tr h="579355">
                <a:tc>
                  <a:txBody>
                    <a:bodyPr/>
                    <a:lstStyle/>
                    <a:p>
                      <a:pPr algn="l" fontAlgn="ctr"/>
                      <a:r>
                        <a:rPr lang="ru-RU" sz="1100" u="none" strike="noStrike" dirty="0">
                          <a:effectLst/>
                        </a:rPr>
                        <a:t>Др. место</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24</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27</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6,4</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6,0</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68,7</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76,7</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a:effectLst/>
                        </a:rPr>
                        <a:t>45</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49</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5,8</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5,3</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64,9</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70,4</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tc>
                  <a:txBody>
                    <a:bodyPr/>
                    <a:lstStyle/>
                    <a:p>
                      <a:pPr algn="ctr" fontAlgn="ctr"/>
                      <a:r>
                        <a:rPr lang="ru-RU" sz="1100" u="none" strike="noStrike" dirty="0">
                          <a:effectLst/>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56" marR="6956" marT="6956" marB="0" anchor="ctr"/>
                </a:tc>
                <a:extLst>
                  <a:ext uri="{0D108BD9-81ED-4DB2-BD59-A6C34878D82A}">
                    <a16:rowId xmlns:a16="http://schemas.microsoft.com/office/drawing/2014/main" val="1622096471"/>
                  </a:ext>
                </a:extLst>
              </a:tr>
            </a:tbl>
          </a:graphicData>
        </a:graphic>
      </p:graphicFrame>
      <p:sp>
        <p:nvSpPr>
          <p:cNvPr id="6" name="Rectangle 5"/>
          <p:cNvSpPr/>
          <p:nvPr/>
        </p:nvSpPr>
        <p:spPr>
          <a:xfrm>
            <a:off x="99821" y="5517232"/>
            <a:ext cx="8936671" cy="646331"/>
          </a:xfrm>
          <a:prstGeom prst="rect">
            <a:avLst/>
          </a:prstGeom>
        </p:spPr>
        <p:txBody>
          <a:bodyPr wrap="square">
            <a:spAutoFit/>
          </a:bodyPr>
          <a:lstStyle/>
          <a:p>
            <a:pPr algn="just">
              <a:spcAft>
                <a:spcPts val="0"/>
              </a:spcAft>
            </a:pPr>
            <a:r>
              <a:rPr lang="ru-RU" dirty="0">
                <a:latin typeface="Times New Roman" panose="02020603050405020304" pitchFamily="18" charset="0"/>
                <a:ea typeface="Times New Roman" panose="02020603050405020304" pitchFamily="18" charset="0"/>
              </a:rPr>
              <a:t>Общая смертность на дому снизилась в сравнении с 2020 годом с 60,4%  до 40,7%, в связи с своевременной госпитализацией больных.</a:t>
            </a:r>
            <a:endParaRPr lang="ru-RU"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509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tx1"/>
                </a:solidFill>
                <a:effectLst/>
                <a:latin typeface="Times New Roman" panose="02020603050405020304" pitchFamily="18" charset="0"/>
                <a:cs typeface="Times New Roman" panose="02020603050405020304" pitchFamily="18" charset="0"/>
              </a:rPr>
              <a:t>Структура обшей смертности населения по месту смерти.</a:t>
            </a:r>
            <a:endParaRPr lang="ru-RU" sz="3600" dirty="0">
              <a:solidFill>
                <a:schemeClr val="tx1"/>
              </a:solidFill>
              <a:latin typeface="Times New Roman" panose="02020603050405020304" pitchFamily="18" charset="0"/>
              <a:cs typeface="Times New Roman" panose="02020603050405020304"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2597273791"/>
              </p:ext>
            </p:extLst>
          </p:nvPr>
        </p:nvGraphicFramePr>
        <p:xfrm>
          <a:off x="-17476" y="135911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841096922"/>
              </p:ext>
            </p:extLst>
          </p:nvPr>
        </p:nvGraphicFramePr>
        <p:xfrm>
          <a:off x="4499992" y="1355994"/>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2099984410"/>
              </p:ext>
            </p:extLst>
          </p:nvPr>
        </p:nvGraphicFramePr>
        <p:xfrm>
          <a:off x="503040" y="4070594"/>
          <a:ext cx="8245424" cy="2670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6652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152400"/>
            <a:ext cx="7673280" cy="1188368"/>
          </a:xfrm>
        </p:spPr>
        <p:txBody>
          <a:bodyPr/>
          <a:lstStyle/>
          <a:p>
            <a:r>
              <a:rPr lang="ru-RU" sz="2800" b="1" dirty="0">
                <a:solidFill>
                  <a:schemeClr val="tx1"/>
                </a:solidFill>
                <a:effectLst/>
                <a:latin typeface="Times New Roman" panose="02020603050405020304" pitchFamily="18" charset="0"/>
                <a:cs typeface="Times New Roman" panose="02020603050405020304" pitchFamily="18" charset="0"/>
              </a:rPr>
              <a:t>Структура общей смертности населения по основным причинам смерти.</a:t>
            </a:r>
            <a:br>
              <a:rPr lang="ru-RU" sz="2800" dirty="0">
                <a:solidFill>
                  <a:schemeClr val="tx1"/>
                </a:solidFill>
                <a:effectLst/>
                <a:latin typeface="Times New Roman" panose="02020603050405020304" pitchFamily="18" charset="0"/>
                <a:cs typeface="Times New Roman" panose="02020603050405020304" pitchFamily="18" charset="0"/>
              </a:rPr>
            </a:br>
            <a:r>
              <a:rPr lang="ru-RU" sz="2000" dirty="0">
                <a:solidFill>
                  <a:schemeClr val="tx1"/>
                </a:solidFill>
                <a:effectLst/>
                <a:latin typeface="Times New Roman" panose="02020603050405020304" pitchFamily="18" charset="0"/>
                <a:cs typeface="Times New Roman" panose="02020603050405020304" pitchFamily="18" charset="0"/>
              </a:rPr>
              <a:t>(</a:t>
            </a:r>
            <a:r>
              <a:rPr lang="ru-RU" sz="2000" b="1" dirty="0">
                <a:solidFill>
                  <a:schemeClr val="tx1"/>
                </a:solidFill>
                <a:effectLst/>
                <a:latin typeface="Times New Roman" panose="02020603050405020304" pitchFamily="18" charset="0"/>
                <a:cs typeface="Times New Roman" panose="02020603050405020304" pitchFamily="18" charset="0"/>
              </a:rPr>
              <a:t>на 100 тыс. населения)</a:t>
            </a:r>
            <a:endParaRPr lang="ru-RU"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5325515"/>
              </p:ext>
            </p:extLst>
          </p:nvPr>
        </p:nvGraphicFramePr>
        <p:xfrm>
          <a:off x="179513" y="1772815"/>
          <a:ext cx="8784979" cy="4878508"/>
        </p:xfrm>
        <a:graphic>
          <a:graphicData uri="http://schemas.openxmlformats.org/drawingml/2006/table">
            <a:tbl>
              <a:tblPr>
                <a:tableStyleId>{3C2FFA5D-87B4-456A-9821-1D502468CF0F}</a:tableStyleId>
              </a:tblPr>
              <a:tblGrid>
                <a:gridCol w="1568849">
                  <a:extLst>
                    <a:ext uri="{9D8B030D-6E8A-4147-A177-3AD203B41FA5}">
                      <a16:colId xmlns:a16="http://schemas.microsoft.com/office/drawing/2014/main" val="3848105165"/>
                    </a:ext>
                  </a:extLst>
                </a:gridCol>
                <a:gridCol w="721613">
                  <a:extLst>
                    <a:ext uri="{9D8B030D-6E8A-4147-A177-3AD203B41FA5}">
                      <a16:colId xmlns:a16="http://schemas.microsoft.com/office/drawing/2014/main" val="3141235558"/>
                    </a:ext>
                  </a:extLst>
                </a:gridCol>
                <a:gridCol w="721613">
                  <a:extLst>
                    <a:ext uri="{9D8B030D-6E8A-4147-A177-3AD203B41FA5}">
                      <a16:colId xmlns:a16="http://schemas.microsoft.com/office/drawing/2014/main" val="1605183633"/>
                    </a:ext>
                  </a:extLst>
                </a:gridCol>
                <a:gridCol w="721613">
                  <a:extLst>
                    <a:ext uri="{9D8B030D-6E8A-4147-A177-3AD203B41FA5}">
                      <a16:colId xmlns:a16="http://schemas.microsoft.com/office/drawing/2014/main" val="787268690"/>
                    </a:ext>
                  </a:extLst>
                </a:gridCol>
                <a:gridCol w="721613">
                  <a:extLst>
                    <a:ext uri="{9D8B030D-6E8A-4147-A177-3AD203B41FA5}">
                      <a16:colId xmlns:a16="http://schemas.microsoft.com/office/drawing/2014/main" val="1018118362"/>
                    </a:ext>
                  </a:extLst>
                </a:gridCol>
                <a:gridCol w="721613">
                  <a:extLst>
                    <a:ext uri="{9D8B030D-6E8A-4147-A177-3AD203B41FA5}">
                      <a16:colId xmlns:a16="http://schemas.microsoft.com/office/drawing/2014/main" val="2478500646"/>
                    </a:ext>
                  </a:extLst>
                </a:gridCol>
                <a:gridCol w="721613">
                  <a:extLst>
                    <a:ext uri="{9D8B030D-6E8A-4147-A177-3AD203B41FA5}">
                      <a16:colId xmlns:a16="http://schemas.microsoft.com/office/drawing/2014/main" val="1269250209"/>
                    </a:ext>
                  </a:extLst>
                </a:gridCol>
                <a:gridCol w="721613">
                  <a:extLst>
                    <a:ext uri="{9D8B030D-6E8A-4147-A177-3AD203B41FA5}">
                      <a16:colId xmlns:a16="http://schemas.microsoft.com/office/drawing/2014/main" val="401830402"/>
                    </a:ext>
                  </a:extLst>
                </a:gridCol>
                <a:gridCol w="721613">
                  <a:extLst>
                    <a:ext uri="{9D8B030D-6E8A-4147-A177-3AD203B41FA5}">
                      <a16:colId xmlns:a16="http://schemas.microsoft.com/office/drawing/2014/main" val="3592782155"/>
                    </a:ext>
                  </a:extLst>
                </a:gridCol>
                <a:gridCol w="721613">
                  <a:extLst>
                    <a:ext uri="{9D8B030D-6E8A-4147-A177-3AD203B41FA5}">
                      <a16:colId xmlns:a16="http://schemas.microsoft.com/office/drawing/2014/main" val="4033237494"/>
                    </a:ext>
                  </a:extLst>
                </a:gridCol>
                <a:gridCol w="721613">
                  <a:extLst>
                    <a:ext uri="{9D8B030D-6E8A-4147-A177-3AD203B41FA5}">
                      <a16:colId xmlns:a16="http://schemas.microsoft.com/office/drawing/2014/main" val="934691583"/>
                    </a:ext>
                  </a:extLst>
                </a:gridCol>
              </a:tblGrid>
              <a:tr h="310646">
                <a:tc rowSpan="3">
                  <a:txBody>
                    <a:bodyPr/>
                    <a:lstStyle/>
                    <a:p>
                      <a:pPr algn="ctr" fontAlgn="ctr"/>
                      <a:r>
                        <a:rPr lang="ru-RU" sz="1000" u="none" strike="noStrike" dirty="0">
                          <a:effectLst/>
                        </a:rPr>
                        <a:t> </a:t>
                      </a:r>
                      <a:endParaRPr lang="ru-RU" sz="1000" b="1" i="0" u="none" strike="noStrike" dirty="0">
                        <a:solidFill>
                          <a:srgbClr val="000000"/>
                        </a:solidFill>
                        <a:effectLst/>
                        <a:latin typeface="Times New Roman" panose="02020603050405020304" pitchFamily="18" charset="0"/>
                      </a:endParaRPr>
                    </a:p>
                  </a:txBody>
                  <a:tcPr marL="7715" marR="7715" marT="7715" marB="0" anchor="ctr"/>
                </a:tc>
                <a:tc gridSpan="4">
                  <a:txBody>
                    <a:bodyPr/>
                    <a:lstStyle/>
                    <a:p>
                      <a:pPr algn="ctr" fontAlgn="ctr"/>
                      <a:r>
                        <a:rPr lang="ru-RU" sz="1000" b="1" u="none" strike="noStrike" dirty="0">
                          <a:effectLst/>
                        </a:rPr>
                        <a:t>ЦЗ Комрат</a:t>
                      </a:r>
                      <a:endParaRPr lang="ru-RU" sz="1000" b="1" i="0" u="none" strike="noStrike" dirty="0">
                        <a:solidFill>
                          <a:srgbClr val="000000"/>
                        </a:solidFill>
                        <a:effectLst/>
                        <a:latin typeface="Times New Roman" panose="02020603050405020304" pitchFamily="18" charset="0"/>
                      </a:endParaRPr>
                    </a:p>
                  </a:txBody>
                  <a:tcPr marL="7715" marR="7715" marT="7715" marB="0" anchor="ct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ctr"/>
                      <a:r>
                        <a:rPr lang="ru-RU" sz="1000" b="1" u="none" strike="noStrike" dirty="0">
                          <a:effectLst/>
                        </a:rPr>
                        <a:t>Район</a:t>
                      </a:r>
                      <a:endParaRPr lang="ru-RU" sz="1000" b="1" i="0" u="none" strike="noStrike" dirty="0">
                        <a:solidFill>
                          <a:srgbClr val="000000"/>
                        </a:solidFill>
                        <a:effectLst/>
                        <a:latin typeface="Times New Roman" panose="02020603050405020304" pitchFamily="18" charset="0"/>
                      </a:endParaRPr>
                    </a:p>
                  </a:txBody>
                  <a:tcPr marL="7715" marR="7715" marT="7715" marB="0" anchor="ct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000" b="1" u="none" strike="noStrike" dirty="0">
                          <a:effectLst/>
                        </a:rPr>
                        <a:t>Гагаузия</a:t>
                      </a:r>
                      <a:endParaRPr lang="ru-RU" sz="1000" b="1" i="0" u="none" strike="noStrike" dirty="0">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000" b="1" u="none" strike="noStrike" dirty="0">
                          <a:effectLst/>
                        </a:rPr>
                        <a:t>Респ.</a:t>
                      </a:r>
                      <a:endParaRPr lang="ru-RU" sz="1000" b="1" i="0" u="none" strike="noStrike" dirty="0">
                        <a:solidFill>
                          <a:srgbClr val="000000"/>
                        </a:solidFill>
                        <a:effectLst/>
                        <a:latin typeface="Times New Roman" panose="02020603050405020304" pitchFamily="18" charset="0"/>
                      </a:endParaRPr>
                    </a:p>
                  </a:txBody>
                  <a:tcPr marL="7715" marR="7715" marT="7715" marB="0" anchor="ctr"/>
                </a:tc>
                <a:extLst>
                  <a:ext uri="{0D108BD9-81ED-4DB2-BD59-A6C34878D82A}">
                    <a16:rowId xmlns:a16="http://schemas.microsoft.com/office/drawing/2014/main" val="966588636"/>
                  </a:ext>
                </a:extLst>
              </a:tr>
              <a:tr h="193411">
                <a:tc vMerge="1">
                  <a:txBody>
                    <a:bodyPr/>
                    <a:lstStyle/>
                    <a:p>
                      <a:endParaRPr lang="ru-RU"/>
                    </a:p>
                  </a:txBody>
                  <a:tcPr/>
                </a:tc>
                <a:tc gridSpan="2">
                  <a:txBody>
                    <a:bodyPr/>
                    <a:lstStyle/>
                    <a:p>
                      <a:pPr algn="ctr" fontAlgn="ctr"/>
                      <a:r>
                        <a:rPr lang="ru-RU" sz="1000" u="none" strike="noStrike">
                          <a:effectLst/>
                        </a:rPr>
                        <a:t>Абс. цифры</a:t>
                      </a:r>
                      <a:endParaRPr lang="ru-RU" sz="1000" b="1" i="0" u="none" strike="noStrike">
                        <a:solidFill>
                          <a:srgbClr val="000000"/>
                        </a:solidFill>
                        <a:effectLst/>
                        <a:latin typeface="Times New Roman" panose="02020603050405020304" pitchFamily="18" charset="0"/>
                      </a:endParaRPr>
                    </a:p>
                  </a:txBody>
                  <a:tcPr marL="7715" marR="7715" marT="7715" marB="0" anchor="ctr"/>
                </a:tc>
                <a:tc hMerge="1">
                  <a:txBody>
                    <a:bodyPr/>
                    <a:lstStyle/>
                    <a:p>
                      <a:endParaRPr lang="ru-RU"/>
                    </a:p>
                  </a:txBody>
                  <a:tcPr/>
                </a:tc>
                <a:tc gridSpan="2">
                  <a:txBody>
                    <a:bodyPr/>
                    <a:lstStyle/>
                    <a:p>
                      <a:pPr algn="ctr" fontAlgn="ctr"/>
                      <a:r>
                        <a:rPr lang="ru-RU" sz="1000" u="none" strike="noStrike">
                          <a:effectLst/>
                        </a:rPr>
                        <a:t>На 100 тыс.</a:t>
                      </a:r>
                      <a:endParaRPr lang="ru-RU" sz="1000" b="1" i="0" u="none" strike="noStrike">
                        <a:solidFill>
                          <a:srgbClr val="000000"/>
                        </a:solidFill>
                        <a:effectLst/>
                        <a:latin typeface="Times New Roman" panose="02020603050405020304" pitchFamily="18" charset="0"/>
                      </a:endParaRPr>
                    </a:p>
                  </a:txBody>
                  <a:tcPr marL="7715" marR="7715" marT="7715" marB="0" anchor="ctr"/>
                </a:tc>
                <a:tc hMerge="1">
                  <a:txBody>
                    <a:bodyPr/>
                    <a:lstStyle/>
                    <a:p>
                      <a:endParaRPr lang="ru-RU"/>
                    </a:p>
                  </a:txBody>
                  <a:tcPr/>
                </a:tc>
                <a:tc gridSpan="2">
                  <a:txBody>
                    <a:bodyPr/>
                    <a:lstStyle/>
                    <a:p>
                      <a:pPr algn="ctr" fontAlgn="ctr"/>
                      <a:r>
                        <a:rPr lang="ru-RU" sz="1000" u="none" strike="noStrike">
                          <a:effectLst/>
                        </a:rPr>
                        <a:t>Абс. цифры</a:t>
                      </a:r>
                      <a:endParaRPr lang="ru-RU" sz="1000" b="1" i="0" u="none" strike="noStrike">
                        <a:solidFill>
                          <a:srgbClr val="000000"/>
                        </a:solidFill>
                        <a:effectLst/>
                        <a:latin typeface="Times New Roman" panose="02020603050405020304" pitchFamily="18" charset="0"/>
                      </a:endParaRPr>
                    </a:p>
                  </a:txBody>
                  <a:tcPr marL="7715" marR="7715" marT="7715" marB="0" anchor="ctr"/>
                </a:tc>
                <a:tc hMerge="1">
                  <a:txBody>
                    <a:bodyPr/>
                    <a:lstStyle/>
                    <a:p>
                      <a:endParaRPr lang="ru-RU"/>
                    </a:p>
                  </a:txBody>
                  <a:tcPr/>
                </a:tc>
                <a:tc gridSpan="2">
                  <a:txBody>
                    <a:bodyPr/>
                    <a:lstStyle/>
                    <a:p>
                      <a:pPr algn="ctr" fontAlgn="ctr"/>
                      <a:r>
                        <a:rPr lang="ru-RU" sz="1000" u="none" strike="noStrike">
                          <a:effectLst/>
                        </a:rPr>
                        <a:t>На 100 тыс. нас.</a:t>
                      </a:r>
                      <a:endParaRPr lang="ru-RU" sz="1000" b="1" i="0" u="none" strike="noStrike">
                        <a:solidFill>
                          <a:srgbClr val="000000"/>
                        </a:solidFill>
                        <a:effectLst/>
                        <a:latin typeface="Times New Roman" panose="02020603050405020304" pitchFamily="18" charset="0"/>
                      </a:endParaRPr>
                    </a:p>
                  </a:txBody>
                  <a:tcPr marL="7715" marR="7715" marT="7715" marB="0" anchor="ctr"/>
                </a:tc>
                <a:tc hMerge="1">
                  <a:txBody>
                    <a:bodyPr/>
                    <a:lstStyle/>
                    <a:p>
                      <a:endParaRPr lang="ru-RU"/>
                    </a:p>
                  </a:txBody>
                  <a:tcPr/>
                </a:tc>
                <a:tc>
                  <a:txBody>
                    <a:bodyPr/>
                    <a:lstStyle/>
                    <a:p>
                      <a:pPr algn="ctr" fontAlgn="ctr"/>
                      <a:r>
                        <a:rPr lang="ru-RU" sz="1000" u="none" strike="noStrike">
                          <a:effectLst/>
                        </a:rPr>
                        <a:t>На 100 тыс.</a:t>
                      </a:r>
                      <a:endParaRPr lang="ru-RU" sz="1000" b="1"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000" u="none" strike="noStrike">
                          <a:effectLst/>
                        </a:rPr>
                        <a:t>На 100 тыс.</a:t>
                      </a:r>
                      <a:endParaRPr lang="ru-RU" sz="1000" b="1" i="0" u="none" strike="noStrike">
                        <a:solidFill>
                          <a:srgbClr val="000000"/>
                        </a:solidFill>
                        <a:effectLst/>
                        <a:latin typeface="Times New Roman" panose="02020603050405020304" pitchFamily="18" charset="0"/>
                      </a:endParaRPr>
                    </a:p>
                  </a:txBody>
                  <a:tcPr marL="7715" marR="7715" marT="7715" marB="0" anchor="ctr"/>
                </a:tc>
                <a:extLst>
                  <a:ext uri="{0D108BD9-81ED-4DB2-BD59-A6C34878D82A}">
                    <a16:rowId xmlns:a16="http://schemas.microsoft.com/office/drawing/2014/main" val="2202688691"/>
                  </a:ext>
                </a:extLst>
              </a:tr>
              <a:tr h="158935">
                <a:tc vMerge="1">
                  <a:txBody>
                    <a:bodyPr/>
                    <a:lstStyle/>
                    <a:p>
                      <a:endParaRPr lang="ru-RU"/>
                    </a:p>
                  </a:txBody>
                  <a:tcPr/>
                </a:tc>
                <a:tc>
                  <a:txBody>
                    <a:bodyPr/>
                    <a:lstStyle/>
                    <a:p>
                      <a:pPr algn="ctr" fontAlgn="ctr"/>
                      <a:r>
                        <a:rPr lang="ru-RU" sz="1000" u="none" strike="noStrike">
                          <a:effectLst/>
                        </a:rPr>
                        <a:t>2020</a:t>
                      </a:r>
                      <a:endParaRPr lang="ru-RU" sz="1000" b="1"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000" u="none" strike="noStrike">
                          <a:effectLst/>
                        </a:rPr>
                        <a:t>2021</a:t>
                      </a:r>
                      <a:endParaRPr lang="ru-RU" sz="1000" b="1"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000" u="none" strike="noStrike">
                          <a:effectLst/>
                        </a:rPr>
                        <a:t>2020</a:t>
                      </a:r>
                      <a:endParaRPr lang="ru-RU" sz="1000" b="1"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000" u="none" strike="noStrike">
                          <a:effectLst/>
                        </a:rPr>
                        <a:t>2021</a:t>
                      </a:r>
                      <a:endParaRPr lang="ru-RU" sz="1000" b="1"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000" u="none" strike="noStrike">
                          <a:effectLst/>
                        </a:rPr>
                        <a:t>2020</a:t>
                      </a:r>
                      <a:endParaRPr lang="ru-RU" sz="1000" b="1"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000" u="none" strike="noStrike">
                          <a:effectLst/>
                        </a:rPr>
                        <a:t>2021</a:t>
                      </a:r>
                      <a:endParaRPr lang="ru-RU" sz="1000" b="1"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000" u="none" strike="noStrike">
                          <a:effectLst/>
                        </a:rPr>
                        <a:t>2020</a:t>
                      </a:r>
                      <a:endParaRPr lang="ru-RU" sz="1000" b="1"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000" u="none" strike="noStrike">
                          <a:effectLst/>
                        </a:rPr>
                        <a:t>2021</a:t>
                      </a:r>
                      <a:endParaRPr lang="ru-RU" sz="1000" b="1"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000" u="none" strike="noStrike">
                          <a:effectLst/>
                        </a:rPr>
                        <a:t>2020</a:t>
                      </a:r>
                      <a:endParaRPr lang="ru-RU" sz="1000" b="1"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000" u="none" strike="noStrike">
                          <a:effectLst/>
                        </a:rPr>
                        <a:t>2020</a:t>
                      </a:r>
                      <a:endParaRPr lang="ru-RU" sz="1000" b="1" i="0" u="none" strike="noStrike">
                        <a:solidFill>
                          <a:srgbClr val="000000"/>
                        </a:solidFill>
                        <a:effectLst/>
                        <a:latin typeface="Times New Roman" panose="02020603050405020304" pitchFamily="18" charset="0"/>
                      </a:endParaRPr>
                    </a:p>
                  </a:txBody>
                  <a:tcPr marL="7715" marR="7715" marT="7715" marB="0" anchor="ctr"/>
                </a:tc>
                <a:extLst>
                  <a:ext uri="{0D108BD9-81ED-4DB2-BD59-A6C34878D82A}">
                    <a16:rowId xmlns:a16="http://schemas.microsoft.com/office/drawing/2014/main" val="1899028306"/>
                  </a:ext>
                </a:extLst>
              </a:tr>
              <a:tr h="526792">
                <a:tc>
                  <a:txBody>
                    <a:bodyPr/>
                    <a:lstStyle/>
                    <a:p>
                      <a:pPr algn="ctr" fontAlgn="ctr"/>
                      <a:r>
                        <a:rPr lang="ru-RU" sz="1100" b="1" u="none" strike="noStrike" dirty="0">
                          <a:effectLst/>
                        </a:rPr>
                        <a:t>I место – Патология органов кровообращения</a:t>
                      </a:r>
                      <a:endParaRPr lang="ru-RU" sz="1100" b="1" i="0" u="none" strike="noStrike" dirty="0">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en-US" sz="1100" u="none" strike="noStrike" dirty="0">
                          <a:effectLst/>
                        </a:rPr>
                        <a:t>185</a:t>
                      </a:r>
                      <a:endParaRPr lang="ru-RU" sz="1100" b="0" i="0" u="none" strike="noStrike" dirty="0">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dirty="0">
                          <a:effectLst/>
                        </a:rPr>
                        <a:t>203</a:t>
                      </a:r>
                      <a:endParaRPr lang="ru-RU" sz="1100" b="0" i="0" u="none" strike="noStrike" dirty="0">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en-US" sz="1100" u="none" strike="noStrike" dirty="0">
                          <a:effectLst/>
                        </a:rPr>
                        <a:t>530,0</a:t>
                      </a:r>
                      <a:endParaRPr lang="ru-RU" sz="1100" b="0" i="0" u="none" strike="noStrike" dirty="0">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dirty="0">
                          <a:effectLst/>
                        </a:rPr>
                        <a:t>576,7</a:t>
                      </a:r>
                      <a:endParaRPr lang="ru-RU" sz="1100" b="0" i="0" u="none" strike="noStrike" dirty="0">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en-US" sz="1100" u="none" strike="noStrike">
                          <a:effectLst/>
                        </a:rPr>
                        <a:t>394</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437</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en-US" sz="1100" u="none" strike="noStrike">
                          <a:effectLst/>
                        </a:rPr>
                        <a:t>508,2</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622,1</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608,5</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7715" marR="7715" marT="7715" marB="0" anchor="ctr"/>
                </a:tc>
                <a:extLst>
                  <a:ext uri="{0D108BD9-81ED-4DB2-BD59-A6C34878D82A}">
                    <a16:rowId xmlns:a16="http://schemas.microsoft.com/office/drawing/2014/main" val="3963152961"/>
                  </a:ext>
                </a:extLst>
              </a:tr>
              <a:tr h="526792">
                <a:tc>
                  <a:txBody>
                    <a:bodyPr/>
                    <a:lstStyle/>
                    <a:p>
                      <a:pPr algn="ctr" fontAlgn="ctr"/>
                      <a:r>
                        <a:rPr lang="ru-RU" sz="1100" b="1" u="none" strike="noStrike" dirty="0">
                          <a:effectLst/>
                        </a:rPr>
                        <a:t> </a:t>
                      </a:r>
                    </a:p>
                    <a:p>
                      <a:pPr algn="ctr" fontAlgn="ctr"/>
                      <a:r>
                        <a:rPr lang="ru-RU" sz="1100" b="1" u="none" strike="noStrike" dirty="0">
                          <a:effectLst/>
                        </a:rPr>
                        <a:t>В т.ч. инфаркты</a:t>
                      </a:r>
                      <a:endParaRPr lang="ru-RU" sz="1100" b="1" i="0" u="none" strike="noStrike" dirty="0">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28</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27</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80,1</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76,7</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dirty="0">
                          <a:effectLst/>
                        </a:rPr>
                        <a:t>54</a:t>
                      </a:r>
                      <a:endParaRPr lang="ru-RU" sz="1100" b="0" i="0" u="none" strike="noStrike" dirty="0">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dirty="0">
                          <a:effectLst/>
                        </a:rPr>
                        <a:t>47</a:t>
                      </a:r>
                      <a:endParaRPr lang="ru-RU" sz="1100" b="0" i="0" u="none" strike="noStrike" dirty="0">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77,9</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67,5</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53,0</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49,6</a:t>
                      </a:r>
                      <a:endParaRPr lang="ru-RU" sz="1100" b="0" i="0" u="none" strike="noStrike">
                        <a:solidFill>
                          <a:srgbClr val="000000"/>
                        </a:solidFill>
                        <a:effectLst/>
                        <a:latin typeface="Times New Roman" panose="02020603050405020304" pitchFamily="18" charset="0"/>
                      </a:endParaRPr>
                    </a:p>
                  </a:txBody>
                  <a:tcPr marL="7715" marR="7715" marT="7715" marB="0" anchor="ctr"/>
                </a:tc>
                <a:extLst>
                  <a:ext uri="{0D108BD9-81ED-4DB2-BD59-A6C34878D82A}">
                    <a16:rowId xmlns:a16="http://schemas.microsoft.com/office/drawing/2014/main" val="1317405"/>
                  </a:ext>
                </a:extLst>
              </a:tr>
              <a:tr h="526792">
                <a:tc>
                  <a:txBody>
                    <a:bodyPr/>
                    <a:lstStyle/>
                    <a:p>
                      <a:pPr algn="ctr" fontAlgn="ctr"/>
                      <a:r>
                        <a:rPr lang="ru-RU" sz="1100" b="1" u="none" strike="noStrike" dirty="0">
                          <a:effectLst/>
                        </a:rPr>
                        <a:t>II место – COVID -19</a:t>
                      </a:r>
                      <a:endParaRPr lang="ru-RU" sz="1100" b="1" i="0" u="none" strike="noStrike" dirty="0">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43</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95</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123,2</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269,8</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147</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127</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dirty="0">
                          <a:effectLst/>
                        </a:rPr>
                        <a:t>212,1</a:t>
                      </a:r>
                      <a:endParaRPr lang="ru-RU" sz="1100" b="0" i="0" u="none" strike="noStrike" dirty="0">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dirty="0">
                          <a:effectLst/>
                        </a:rPr>
                        <a:t>182,7</a:t>
                      </a:r>
                      <a:endParaRPr lang="ru-RU" sz="1100" b="0" i="0" u="none" strike="noStrike" dirty="0">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173,4</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168,5</a:t>
                      </a:r>
                      <a:endParaRPr lang="ru-RU" sz="1100" b="0" i="0" u="none" strike="noStrike">
                        <a:solidFill>
                          <a:srgbClr val="000000"/>
                        </a:solidFill>
                        <a:effectLst/>
                        <a:latin typeface="Times New Roman" panose="02020603050405020304" pitchFamily="18" charset="0"/>
                      </a:endParaRPr>
                    </a:p>
                  </a:txBody>
                  <a:tcPr marL="7715" marR="7715" marT="7715" marB="0" anchor="ctr"/>
                </a:tc>
                <a:extLst>
                  <a:ext uri="{0D108BD9-81ED-4DB2-BD59-A6C34878D82A}">
                    <a16:rowId xmlns:a16="http://schemas.microsoft.com/office/drawing/2014/main" val="696128203"/>
                  </a:ext>
                </a:extLst>
              </a:tr>
              <a:tr h="526792">
                <a:tc>
                  <a:txBody>
                    <a:bodyPr/>
                    <a:lstStyle/>
                    <a:p>
                      <a:pPr algn="ctr" fontAlgn="ctr"/>
                      <a:r>
                        <a:rPr lang="ru-RU" sz="1100" b="1" u="none" strike="noStrike" dirty="0">
                          <a:effectLst/>
                        </a:rPr>
                        <a:t>III место  - ОНКО патология</a:t>
                      </a:r>
                      <a:endParaRPr lang="ru-RU" sz="1100" b="1" i="0" u="none" strike="noStrike" dirty="0">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69</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61</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197,7</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173,2</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70</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168</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101,0</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dirty="0">
                          <a:effectLst/>
                        </a:rPr>
                        <a:t> </a:t>
                      </a:r>
                      <a:endParaRPr lang="ru-RU" sz="1100" b="0" i="0" u="none" strike="noStrike" dirty="0">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dirty="0">
                          <a:effectLst/>
                        </a:rPr>
                        <a:t> </a:t>
                      </a:r>
                      <a:endParaRPr lang="ru-RU" sz="1100" b="0" i="0" u="none" strike="noStrike" dirty="0">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7715" marR="7715" marT="7715" marB="0" anchor="ctr"/>
                </a:tc>
                <a:extLst>
                  <a:ext uri="{0D108BD9-81ED-4DB2-BD59-A6C34878D82A}">
                    <a16:rowId xmlns:a16="http://schemas.microsoft.com/office/drawing/2014/main" val="1822394869"/>
                  </a:ext>
                </a:extLst>
              </a:tr>
              <a:tr h="526792">
                <a:tc>
                  <a:txBody>
                    <a:bodyPr/>
                    <a:lstStyle/>
                    <a:p>
                      <a:pPr algn="ctr" fontAlgn="ctr"/>
                      <a:r>
                        <a:rPr lang="ru-RU" sz="1100" b="1" u="none" strike="noStrike" dirty="0">
                          <a:effectLst/>
                        </a:rPr>
                        <a:t>IV место  - Патология органов пищеварения</a:t>
                      </a:r>
                      <a:endParaRPr lang="ru-RU" sz="1100" b="1" i="0" u="none" strike="noStrike" dirty="0">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22</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27</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63,0</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76,7</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dirty="0">
                          <a:effectLst/>
                        </a:rPr>
                        <a:t>44</a:t>
                      </a:r>
                      <a:endParaRPr lang="ru-RU" sz="1100" b="0" i="0" u="none" strike="noStrike" dirty="0">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61</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64,9</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87,6</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dirty="0">
                          <a:effectLst/>
                        </a:rPr>
                        <a:t>82,2</a:t>
                      </a:r>
                      <a:endParaRPr lang="ru-RU" sz="1100" b="0" i="0" u="none" strike="noStrike" dirty="0">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dirty="0">
                          <a:effectLst/>
                        </a:rPr>
                        <a:t>44</a:t>
                      </a:r>
                      <a:endParaRPr lang="ru-RU" sz="1100" b="0" i="0" u="none" strike="noStrike" dirty="0">
                        <a:solidFill>
                          <a:srgbClr val="000000"/>
                        </a:solidFill>
                        <a:effectLst/>
                        <a:latin typeface="Times New Roman" panose="02020603050405020304" pitchFamily="18" charset="0"/>
                      </a:endParaRPr>
                    </a:p>
                  </a:txBody>
                  <a:tcPr marL="7715" marR="7715" marT="7715" marB="0" anchor="ctr"/>
                </a:tc>
                <a:extLst>
                  <a:ext uri="{0D108BD9-81ED-4DB2-BD59-A6C34878D82A}">
                    <a16:rowId xmlns:a16="http://schemas.microsoft.com/office/drawing/2014/main" val="3406191989"/>
                  </a:ext>
                </a:extLst>
              </a:tr>
              <a:tr h="526792">
                <a:tc>
                  <a:txBody>
                    <a:bodyPr/>
                    <a:lstStyle/>
                    <a:p>
                      <a:pPr algn="ctr" fontAlgn="ctr"/>
                      <a:r>
                        <a:rPr lang="ru-RU" sz="1100" b="1" u="none" strike="noStrike" dirty="0">
                          <a:effectLst/>
                        </a:rPr>
                        <a:t>В т.ч. циррозы</a:t>
                      </a:r>
                      <a:endParaRPr lang="ru-RU" sz="1100" b="1" i="0" u="none" strike="noStrike" dirty="0">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18</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20</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51,5</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56,8</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35</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46</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50,5</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67,5</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70,3</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dirty="0">
                          <a:effectLst/>
                        </a:rPr>
                        <a:t> </a:t>
                      </a:r>
                      <a:endParaRPr lang="ru-RU" sz="1100" b="0" i="0" u="none" strike="noStrike" dirty="0">
                        <a:solidFill>
                          <a:srgbClr val="000000"/>
                        </a:solidFill>
                        <a:effectLst/>
                        <a:latin typeface="Times New Roman" panose="02020603050405020304" pitchFamily="18" charset="0"/>
                      </a:endParaRPr>
                    </a:p>
                  </a:txBody>
                  <a:tcPr marL="7715" marR="7715" marT="7715" marB="0" anchor="ctr"/>
                </a:tc>
                <a:extLst>
                  <a:ext uri="{0D108BD9-81ED-4DB2-BD59-A6C34878D82A}">
                    <a16:rowId xmlns:a16="http://schemas.microsoft.com/office/drawing/2014/main" val="2540374324"/>
                  </a:ext>
                </a:extLst>
              </a:tr>
              <a:tr h="526792">
                <a:tc>
                  <a:txBody>
                    <a:bodyPr/>
                    <a:lstStyle/>
                    <a:p>
                      <a:pPr algn="ctr" fontAlgn="ctr"/>
                      <a:r>
                        <a:rPr lang="ru-RU" sz="1100" b="1" u="none" strike="noStrike" dirty="0">
                          <a:effectLst/>
                        </a:rPr>
                        <a:t>V место–Патология органов дыхания</a:t>
                      </a:r>
                      <a:endParaRPr lang="ru-RU" sz="1100" b="1" i="0" u="none" strike="noStrike" dirty="0">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21</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14</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57,3</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39,7</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37</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31</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5</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44,5</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45,0</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dirty="0">
                          <a:effectLst/>
                        </a:rPr>
                        <a:t>46,4</a:t>
                      </a:r>
                      <a:endParaRPr lang="ru-RU" sz="1100" b="0" i="0" u="none" strike="noStrike" dirty="0">
                        <a:solidFill>
                          <a:srgbClr val="000000"/>
                        </a:solidFill>
                        <a:effectLst/>
                        <a:latin typeface="Times New Roman" panose="02020603050405020304" pitchFamily="18" charset="0"/>
                      </a:endParaRPr>
                    </a:p>
                  </a:txBody>
                  <a:tcPr marL="7715" marR="7715" marT="7715" marB="0" anchor="ctr"/>
                </a:tc>
                <a:extLst>
                  <a:ext uri="{0D108BD9-81ED-4DB2-BD59-A6C34878D82A}">
                    <a16:rowId xmlns:a16="http://schemas.microsoft.com/office/drawing/2014/main" val="1923417310"/>
                  </a:ext>
                </a:extLst>
              </a:tr>
              <a:tr h="526792">
                <a:tc>
                  <a:txBody>
                    <a:bodyPr/>
                    <a:lstStyle/>
                    <a:p>
                      <a:pPr algn="ctr" fontAlgn="ctr"/>
                      <a:r>
                        <a:rPr lang="ru-RU" sz="1100" b="1" u="none" strike="noStrike" dirty="0">
                          <a:effectLst/>
                        </a:rPr>
                        <a:t>VI место– Травмы и отравления</a:t>
                      </a:r>
                      <a:endParaRPr lang="ru-RU" sz="1100" b="1" i="0" u="none" strike="noStrike" dirty="0">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18</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16</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51,5</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45,4</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35</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37</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50,5</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53,1</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a:effectLst/>
                        </a:rPr>
                        <a:t>61,8</a:t>
                      </a:r>
                      <a:endParaRPr lang="ru-RU" sz="1100" b="0" i="0" u="none" strike="noStrike">
                        <a:solidFill>
                          <a:srgbClr val="000000"/>
                        </a:solidFill>
                        <a:effectLst/>
                        <a:latin typeface="Times New Roman" panose="02020603050405020304" pitchFamily="18" charset="0"/>
                      </a:endParaRPr>
                    </a:p>
                  </a:txBody>
                  <a:tcPr marL="7715" marR="7715" marT="7715" marB="0" anchor="ctr"/>
                </a:tc>
                <a:tc>
                  <a:txBody>
                    <a:bodyPr/>
                    <a:lstStyle/>
                    <a:p>
                      <a:pPr algn="ctr" fontAlgn="ctr"/>
                      <a:r>
                        <a:rPr lang="ru-RU" sz="1100" u="none" strike="noStrike" dirty="0">
                          <a:effectLst/>
                        </a:rPr>
                        <a:t> </a:t>
                      </a:r>
                      <a:endParaRPr lang="ru-RU" sz="1100" b="0" i="0" u="none" strike="noStrike" dirty="0">
                        <a:solidFill>
                          <a:srgbClr val="000000"/>
                        </a:solidFill>
                        <a:effectLst/>
                        <a:latin typeface="Times New Roman" panose="02020603050405020304" pitchFamily="18" charset="0"/>
                      </a:endParaRPr>
                    </a:p>
                  </a:txBody>
                  <a:tcPr marL="7715" marR="7715" marT="7715" marB="0" anchor="ctr"/>
                </a:tc>
                <a:extLst>
                  <a:ext uri="{0D108BD9-81ED-4DB2-BD59-A6C34878D82A}">
                    <a16:rowId xmlns:a16="http://schemas.microsoft.com/office/drawing/2014/main" val="1302047748"/>
                  </a:ext>
                </a:extLst>
              </a:tr>
            </a:tbl>
          </a:graphicData>
        </a:graphic>
      </p:graphicFrame>
    </p:spTree>
    <p:extLst>
      <p:ext uri="{BB962C8B-B14F-4D97-AF65-F5344CB8AC3E}">
        <p14:creationId xmlns:p14="http://schemas.microsoft.com/office/powerpoint/2010/main" val="1592337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152400"/>
            <a:ext cx="7673280" cy="1188368"/>
          </a:xfrm>
        </p:spPr>
        <p:txBody>
          <a:bodyPr/>
          <a:lstStyle/>
          <a:p>
            <a:r>
              <a:rPr lang="ru-RU" sz="2800" b="1" dirty="0">
                <a:solidFill>
                  <a:schemeClr val="tx1"/>
                </a:solidFill>
                <a:effectLst/>
                <a:latin typeface="Times New Roman" panose="02020603050405020304" pitchFamily="18" charset="0"/>
                <a:cs typeface="Times New Roman" panose="02020603050405020304" pitchFamily="18" charset="0"/>
              </a:rPr>
              <a:t>Структура общей смертности населения по основным причинам смерти.</a:t>
            </a:r>
            <a:br>
              <a:rPr lang="ru-RU" sz="2800" b="1" dirty="0">
                <a:solidFill>
                  <a:schemeClr val="tx1"/>
                </a:solidFill>
                <a:effectLst/>
                <a:latin typeface="Times New Roman" panose="02020603050405020304" pitchFamily="18" charset="0"/>
                <a:cs typeface="Times New Roman" panose="02020603050405020304" pitchFamily="18" charset="0"/>
              </a:rPr>
            </a:br>
            <a:r>
              <a:rPr lang="ru-RU" sz="2400" dirty="0">
                <a:solidFill>
                  <a:schemeClr val="tx1"/>
                </a:solidFill>
                <a:effectLst/>
                <a:latin typeface="Times New Roman" panose="02020603050405020304" pitchFamily="18" charset="0"/>
                <a:cs typeface="Times New Roman" panose="02020603050405020304" pitchFamily="18" charset="0"/>
              </a:rPr>
              <a:t>(</a:t>
            </a:r>
            <a:r>
              <a:rPr lang="ru-RU" sz="2400" b="1" dirty="0">
                <a:solidFill>
                  <a:schemeClr val="tx1"/>
                </a:solidFill>
                <a:effectLst/>
                <a:latin typeface="Times New Roman" panose="02020603050405020304" pitchFamily="18" charset="0"/>
                <a:cs typeface="Times New Roman" panose="02020603050405020304" pitchFamily="18" charset="0"/>
              </a:rPr>
              <a:t>на 100 тыс. населения)</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1115616" y="2132856"/>
            <a:ext cx="6984776" cy="4185761"/>
          </a:xfrm>
          <a:prstGeom prst="rect">
            <a:avLst/>
          </a:prstGeom>
        </p:spPr>
        <p:txBody>
          <a:bodyPr wrap="square">
            <a:spAutoFit/>
          </a:bodyPr>
          <a:lstStyle/>
          <a:p>
            <a:pPr indent="449580" algn="just">
              <a:spcAft>
                <a:spcPts val="0"/>
              </a:spcAft>
            </a:pPr>
            <a:r>
              <a:rPr lang="ru-RU" sz="1400" dirty="0">
                <a:latin typeface="Times New Roman" panose="02020603050405020304" pitchFamily="18" charset="0"/>
                <a:ea typeface="Times New Roman" panose="02020603050405020304" pitchFamily="18" charset="0"/>
              </a:rPr>
              <a:t>По ЦЗ Комрат в 2021  году умерло </a:t>
            </a:r>
            <a:r>
              <a:rPr lang="ru-RU" sz="1400" b="1" dirty="0">
                <a:latin typeface="Times New Roman" panose="02020603050405020304" pitchFamily="18" charset="0"/>
                <a:ea typeface="Times New Roman" panose="02020603050405020304" pitchFamily="18" charset="0"/>
              </a:rPr>
              <a:t>448</a:t>
            </a:r>
            <a:r>
              <a:rPr lang="ru-RU" sz="1400" dirty="0">
                <a:latin typeface="Times New Roman" panose="02020603050405020304" pitchFamily="18" charset="0"/>
                <a:ea typeface="Times New Roman" panose="02020603050405020304" pitchFamily="18" charset="0"/>
              </a:rPr>
              <a:t> человек, что составляет </a:t>
            </a:r>
            <a:r>
              <a:rPr lang="ru-RU" sz="1400" b="1" dirty="0">
                <a:latin typeface="Times New Roman" panose="02020603050405020304" pitchFamily="18" charset="0"/>
                <a:ea typeface="Times New Roman" panose="02020603050405020304" pitchFamily="18" charset="0"/>
              </a:rPr>
              <a:t>1279,7</a:t>
            </a:r>
            <a:r>
              <a:rPr lang="ru-RU" sz="1400" dirty="0">
                <a:latin typeface="Times New Roman" panose="02020603050405020304" pitchFamily="18" charset="0"/>
                <a:ea typeface="Times New Roman" panose="02020603050405020304" pitchFamily="18" charset="0"/>
              </a:rPr>
              <a:t> на 100 тыс. населения, в 2020 году умерло </a:t>
            </a:r>
            <a:r>
              <a:rPr lang="ru-RU" sz="1400" b="1" dirty="0">
                <a:latin typeface="Times New Roman" panose="02020603050405020304" pitchFamily="18" charset="0"/>
                <a:ea typeface="Times New Roman" panose="02020603050405020304" pitchFamily="18" charset="0"/>
              </a:rPr>
              <a:t>374</a:t>
            </a:r>
            <a:r>
              <a:rPr lang="ru-RU" sz="1400" dirty="0">
                <a:latin typeface="Times New Roman" panose="02020603050405020304" pitchFamily="18" charset="0"/>
                <a:ea typeface="Times New Roman" panose="02020603050405020304" pitchFamily="18" charset="0"/>
              </a:rPr>
              <a:t> человека, что на </a:t>
            </a:r>
            <a:r>
              <a:rPr lang="ru-RU" sz="1400" b="1" dirty="0">
                <a:latin typeface="Times New Roman" panose="02020603050405020304" pitchFamily="18" charset="0"/>
                <a:ea typeface="Times New Roman" panose="02020603050405020304" pitchFamily="18" charset="0"/>
              </a:rPr>
              <a:t>74</a:t>
            </a:r>
            <a:r>
              <a:rPr lang="ru-RU" sz="1400" dirty="0">
                <a:latin typeface="Times New Roman" panose="02020603050405020304" pitchFamily="18" charset="0"/>
                <a:ea typeface="Times New Roman" panose="02020603050405020304" pitchFamily="18" charset="0"/>
              </a:rPr>
              <a:t> человека меньше, чем в 2021 году и показатель составляет </a:t>
            </a:r>
            <a:r>
              <a:rPr lang="ru-RU" sz="1400" b="1" dirty="0">
                <a:latin typeface="Times New Roman" panose="02020603050405020304" pitchFamily="18" charset="0"/>
                <a:ea typeface="Times New Roman" panose="02020603050405020304" pitchFamily="18" charset="0"/>
              </a:rPr>
              <a:t>1071,6</a:t>
            </a:r>
            <a:r>
              <a:rPr lang="ru-RU" sz="1400" dirty="0">
                <a:latin typeface="Times New Roman" panose="02020603050405020304" pitchFamily="18" charset="0"/>
                <a:ea typeface="Times New Roman" panose="02020603050405020304" pitchFamily="18" charset="0"/>
              </a:rPr>
              <a:t> на 100 тыс. населения. Это можно объяснить пандемией </a:t>
            </a:r>
            <a:r>
              <a:rPr lang="en-US" sz="1400" dirty="0">
                <a:latin typeface="Times New Roman" panose="02020603050405020304" pitchFamily="18" charset="0"/>
                <a:ea typeface="Times New Roman" panose="02020603050405020304" pitchFamily="18" charset="0"/>
              </a:rPr>
              <a:t>COVID</a:t>
            </a:r>
            <a:r>
              <a:rPr lang="ru-RU" sz="1400" dirty="0">
                <a:latin typeface="Times New Roman" panose="02020603050405020304" pitchFamily="18" charset="0"/>
                <a:ea typeface="Times New Roman" panose="02020603050405020304" pitchFamily="18" charset="0"/>
              </a:rPr>
              <a:t> -19  и  некоторым повышением смертности от патологии органов кровообращения. В этом году уменьшилась общая смертность на дому, до </a:t>
            </a:r>
            <a:r>
              <a:rPr lang="ru-RU" sz="1400" b="1" dirty="0">
                <a:latin typeface="Times New Roman" panose="02020603050405020304" pitchFamily="18" charset="0"/>
                <a:ea typeface="Times New Roman" panose="02020603050405020304" pitchFamily="18" charset="0"/>
              </a:rPr>
              <a:t>47,7%</a:t>
            </a:r>
            <a:r>
              <a:rPr lang="ru-RU" sz="1400" dirty="0">
                <a:latin typeface="Times New Roman" panose="02020603050405020304" pitchFamily="18" charset="0"/>
                <a:ea typeface="Times New Roman" panose="02020603050405020304" pitchFamily="18" charset="0"/>
              </a:rPr>
              <a:t>  с  </a:t>
            </a:r>
            <a:r>
              <a:rPr lang="ru-RU" sz="1400" b="1" dirty="0">
                <a:latin typeface="Times New Roman" panose="02020603050405020304" pitchFamily="18" charset="0"/>
                <a:ea typeface="Times New Roman" panose="02020603050405020304" pitchFamily="18" charset="0"/>
              </a:rPr>
              <a:t>60,4%</a:t>
            </a:r>
            <a:r>
              <a:rPr lang="ru-RU" sz="1400" dirty="0">
                <a:latin typeface="Times New Roman" panose="02020603050405020304" pitchFamily="18" charset="0"/>
                <a:ea typeface="Times New Roman" panose="02020603050405020304" pitchFamily="18" charset="0"/>
              </a:rPr>
              <a:t> за счет увеличения смертности в стационаре  с </a:t>
            </a:r>
            <a:r>
              <a:rPr lang="ru-RU" sz="1400" b="1" dirty="0">
                <a:latin typeface="Times New Roman" panose="02020603050405020304" pitchFamily="18" charset="0"/>
                <a:ea typeface="Times New Roman" panose="02020603050405020304" pitchFamily="18" charset="0"/>
              </a:rPr>
              <a:t>24,3%</a:t>
            </a:r>
            <a:r>
              <a:rPr lang="ru-RU" sz="1400" dirty="0">
                <a:latin typeface="Times New Roman" panose="02020603050405020304" pitchFamily="18" charset="0"/>
                <a:ea typeface="Times New Roman" panose="02020603050405020304" pitchFamily="18" charset="0"/>
              </a:rPr>
              <a:t> до </a:t>
            </a:r>
            <a:r>
              <a:rPr lang="ru-RU" sz="1400" b="1" dirty="0">
                <a:latin typeface="Times New Roman" panose="02020603050405020304" pitchFamily="18" charset="0"/>
                <a:ea typeface="Times New Roman" panose="02020603050405020304" pitchFamily="18" charset="0"/>
              </a:rPr>
              <a:t>30,2%</a:t>
            </a:r>
            <a:r>
              <a:rPr lang="ru-RU" sz="1400" dirty="0">
                <a:latin typeface="Times New Roman" panose="02020603050405020304" pitchFamily="18" charset="0"/>
                <a:ea typeface="Times New Roman" panose="02020603050405020304" pitchFamily="18" charset="0"/>
              </a:rPr>
              <a:t> в 2021 году. </a:t>
            </a:r>
          </a:p>
          <a:p>
            <a:pPr indent="449580" algn="just">
              <a:spcAft>
                <a:spcPts val="0"/>
              </a:spcAft>
            </a:pPr>
            <a:endParaRPr lang="ru-RU" sz="1400" dirty="0">
              <a:latin typeface="Times New Roman" panose="02020603050405020304" pitchFamily="18" charset="0"/>
              <a:ea typeface="Times New Roman" panose="02020603050405020304" pitchFamily="18" charset="0"/>
            </a:endParaRPr>
          </a:p>
          <a:p>
            <a:pPr indent="449580" algn="just">
              <a:spcAft>
                <a:spcPts val="0"/>
              </a:spcAft>
            </a:pPr>
            <a:r>
              <a:rPr lang="ru-RU" sz="1400" dirty="0">
                <a:latin typeface="Times New Roman" panose="02020603050405020304" pitchFamily="18" charset="0"/>
                <a:ea typeface="Times New Roman" panose="02020603050405020304" pitchFamily="18" charset="0"/>
              </a:rPr>
              <a:t>Анализируя общую смертность по заболеваниям:  </a:t>
            </a:r>
          </a:p>
          <a:p>
            <a:pPr indent="449580" algn="just">
              <a:spcAft>
                <a:spcPts val="0"/>
              </a:spcAft>
            </a:pPr>
            <a:r>
              <a:rPr lang="ru-RU" sz="1400" b="1" dirty="0">
                <a:latin typeface="Times New Roman" panose="02020603050405020304" pitchFamily="18" charset="0"/>
                <a:ea typeface="Times New Roman" panose="02020603050405020304" pitchFamily="18" charset="0"/>
              </a:rPr>
              <a:t>На Ι месте:</a:t>
            </a:r>
            <a:r>
              <a:rPr lang="ru-RU" sz="1400" dirty="0">
                <a:latin typeface="Times New Roman" panose="02020603050405020304" pitchFamily="18" charset="0"/>
                <a:ea typeface="Times New Roman" panose="02020603050405020304" pitchFamily="18" charset="0"/>
              </a:rPr>
              <a:t> как многие предыдущие годы, как и по Республике стоит патология органов кровообращения. От патологии умерло </a:t>
            </a:r>
            <a:r>
              <a:rPr lang="ru-RU" sz="1400" b="1" dirty="0">
                <a:latin typeface="Times New Roman" panose="02020603050405020304" pitchFamily="18" charset="0"/>
                <a:ea typeface="Times New Roman" panose="02020603050405020304" pitchFamily="18" charset="0"/>
              </a:rPr>
              <a:t>203</a:t>
            </a:r>
            <a:r>
              <a:rPr lang="ru-RU" sz="1400" dirty="0">
                <a:latin typeface="Times New Roman" panose="02020603050405020304" pitchFamily="18" charset="0"/>
                <a:ea typeface="Times New Roman" panose="02020603050405020304" pitchFamily="18" charset="0"/>
              </a:rPr>
              <a:t> человека, показатель </a:t>
            </a:r>
            <a:r>
              <a:rPr lang="ru-RU" sz="1400" b="1" dirty="0">
                <a:latin typeface="Times New Roman" panose="02020603050405020304" pitchFamily="18" charset="0"/>
                <a:ea typeface="Times New Roman" panose="02020603050405020304" pitchFamily="18" charset="0"/>
              </a:rPr>
              <a:t>576,7</a:t>
            </a:r>
            <a:r>
              <a:rPr lang="ru-RU" sz="1400" dirty="0">
                <a:latin typeface="Times New Roman" panose="02020603050405020304" pitchFamily="18" charset="0"/>
                <a:ea typeface="Times New Roman" panose="02020603050405020304" pitchFamily="18" charset="0"/>
              </a:rPr>
              <a:t>,  а в 2020 году </a:t>
            </a:r>
            <a:r>
              <a:rPr lang="ru-RU" sz="1400" b="1" dirty="0">
                <a:latin typeface="Times New Roman" panose="02020603050405020304" pitchFamily="18" charset="0"/>
                <a:ea typeface="Times New Roman" panose="02020603050405020304" pitchFamily="18" charset="0"/>
              </a:rPr>
              <a:t>185 </a:t>
            </a:r>
            <a:r>
              <a:rPr lang="ru-RU" sz="1400" dirty="0">
                <a:latin typeface="Times New Roman" panose="02020603050405020304" pitchFamily="18" charset="0"/>
                <a:ea typeface="Times New Roman" panose="02020603050405020304" pitchFamily="18" charset="0"/>
              </a:rPr>
              <a:t>человек и показатель </a:t>
            </a:r>
            <a:r>
              <a:rPr lang="ru-RU" sz="1400" b="1" dirty="0">
                <a:latin typeface="Times New Roman" panose="02020603050405020304" pitchFamily="18" charset="0"/>
                <a:ea typeface="Times New Roman" panose="02020603050405020304" pitchFamily="18" charset="0"/>
              </a:rPr>
              <a:t>530,0</a:t>
            </a:r>
            <a:r>
              <a:rPr lang="ru-RU" sz="1400" dirty="0">
                <a:latin typeface="Times New Roman" panose="02020603050405020304" pitchFamily="18" charset="0"/>
                <a:ea typeface="Times New Roman" panose="02020603050405020304" pitchFamily="18" charset="0"/>
              </a:rPr>
              <a:t>. </a:t>
            </a:r>
          </a:p>
          <a:p>
            <a:pPr indent="449580" algn="just">
              <a:spcAft>
                <a:spcPts val="0"/>
              </a:spcAft>
            </a:pPr>
            <a:r>
              <a:rPr lang="ru-RU" sz="1400" b="1" dirty="0">
                <a:latin typeface="Times New Roman" panose="02020603050405020304" pitchFamily="18" charset="0"/>
                <a:ea typeface="Times New Roman" panose="02020603050405020304" pitchFamily="18" charset="0"/>
              </a:rPr>
              <a:t>На ΙΙ месте: </a:t>
            </a:r>
            <a:r>
              <a:rPr lang="ru-RU" sz="1400" dirty="0">
                <a:latin typeface="Times New Roman" panose="02020603050405020304" pitchFamily="18" charset="0"/>
                <a:ea typeface="Times New Roman" panose="02020603050405020304" pitchFamily="18" charset="0"/>
              </a:rPr>
              <a:t>смертность от </a:t>
            </a:r>
            <a:r>
              <a:rPr lang="en-US" sz="1400" dirty="0">
                <a:latin typeface="Times New Roman" panose="02020603050405020304" pitchFamily="18" charset="0"/>
                <a:ea typeface="Times New Roman" panose="02020603050405020304" pitchFamily="18" charset="0"/>
              </a:rPr>
              <a:t>COVID</a:t>
            </a:r>
            <a:r>
              <a:rPr lang="ru-RU" sz="1400" dirty="0">
                <a:latin typeface="Times New Roman" panose="02020603050405020304" pitchFamily="18" charset="0"/>
                <a:ea typeface="Times New Roman" panose="02020603050405020304" pitchFamily="18" charset="0"/>
              </a:rPr>
              <a:t> – 19,</a:t>
            </a:r>
            <a:r>
              <a:rPr lang="ru-RU" sz="1400" b="1" dirty="0">
                <a:latin typeface="Times New Roman" panose="02020603050405020304" pitchFamily="18" charset="0"/>
                <a:ea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rPr>
              <a:t>в 2020 году умерло </a:t>
            </a:r>
            <a:r>
              <a:rPr lang="ru-RU" sz="1400" b="1" dirty="0">
                <a:latin typeface="Times New Roman" panose="02020603050405020304" pitchFamily="18" charset="0"/>
                <a:ea typeface="Times New Roman" panose="02020603050405020304" pitchFamily="18" charset="0"/>
              </a:rPr>
              <a:t>43 </a:t>
            </a:r>
            <a:r>
              <a:rPr lang="ru-RU" sz="1400" dirty="0">
                <a:latin typeface="Times New Roman" panose="02020603050405020304" pitchFamily="18" charset="0"/>
                <a:ea typeface="Times New Roman" panose="02020603050405020304" pitchFamily="18" charset="0"/>
              </a:rPr>
              <a:t>человека и показатель </a:t>
            </a:r>
            <a:r>
              <a:rPr lang="ru-RU" sz="1400" b="1" dirty="0">
                <a:latin typeface="Times New Roman" panose="02020603050405020304" pitchFamily="18" charset="0"/>
                <a:ea typeface="Times New Roman" panose="02020603050405020304" pitchFamily="18" charset="0"/>
              </a:rPr>
              <a:t>123,2</a:t>
            </a:r>
            <a:r>
              <a:rPr lang="ru-RU" sz="1400" dirty="0">
                <a:latin typeface="Times New Roman" panose="02020603050405020304" pitchFamily="18" charset="0"/>
                <a:ea typeface="Times New Roman" panose="02020603050405020304" pitchFamily="18" charset="0"/>
              </a:rPr>
              <a:t>,  а в 2021 году </a:t>
            </a:r>
            <a:r>
              <a:rPr lang="ru-RU" sz="1400" b="1" dirty="0">
                <a:latin typeface="Times New Roman" panose="02020603050405020304" pitchFamily="18" charset="0"/>
                <a:ea typeface="Times New Roman" panose="02020603050405020304" pitchFamily="18" charset="0"/>
              </a:rPr>
              <a:t>95</a:t>
            </a:r>
            <a:r>
              <a:rPr lang="ru-RU" sz="1400" dirty="0">
                <a:latin typeface="Times New Roman" panose="02020603050405020304" pitchFamily="18" charset="0"/>
                <a:ea typeface="Times New Roman" panose="02020603050405020304" pitchFamily="18" charset="0"/>
              </a:rPr>
              <a:t> человек, а показатель составляет </a:t>
            </a:r>
            <a:r>
              <a:rPr lang="ru-RU" sz="1400" b="1" dirty="0">
                <a:latin typeface="Times New Roman" panose="02020603050405020304" pitchFamily="18" charset="0"/>
                <a:ea typeface="Times New Roman" panose="02020603050405020304" pitchFamily="18" charset="0"/>
              </a:rPr>
              <a:t>269,8</a:t>
            </a:r>
            <a:r>
              <a:rPr lang="ru-RU" sz="1400" dirty="0">
                <a:latin typeface="Times New Roman" panose="02020603050405020304" pitchFamily="18" charset="0"/>
                <a:ea typeface="Times New Roman" panose="02020603050405020304" pitchFamily="18" charset="0"/>
              </a:rPr>
              <a:t>. </a:t>
            </a:r>
          </a:p>
          <a:p>
            <a:pPr indent="449580" algn="just">
              <a:spcAft>
                <a:spcPts val="0"/>
              </a:spcAft>
            </a:pPr>
            <a:r>
              <a:rPr lang="ru-RU" sz="1400" b="1" dirty="0">
                <a:latin typeface="Times New Roman" panose="02020603050405020304" pitchFamily="18" charset="0"/>
                <a:ea typeface="Times New Roman" panose="02020603050405020304" pitchFamily="18" charset="0"/>
              </a:rPr>
              <a:t>На ΙΙΙ месте: </a:t>
            </a:r>
            <a:r>
              <a:rPr lang="ru-RU" sz="1400" dirty="0">
                <a:latin typeface="Times New Roman" panose="02020603050405020304" pitchFamily="18" charset="0"/>
                <a:ea typeface="Times New Roman" panose="02020603050405020304" pitchFamily="18" charset="0"/>
              </a:rPr>
              <a:t>стоит онкопатология, от которой умерло </a:t>
            </a:r>
            <a:r>
              <a:rPr lang="ru-RU" sz="1400" b="1" dirty="0">
                <a:latin typeface="Times New Roman" panose="02020603050405020304" pitchFamily="18" charset="0"/>
                <a:ea typeface="Times New Roman" panose="02020603050405020304" pitchFamily="18" charset="0"/>
              </a:rPr>
              <a:t>61</a:t>
            </a:r>
            <a:r>
              <a:rPr lang="ru-RU" sz="1400" dirty="0">
                <a:latin typeface="Times New Roman" panose="02020603050405020304" pitchFamily="18" charset="0"/>
                <a:ea typeface="Times New Roman" panose="02020603050405020304" pitchFamily="18" charset="0"/>
              </a:rPr>
              <a:t> человек и показатель </a:t>
            </a:r>
            <a:r>
              <a:rPr lang="ru-RU" sz="1400" b="1" dirty="0">
                <a:latin typeface="Times New Roman" panose="02020603050405020304" pitchFamily="18" charset="0"/>
                <a:ea typeface="Times New Roman" panose="02020603050405020304" pitchFamily="18" charset="0"/>
              </a:rPr>
              <a:t>173,2</a:t>
            </a:r>
            <a:r>
              <a:rPr lang="ru-RU" sz="1400" dirty="0">
                <a:latin typeface="Times New Roman" panose="02020603050405020304" pitchFamily="18" charset="0"/>
                <a:ea typeface="Times New Roman" panose="02020603050405020304" pitchFamily="18" charset="0"/>
              </a:rPr>
              <a:t> на 100 тыс. населения. А в 2020 году умерло </a:t>
            </a:r>
            <a:r>
              <a:rPr lang="ru-RU" sz="1400" b="1" dirty="0">
                <a:latin typeface="Times New Roman" panose="02020603050405020304" pitchFamily="18" charset="0"/>
                <a:ea typeface="Times New Roman" panose="02020603050405020304" pitchFamily="18" charset="0"/>
              </a:rPr>
              <a:t>69</a:t>
            </a:r>
            <a:r>
              <a:rPr lang="ru-RU" sz="1400" dirty="0">
                <a:latin typeface="Times New Roman" panose="02020603050405020304" pitchFamily="18" charset="0"/>
                <a:ea typeface="Times New Roman" panose="02020603050405020304" pitchFamily="18" charset="0"/>
              </a:rPr>
              <a:t> человек и показатель </a:t>
            </a:r>
            <a:r>
              <a:rPr lang="ru-RU" sz="1400" b="1" dirty="0">
                <a:latin typeface="Times New Roman" panose="02020603050405020304" pitchFamily="18" charset="0"/>
                <a:ea typeface="Times New Roman" panose="02020603050405020304" pitchFamily="18" charset="0"/>
              </a:rPr>
              <a:t>197,7</a:t>
            </a:r>
            <a:r>
              <a:rPr lang="ru-RU" sz="1400" dirty="0">
                <a:latin typeface="Times New Roman" panose="02020603050405020304" pitchFamily="18" charset="0"/>
                <a:ea typeface="Times New Roman" panose="02020603050405020304" pitchFamily="18" charset="0"/>
              </a:rPr>
              <a:t>.</a:t>
            </a:r>
            <a:r>
              <a:rPr lang="ru-RU" sz="1400" b="1" dirty="0">
                <a:latin typeface="Times New Roman" panose="02020603050405020304" pitchFamily="18" charset="0"/>
                <a:ea typeface="Times New Roman" panose="02020603050405020304" pitchFamily="18" charset="0"/>
              </a:rPr>
              <a:t> </a:t>
            </a:r>
            <a:endParaRPr lang="ru-RU" sz="1400" dirty="0">
              <a:latin typeface="Times New Roman" panose="02020603050405020304" pitchFamily="18" charset="0"/>
              <a:ea typeface="Times New Roman" panose="02020603050405020304" pitchFamily="18" charset="0"/>
            </a:endParaRPr>
          </a:p>
          <a:p>
            <a:pPr indent="449580" algn="just">
              <a:spcAft>
                <a:spcPts val="0"/>
              </a:spcAft>
            </a:pPr>
            <a:r>
              <a:rPr lang="ru-RU" sz="1400" b="1" dirty="0">
                <a:latin typeface="Times New Roman" panose="02020603050405020304" pitchFamily="18" charset="0"/>
                <a:ea typeface="Times New Roman" panose="02020603050405020304" pitchFamily="18" charset="0"/>
              </a:rPr>
              <a:t>На ΙV месте: </a:t>
            </a:r>
            <a:r>
              <a:rPr lang="ru-RU" sz="1400" dirty="0">
                <a:latin typeface="Times New Roman" panose="02020603050405020304" pitchFamily="18" charset="0"/>
                <a:ea typeface="Times New Roman" panose="02020603050405020304" pitchFamily="18" charset="0"/>
              </a:rPr>
              <a:t>патология органов пищеварения. </a:t>
            </a:r>
          </a:p>
          <a:p>
            <a:r>
              <a:rPr lang="ru-RU" sz="1400" b="1" dirty="0">
                <a:latin typeface="Times New Roman" panose="02020603050405020304" pitchFamily="18" charset="0"/>
                <a:ea typeface="Times New Roman" panose="02020603050405020304" pitchFamily="18" charset="0"/>
              </a:rPr>
              <a:t>          На V месте: </a:t>
            </a:r>
            <a:r>
              <a:rPr lang="ru-RU" sz="1400" dirty="0">
                <a:latin typeface="Times New Roman" panose="02020603050405020304" pitchFamily="18" charset="0"/>
                <a:ea typeface="Times New Roman" panose="02020603050405020304" pitchFamily="18" charset="0"/>
              </a:rPr>
              <a:t>стоят травмы и отравления, в 2021 году умерло </a:t>
            </a:r>
            <a:r>
              <a:rPr lang="ru-RU" sz="1400" b="1" dirty="0">
                <a:latin typeface="Times New Roman" panose="02020603050405020304" pitchFamily="18" charset="0"/>
                <a:ea typeface="Times New Roman" panose="02020603050405020304" pitchFamily="18" charset="0"/>
              </a:rPr>
              <a:t>16 </a:t>
            </a:r>
            <a:r>
              <a:rPr lang="ru-RU" sz="1400" dirty="0">
                <a:latin typeface="Times New Roman" panose="02020603050405020304" pitchFamily="18" charset="0"/>
                <a:ea typeface="Times New Roman" panose="02020603050405020304" pitchFamily="18" charset="0"/>
              </a:rPr>
              <a:t>человек, что составляет </a:t>
            </a:r>
            <a:r>
              <a:rPr lang="ru-RU" sz="1400" b="1" dirty="0">
                <a:latin typeface="Times New Roman" panose="02020603050405020304" pitchFamily="18" charset="0"/>
                <a:ea typeface="Times New Roman" panose="02020603050405020304" pitchFamily="18" charset="0"/>
              </a:rPr>
              <a:t>45,4</a:t>
            </a:r>
            <a:r>
              <a:rPr lang="ru-RU" sz="1400" dirty="0">
                <a:latin typeface="Times New Roman" panose="02020603050405020304" pitchFamily="18" charset="0"/>
                <a:ea typeface="Times New Roman" panose="02020603050405020304" pitchFamily="18" charset="0"/>
              </a:rPr>
              <a:t>;  в 2020 году умерло </a:t>
            </a:r>
            <a:r>
              <a:rPr lang="ru-RU" sz="1400" b="1" dirty="0">
                <a:latin typeface="Times New Roman" panose="02020603050405020304" pitchFamily="18" charset="0"/>
                <a:ea typeface="Times New Roman" panose="02020603050405020304" pitchFamily="18" charset="0"/>
              </a:rPr>
              <a:t>18</a:t>
            </a:r>
            <a:r>
              <a:rPr lang="ru-RU" sz="1400" dirty="0">
                <a:latin typeface="Times New Roman" panose="02020603050405020304" pitchFamily="18" charset="0"/>
                <a:ea typeface="Times New Roman" panose="02020603050405020304" pitchFamily="18" charset="0"/>
              </a:rPr>
              <a:t> и показатель </a:t>
            </a:r>
            <a:r>
              <a:rPr lang="ru-RU" sz="1400" b="1" dirty="0">
                <a:latin typeface="Times New Roman" panose="02020603050405020304" pitchFamily="18" charset="0"/>
                <a:ea typeface="Times New Roman" panose="02020603050405020304" pitchFamily="18" charset="0"/>
              </a:rPr>
              <a:t>51,5</a:t>
            </a:r>
            <a:r>
              <a:rPr lang="ru-RU" sz="1400" dirty="0">
                <a:latin typeface="Times New Roman" panose="02020603050405020304" pitchFamily="18" charset="0"/>
                <a:ea typeface="Times New Roman" panose="02020603050405020304" pitchFamily="18" charset="0"/>
              </a:rPr>
              <a:t>. В 2021 году увеличилось количество самоубийц.</a:t>
            </a:r>
            <a:endParaRPr lang="ru-RU" sz="1400" dirty="0"/>
          </a:p>
        </p:txBody>
      </p:sp>
    </p:spTree>
    <p:extLst>
      <p:ext uri="{BB962C8B-B14F-4D97-AF65-F5344CB8AC3E}">
        <p14:creationId xmlns:p14="http://schemas.microsoft.com/office/powerpoint/2010/main" val="1368249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effectLst/>
              </a:rPr>
              <a:t> </a:t>
            </a:r>
            <a:r>
              <a:rPr lang="ru-RU" sz="2800" b="1" dirty="0">
                <a:solidFill>
                  <a:schemeClr val="tx1">
                    <a:lumMod val="75000"/>
                  </a:schemeClr>
                </a:solidFill>
                <a:effectLst/>
                <a:latin typeface="Times New Roman" panose="02020603050405020304" pitchFamily="18" charset="0"/>
                <a:cs typeface="Times New Roman" panose="02020603050405020304" pitchFamily="18" charset="0"/>
              </a:rPr>
              <a:t>Общая  смертность  населения по  возрасту умерших и по населенным пунктам.</a:t>
            </a:r>
            <a:endParaRPr lang="ru-RU" sz="2800" b="1" dirty="0">
              <a:solidFill>
                <a:schemeClr val="tx1">
                  <a:lumMod val="75000"/>
                </a:schemeClr>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06553088"/>
              </p:ext>
            </p:extLst>
          </p:nvPr>
        </p:nvGraphicFramePr>
        <p:xfrm>
          <a:off x="1331640" y="1628801"/>
          <a:ext cx="6336703" cy="2303321"/>
        </p:xfrm>
        <a:graphic>
          <a:graphicData uri="http://schemas.openxmlformats.org/drawingml/2006/table">
            <a:tbl>
              <a:tblPr>
                <a:tableStyleId>{3C2FFA5D-87B4-456A-9821-1D502468CF0F}</a:tableStyleId>
              </a:tblPr>
              <a:tblGrid>
                <a:gridCol w="1714501">
                  <a:extLst>
                    <a:ext uri="{9D8B030D-6E8A-4147-A177-3AD203B41FA5}">
                      <a16:colId xmlns:a16="http://schemas.microsoft.com/office/drawing/2014/main" val="4114176776"/>
                    </a:ext>
                  </a:extLst>
                </a:gridCol>
                <a:gridCol w="770367">
                  <a:extLst>
                    <a:ext uri="{9D8B030D-6E8A-4147-A177-3AD203B41FA5}">
                      <a16:colId xmlns:a16="http://schemas.microsoft.com/office/drawing/2014/main" val="905392198"/>
                    </a:ext>
                  </a:extLst>
                </a:gridCol>
                <a:gridCol w="770367">
                  <a:extLst>
                    <a:ext uri="{9D8B030D-6E8A-4147-A177-3AD203B41FA5}">
                      <a16:colId xmlns:a16="http://schemas.microsoft.com/office/drawing/2014/main" val="1390678276"/>
                    </a:ext>
                  </a:extLst>
                </a:gridCol>
                <a:gridCol w="770367">
                  <a:extLst>
                    <a:ext uri="{9D8B030D-6E8A-4147-A177-3AD203B41FA5}">
                      <a16:colId xmlns:a16="http://schemas.microsoft.com/office/drawing/2014/main" val="845572320"/>
                    </a:ext>
                  </a:extLst>
                </a:gridCol>
                <a:gridCol w="770367">
                  <a:extLst>
                    <a:ext uri="{9D8B030D-6E8A-4147-A177-3AD203B41FA5}">
                      <a16:colId xmlns:a16="http://schemas.microsoft.com/office/drawing/2014/main" val="1616390343"/>
                    </a:ext>
                  </a:extLst>
                </a:gridCol>
                <a:gridCol w="770367">
                  <a:extLst>
                    <a:ext uri="{9D8B030D-6E8A-4147-A177-3AD203B41FA5}">
                      <a16:colId xmlns:a16="http://schemas.microsoft.com/office/drawing/2014/main" val="742323981"/>
                    </a:ext>
                  </a:extLst>
                </a:gridCol>
                <a:gridCol w="770367">
                  <a:extLst>
                    <a:ext uri="{9D8B030D-6E8A-4147-A177-3AD203B41FA5}">
                      <a16:colId xmlns:a16="http://schemas.microsoft.com/office/drawing/2014/main" val="664838355"/>
                    </a:ext>
                  </a:extLst>
                </a:gridCol>
              </a:tblGrid>
              <a:tr h="258097">
                <a:tc rowSpan="2">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 </a:t>
                      </a:r>
                      <a:endParaRPr lang="ru-RU" sz="14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     Умерло</a:t>
                      </a:r>
                      <a:endParaRPr lang="ru-RU" sz="14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pPr algn="ctr" fontAlgn="b"/>
                      <a:endParaRPr lang="ru-RU" sz="14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gridSpan="3">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       т/с. возраст.</a:t>
                      </a:r>
                      <a:endParaRPr lang="ru-RU" sz="14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pPr algn="ctr" fontAlgn="b"/>
                      <a:endParaRPr lang="ru-RU" sz="14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pPr algn="ctr" fontAlgn="b"/>
                      <a:endParaRPr lang="ru-RU" sz="14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не т/с</a:t>
                      </a:r>
                      <a:endParaRPr lang="ru-RU" sz="14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89725095"/>
                  </a:ext>
                </a:extLst>
              </a:tr>
              <a:tr h="245958">
                <a:tc vMerge="1">
                  <a:txBody>
                    <a:bodyPr/>
                    <a:lstStyle/>
                    <a:p>
                      <a:endParaRPr lang="ru-RU"/>
                    </a:p>
                  </a:txBody>
                  <a:tcPr/>
                </a:tc>
                <a:tc>
                  <a:txBody>
                    <a:bodyPr/>
                    <a:lstStyle/>
                    <a:p>
                      <a:pPr algn="ctr" fontAlgn="b"/>
                      <a:r>
                        <a:rPr lang="ru-RU" sz="1100" b="1" u="none" strike="noStrike" dirty="0">
                          <a:effectLst/>
                          <a:latin typeface="Times New Roman" panose="02020603050405020304" pitchFamily="18" charset="0"/>
                          <a:cs typeface="Times New Roman" panose="02020603050405020304" pitchFamily="18" charset="0"/>
                        </a:rPr>
                        <a:t>Всего:</a:t>
                      </a:r>
                      <a:endParaRPr lang="ru-RU" sz="11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100" b="1" u="none" strike="noStrike" dirty="0">
                          <a:effectLst/>
                          <a:latin typeface="Times New Roman" panose="02020603050405020304" pitchFamily="18" charset="0"/>
                          <a:cs typeface="Times New Roman" panose="02020603050405020304" pitchFamily="18" charset="0"/>
                        </a:rPr>
                        <a:t>из них взр.</a:t>
                      </a:r>
                      <a:endParaRPr lang="ru-RU" sz="11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100" b="1" u="none" strike="noStrike" dirty="0">
                          <a:effectLst/>
                          <a:latin typeface="Times New Roman" panose="02020603050405020304" pitchFamily="18" charset="0"/>
                          <a:cs typeface="Times New Roman" panose="02020603050405020304" pitchFamily="18" charset="0"/>
                        </a:rPr>
                        <a:t>Всего:</a:t>
                      </a:r>
                      <a:endParaRPr lang="ru-RU" sz="11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100" b="1" u="none" strike="noStrike" dirty="0">
                          <a:effectLst/>
                          <a:latin typeface="Times New Roman" panose="02020603050405020304" pitchFamily="18" charset="0"/>
                          <a:cs typeface="Times New Roman" panose="02020603050405020304" pitchFamily="18" charset="0"/>
                        </a:rPr>
                        <a:t>м </a:t>
                      </a:r>
                      <a:endParaRPr lang="ru-RU" sz="11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100" b="1" u="none" strike="noStrike" dirty="0">
                          <a:effectLst/>
                          <a:latin typeface="Times New Roman" panose="02020603050405020304" pitchFamily="18" charset="0"/>
                          <a:cs typeface="Times New Roman" panose="02020603050405020304" pitchFamily="18" charset="0"/>
                        </a:rPr>
                        <a:t>ж</a:t>
                      </a:r>
                      <a:endParaRPr lang="ru-RU" sz="11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vMerge="1">
                  <a:txBody>
                    <a:bodyPr/>
                    <a:lstStyle/>
                    <a:p>
                      <a:endParaRPr lang="ru-RU"/>
                    </a:p>
                  </a:txBody>
                  <a:tcPr/>
                </a:tc>
                <a:extLst>
                  <a:ext uri="{0D108BD9-81ED-4DB2-BD59-A6C34878D82A}">
                    <a16:rowId xmlns:a16="http://schemas.microsoft.com/office/drawing/2014/main" val="2242296232"/>
                  </a:ext>
                </a:extLst>
              </a:tr>
              <a:tr h="257038">
                <a:tc>
                  <a:txBody>
                    <a:bodyPr/>
                    <a:lstStyle/>
                    <a:p>
                      <a:pPr algn="l" fontAlgn="b"/>
                      <a:r>
                        <a:rPr lang="ru-RU" sz="1400" b="1" u="none" strike="noStrike" dirty="0">
                          <a:effectLst/>
                          <a:latin typeface="Times New Roman" panose="02020603050405020304" pitchFamily="18" charset="0"/>
                          <a:cs typeface="Times New Roman" panose="02020603050405020304" pitchFamily="18" charset="0"/>
                        </a:rPr>
                        <a:t>Комрат</a:t>
                      </a:r>
                      <a:endParaRPr lang="ru-RU" sz="14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328</a:t>
                      </a:r>
                      <a:endParaRPr lang="ru-RU" sz="14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328</a:t>
                      </a:r>
                      <a:endParaRPr lang="ru-RU" sz="14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64</a:t>
                      </a:r>
                      <a:endParaRPr lang="ru-RU" sz="14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54</a:t>
                      </a:r>
                      <a:endParaRPr lang="ru-RU" sz="14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10</a:t>
                      </a:r>
                      <a:endParaRPr lang="ru-RU" sz="14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264</a:t>
                      </a:r>
                      <a:endParaRPr lang="ru-RU" sz="14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17953999"/>
                  </a:ext>
                </a:extLst>
              </a:tr>
              <a:tr h="257038">
                <a:tc>
                  <a:txBody>
                    <a:bodyPr/>
                    <a:lstStyle/>
                    <a:p>
                      <a:pPr algn="l" fontAlgn="b"/>
                      <a:r>
                        <a:rPr lang="ru-RU" sz="1400" b="1" u="none" strike="noStrike" dirty="0">
                          <a:effectLst/>
                          <a:latin typeface="Times New Roman" panose="02020603050405020304" pitchFamily="18" charset="0"/>
                          <a:cs typeface="Times New Roman" panose="02020603050405020304" pitchFamily="18" charset="0"/>
                        </a:rPr>
                        <a:t>Буджак</a:t>
                      </a:r>
                      <a:endParaRPr lang="ru-RU" sz="14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24</a:t>
                      </a:r>
                      <a:endParaRPr lang="ru-RU" sz="14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24</a:t>
                      </a:r>
                      <a:endParaRPr lang="ru-RU" sz="14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10</a:t>
                      </a:r>
                      <a:endParaRPr lang="ru-RU" sz="14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8</a:t>
                      </a:r>
                      <a:endParaRPr lang="ru-RU" sz="14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2</a:t>
                      </a:r>
                      <a:endParaRPr lang="ru-RU" sz="14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14</a:t>
                      </a:r>
                      <a:endParaRPr lang="ru-RU" sz="14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7541857"/>
                  </a:ext>
                </a:extLst>
              </a:tr>
              <a:tr h="257038">
                <a:tc>
                  <a:txBody>
                    <a:bodyPr/>
                    <a:lstStyle/>
                    <a:p>
                      <a:pPr algn="l" fontAlgn="b"/>
                      <a:r>
                        <a:rPr lang="ru-RU" sz="1400" b="1" u="none" strike="noStrike" dirty="0">
                          <a:effectLst/>
                          <a:latin typeface="Times New Roman" panose="02020603050405020304" pitchFamily="18" charset="0"/>
                          <a:cs typeface="Times New Roman" panose="02020603050405020304" pitchFamily="18" charset="0"/>
                        </a:rPr>
                        <a:t>Ферапонтьевка</a:t>
                      </a:r>
                      <a:endParaRPr lang="ru-RU" sz="14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27</a:t>
                      </a:r>
                      <a:endParaRPr lang="ru-RU" sz="14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27</a:t>
                      </a:r>
                      <a:endParaRPr lang="ru-RU" sz="14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7</a:t>
                      </a:r>
                      <a:endParaRPr lang="ru-RU" sz="14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6</a:t>
                      </a:r>
                      <a:endParaRPr lang="ru-RU" sz="14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1</a:t>
                      </a:r>
                      <a:endParaRPr lang="ru-RU" sz="14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20</a:t>
                      </a:r>
                      <a:endParaRPr lang="ru-RU" sz="14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037972318"/>
                  </a:ext>
                </a:extLst>
              </a:tr>
              <a:tr h="257038">
                <a:tc>
                  <a:txBody>
                    <a:bodyPr/>
                    <a:lstStyle/>
                    <a:p>
                      <a:pPr algn="l" fontAlgn="b"/>
                      <a:r>
                        <a:rPr lang="ru-RU" sz="1400" b="1" u="none" strike="noStrike">
                          <a:effectLst/>
                          <a:latin typeface="Times New Roman" panose="02020603050405020304" pitchFamily="18" charset="0"/>
                          <a:cs typeface="Times New Roman" panose="02020603050405020304" pitchFamily="18" charset="0"/>
                        </a:rPr>
                        <a:t>Конгазчик</a:t>
                      </a:r>
                      <a:endParaRPr lang="ru-RU" sz="1400" b="1"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17</a:t>
                      </a:r>
                      <a:endParaRPr lang="ru-RU" sz="14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17</a:t>
                      </a:r>
                      <a:endParaRPr lang="ru-RU" sz="14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4</a:t>
                      </a:r>
                      <a:endParaRPr lang="ru-RU" sz="14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3</a:t>
                      </a:r>
                      <a:endParaRPr lang="ru-RU" sz="14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1</a:t>
                      </a:r>
                      <a:endParaRPr lang="ru-RU" sz="14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13</a:t>
                      </a:r>
                      <a:endParaRPr lang="ru-RU" sz="14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499831774"/>
                  </a:ext>
                </a:extLst>
              </a:tr>
              <a:tr h="257038">
                <a:tc>
                  <a:txBody>
                    <a:bodyPr/>
                    <a:lstStyle/>
                    <a:p>
                      <a:pPr algn="l" fontAlgn="b"/>
                      <a:r>
                        <a:rPr lang="ru-RU" sz="1400" b="1" u="none" strike="noStrike">
                          <a:effectLst/>
                          <a:latin typeface="Times New Roman" panose="02020603050405020304" pitchFamily="18" charset="0"/>
                          <a:cs typeface="Times New Roman" panose="02020603050405020304" pitchFamily="18" charset="0"/>
                        </a:rPr>
                        <a:t>Бешалма</a:t>
                      </a:r>
                      <a:endParaRPr lang="ru-RU" sz="1400" b="1"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49</a:t>
                      </a:r>
                      <a:endParaRPr lang="ru-RU" sz="14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49</a:t>
                      </a:r>
                      <a:endParaRPr lang="ru-RU" sz="14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12</a:t>
                      </a:r>
                      <a:endParaRPr lang="ru-RU" sz="14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12</a:t>
                      </a:r>
                      <a:endParaRPr lang="ru-RU" sz="14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 </a:t>
                      </a:r>
                      <a:endParaRPr lang="ru-RU" sz="14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37</a:t>
                      </a:r>
                      <a:endParaRPr lang="ru-RU" sz="14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2921460"/>
                  </a:ext>
                </a:extLst>
              </a:tr>
              <a:tr h="257038">
                <a:tc>
                  <a:txBody>
                    <a:bodyPr/>
                    <a:lstStyle/>
                    <a:p>
                      <a:pPr algn="just" rtl="0" fontAlgn="ctr"/>
                      <a:r>
                        <a:rPr lang="ru-RU" sz="1400" b="1" u="none" strike="noStrike">
                          <a:effectLst/>
                          <a:latin typeface="Times New Roman" panose="02020603050405020304" pitchFamily="18" charset="0"/>
                          <a:cs typeface="Times New Roman" panose="02020603050405020304" pitchFamily="18" charset="0"/>
                        </a:rPr>
                        <a:t>ЦЗ Комрат</a:t>
                      </a:r>
                      <a:endParaRPr lang="ru-RU" sz="1400" b="1"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445</a:t>
                      </a:r>
                      <a:endParaRPr lang="ru-RU" sz="14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445</a:t>
                      </a:r>
                      <a:endParaRPr lang="ru-RU" sz="14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97</a:t>
                      </a:r>
                      <a:endParaRPr lang="ru-RU" sz="14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83</a:t>
                      </a:r>
                      <a:endParaRPr lang="ru-RU" sz="14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14</a:t>
                      </a:r>
                      <a:endParaRPr lang="ru-RU" sz="14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348</a:t>
                      </a:r>
                      <a:endParaRPr lang="ru-RU" sz="14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468776200"/>
                  </a:ext>
                </a:extLst>
              </a:tr>
              <a:tr h="257038">
                <a:tc>
                  <a:txBody>
                    <a:bodyPr/>
                    <a:lstStyle/>
                    <a:p>
                      <a:pPr algn="just" rtl="0" fontAlgn="ctr"/>
                      <a:r>
                        <a:rPr lang="ru-RU" sz="1400" b="1" u="none" strike="noStrike" dirty="0">
                          <a:effectLst/>
                          <a:latin typeface="Times New Roman" panose="02020603050405020304" pitchFamily="18" charset="0"/>
                          <a:cs typeface="Times New Roman" panose="02020603050405020304" pitchFamily="18" charset="0"/>
                        </a:rPr>
                        <a:t>Район</a:t>
                      </a:r>
                      <a:endParaRPr lang="ru-RU" sz="1400" b="1"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890</a:t>
                      </a:r>
                      <a:endParaRPr lang="ru-RU" sz="14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890</a:t>
                      </a:r>
                      <a:endParaRPr lang="ru-RU" sz="14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194</a:t>
                      </a:r>
                      <a:endParaRPr lang="ru-RU" sz="1400" b="0" i="0" u="none" strike="noStrike">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solidFill>
                            <a:srgbClr val="C00000"/>
                          </a:solidFill>
                          <a:effectLst/>
                          <a:latin typeface="Times New Roman" panose="02020603050405020304" pitchFamily="18" charset="0"/>
                          <a:cs typeface="Times New Roman" panose="02020603050405020304" pitchFamily="18" charset="0"/>
                        </a:rPr>
                        <a:t>166</a:t>
                      </a:r>
                      <a:endParaRPr lang="ru-RU" sz="1400" b="0" i="0" u="none" strike="noStrike" dirty="0">
                        <a:solidFill>
                          <a:srgbClr val="C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solidFill>
                            <a:srgbClr val="C00000"/>
                          </a:solidFill>
                          <a:effectLst/>
                          <a:latin typeface="Times New Roman" panose="02020603050405020304" pitchFamily="18" charset="0"/>
                          <a:cs typeface="Times New Roman" panose="02020603050405020304" pitchFamily="18" charset="0"/>
                        </a:rPr>
                        <a:t>28</a:t>
                      </a:r>
                      <a:endParaRPr lang="ru-RU" sz="1400" b="0" i="0" u="none" strike="noStrike" dirty="0">
                        <a:solidFill>
                          <a:srgbClr val="C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696</a:t>
                      </a:r>
                      <a:endParaRPr lang="ru-RU" sz="1400" b="0" i="0" u="none" strike="noStrike" dirty="0">
                        <a:solidFill>
                          <a:srgbClr val="1F4E78"/>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285996845"/>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2433232917"/>
              </p:ext>
            </p:extLst>
          </p:nvPr>
        </p:nvGraphicFramePr>
        <p:xfrm>
          <a:off x="611560" y="4114800"/>
          <a:ext cx="8220075"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7314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effectLst/>
              </a:rPr>
              <a:t> </a:t>
            </a:r>
            <a:r>
              <a:rPr lang="ru-RU" sz="3200" b="1" dirty="0">
                <a:solidFill>
                  <a:schemeClr val="tx1">
                    <a:lumMod val="75000"/>
                  </a:schemeClr>
                </a:solidFill>
                <a:effectLst/>
                <a:latin typeface="Times New Roman" panose="02020603050405020304" pitchFamily="18" charset="0"/>
                <a:cs typeface="Times New Roman" panose="02020603050405020304" pitchFamily="18" charset="0"/>
              </a:rPr>
              <a:t>Анализ  смертности населения т/с возраста по месту смерти.</a:t>
            </a:r>
            <a:endParaRPr lang="ru-RU" sz="3200" b="1" dirty="0">
              <a:solidFill>
                <a:schemeClr val="tx1">
                  <a:lumMod val="75000"/>
                </a:schemeClr>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84019017"/>
              </p:ext>
            </p:extLst>
          </p:nvPr>
        </p:nvGraphicFramePr>
        <p:xfrm>
          <a:off x="251525" y="1772817"/>
          <a:ext cx="8640954" cy="3168350"/>
        </p:xfrm>
        <a:graphic>
          <a:graphicData uri="http://schemas.openxmlformats.org/drawingml/2006/table">
            <a:tbl>
              <a:tblPr firstRow="1" firstCol="1" bandRow="1">
                <a:tableStyleId>{5C22544A-7EE6-4342-B048-85BDC9FD1C3A}</a:tableStyleId>
              </a:tblPr>
              <a:tblGrid>
                <a:gridCol w="1017006">
                  <a:extLst>
                    <a:ext uri="{9D8B030D-6E8A-4147-A177-3AD203B41FA5}">
                      <a16:colId xmlns:a16="http://schemas.microsoft.com/office/drawing/2014/main" val="677648456"/>
                    </a:ext>
                  </a:extLst>
                </a:gridCol>
                <a:gridCol w="629075">
                  <a:extLst>
                    <a:ext uri="{9D8B030D-6E8A-4147-A177-3AD203B41FA5}">
                      <a16:colId xmlns:a16="http://schemas.microsoft.com/office/drawing/2014/main" val="3912360798"/>
                    </a:ext>
                  </a:extLst>
                </a:gridCol>
                <a:gridCol w="704123">
                  <a:extLst>
                    <a:ext uri="{9D8B030D-6E8A-4147-A177-3AD203B41FA5}">
                      <a16:colId xmlns:a16="http://schemas.microsoft.com/office/drawing/2014/main" val="1809901936"/>
                    </a:ext>
                  </a:extLst>
                </a:gridCol>
                <a:gridCol w="629075">
                  <a:extLst>
                    <a:ext uri="{9D8B030D-6E8A-4147-A177-3AD203B41FA5}">
                      <a16:colId xmlns:a16="http://schemas.microsoft.com/office/drawing/2014/main" val="4011904392"/>
                    </a:ext>
                  </a:extLst>
                </a:gridCol>
                <a:gridCol w="629075">
                  <a:extLst>
                    <a:ext uri="{9D8B030D-6E8A-4147-A177-3AD203B41FA5}">
                      <a16:colId xmlns:a16="http://schemas.microsoft.com/office/drawing/2014/main" val="2825489190"/>
                    </a:ext>
                  </a:extLst>
                </a:gridCol>
                <a:gridCol w="629075">
                  <a:extLst>
                    <a:ext uri="{9D8B030D-6E8A-4147-A177-3AD203B41FA5}">
                      <a16:colId xmlns:a16="http://schemas.microsoft.com/office/drawing/2014/main" val="3981854945"/>
                    </a:ext>
                  </a:extLst>
                </a:gridCol>
                <a:gridCol w="629075">
                  <a:extLst>
                    <a:ext uri="{9D8B030D-6E8A-4147-A177-3AD203B41FA5}">
                      <a16:colId xmlns:a16="http://schemas.microsoft.com/office/drawing/2014/main" val="1147212197"/>
                    </a:ext>
                  </a:extLst>
                </a:gridCol>
                <a:gridCol w="629075">
                  <a:extLst>
                    <a:ext uri="{9D8B030D-6E8A-4147-A177-3AD203B41FA5}">
                      <a16:colId xmlns:a16="http://schemas.microsoft.com/office/drawing/2014/main" val="2980820522"/>
                    </a:ext>
                  </a:extLst>
                </a:gridCol>
                <a:gridCol w="629075">
                  <a:extLst>
                    <a:ext uri="{9D8B030D-6E8A-4147-A177-3AD203B41FA5}">
                      <a16:colId xmlns:a16="http://schemas.microsoft.com/office/drawing/2014/main" val="423568674"/>
                    </a:ext>
                  </a:extLst>
                </a:gridCol>
                <a:gridCol w="629075">
                  <a:extLst>
                    <a:ext uri="{9D8B030D-6E8A-4147-A177-3AD203B41FA5}">
                      <a16:colId xmlns:a16="http://schemas.microsoft.com/office/drawing/2014/main" val="2136213649"/>
                    </a:ext>
                  </a:extLst>
                </a:gridCol>
                <a:gridCol w="629075">
                  <a:extLst>
                    <a:ext uri="{9D8B030D-6E8A-4147-A177-3AD203B41FA5}">
                      <a16:colId xmlns:a16="http://schemas.microsoft.com/office/drawing/2014/main" val="3518645247"/>
                    </a:ext>
                  </a:extLst>
                </a:gridCol>
                <a:gridCol w="629075">
                  <a:extLst>
                    <a:ext uri="{9D8B030D-6E8A-4147-A177-3AD203B41FA5}">
                      <a16:colId xmlns:a16="http://schemas.microsoft.com/office/drawing/2014/main" val="444159893"/>
                    </a:ext>
                  </a:extLst>
                </a:gridCol>
                <a:gridCol w="629075">
                  <a:extLst>
                    <a:ext uri="{9D8B030D-6E8A-4147-A177-3AD203B41FA5}">
                      <a16:colId xmlns:a16="http://schemas.microsoft.com/office/drawing/2014/main" val="2807211495"/>
                    </a:ext>
                  </a:extLst>
                </a:gridCol>
              </a:tblGrid>
              <a:tr h="373122">
                <a:tc rowSpan="2">
                  <a:txBody>
                    <a:bodyPr/>
                    <a:lstStyle/>
                    <a:p>
                      <a:pPr algn="ctr">
                        <a:spcAft>
                          <a:spcPts val="0"/>
                        </a:spcAft>
                      </a:pPr>
                      <a:r>
                        <a:rPr lang="ru-RU" sz="1000">
                          <a:effectLst/>
                        </a:rPr>
                        <a:t> </a:t>
                      </a:r>
                      <a:endParaRPr lang="ru-RU" sz="900">
                        <a:effectLst/>
                        <a:latin typeface="Times New Roman" panose="02020603050405020304" pitchFamily="18" charset="0"/>
                        <a:ea typeface="Times New Roman" panose="02020603050405020304" pitchFamily="18" charset="0"/>
                      </a:endParaRPr>
                    </a:p>
                  </a:txBody>
                  <a:tcPr marL="51171" marR="51171" marT="0" marB="0"/>
                </a:tc>
                <a:tc gridSpan="6">
                  <a:txBody>
                    <a:bodyPr/>
                    <a:lstStyle/>
                    <a:p>
                      <a:pPr algn="ctr">
                        <a:spcAft>
                          <a:spcPts val="0"/>
                        </a:spcAft>
                      </a:pPr>
                      <a:r>
                        <a:rPr lang="ru-RU" sz="1000">
                          <a:effectLst/>
                        </a:rPr>
                        <a:t>ЦЗ Комрат</a:t>
                      </a:r>
                      <a:endParaRPr lang="ru-RU" sz="900">
                        <a:effectLst/>
                        <a:latin typeface="Times New Roman" panose="02020603050405020304" pitchFamily="18" charset="0"/>
                        <a:ea typeface="Times New Roman" panose="02020603050405020304" pitchFamily="18" charset="0"/>
                      </a:endParaRPr>
                    </a:p>
                  </a:txBody>
                  <a:tcPr marL="51171" marR="51171"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6">
                  <a:txBody>
                    <a:bodyPr/>
                    <a:lstStyle/>
                    <a:p>
                      <a:pPr algn="ctr">
                        <a:spcAft>
                          <a:spcPts val="0"/>
                        </a:spcAft>
                      </a:pPr>
                      <a:r>
                        <a:rPr lang="ru-RU" sz="1000">
                          <a:effectLst/>
                        </a:rPr>
                        <a:t>Район</a:t>
                      </a:r>
                      <a:endParaRPr lang="ru-RU" sz="900">
                        <a:effectLst/>
                        <a:latin typeface="Times New Roman" panose="02020603050405020304" pitchFamily="18" charset="0"/>
                        <a:ea typeface="Times New Roman" panose="02020603050405020304" pitchFamily="18" charset="0"/>
                      </a:endParaRPr>
                    </a:p>
                  </a:txBody>
                  <a:tcPr marL="51171" marR="51171"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618844201"/>
                  </a:ext>
                </a:extLst>
              </a:tr>
              <a:tr h="415521">
                <a:tc vMerge="1">
                  <a:txBody>
                    <a:bodyPr/>
                    <a:lstStyle/>
                    <a:p>
                      <a:endParaRPr lang="ru-RU"/>
                    </a:p>
                  </a:txBody>
                  <a:tcPr/>
                </a:tc>
                <a:tc gridSpan="2">
                  <a:txBody>
                    <a:bodyPr/>
                    <a:lstStyle/>
                    <a:p>
                      <a:pPr algn="ctr">
                        <a:spcAft>
                          <a:spcPts val="0"/>
                        </a:spcAft>
                      </a:pPr>
                      <a:r>
                        <a:rPr lang="ru-RU" sz="1000">
                          <a:effectLst/>
                        </a:rPr>
                        <a:t>Абс. цифры</a:t>
                      </a:r>
                      <a:endParaRPr lang="ru-RU" sz="900">
                        <a:effectLst/>
                        <a:latin typeface="Times New Roman" panose="02020603050405020304" pitchFamily="18" charset="0"/>
                        <a:ea typeface="Times New Roman" panose="02020603050405020304" pitchFamily="18" charset="0"/>
                      </a:endParaRPr>
                    </a:p>
                  </a:txBody>
                  <a:tcPr marL="51171" marR="51171" marT="0" marB="0"/>
                </a:tc>
                <a:tc hMerge="1">
                  <a:txBody>
                    <a:bodyPr/>
                    <a:lstStyle/>
                    <a:p>
                      <a:endParaRPr lang="ru-RU"/>
                    </a:p>
                  </a:txBody>
                  <a:tcPr/>
                </a:tc>
                <a:tc gridSpan="2">
                  <a:txBody>
                    <a:bodyPr/>
                    <a:lstStyle/>
                    <a:p>
                      <a:pPr algn="ctr">
                        <a:spcAft>
                          <a:spcPts val="0"/>
                        </a:spcAft>
                      </a:pPr>
                      <a:r>
                        <a:rPr lang="ru-RU" sz="1000">
                          <a:effectLst/>
                        </a:rPr>
                        <a:t>Уд. Вес в %</a:t>
                      </a:r>
                      <a:endParaRPr lang="ru-RU" sz="900">
                        <a:effectLst/>
                        <a:latin typeface="Times New Roman" panose="02020603050405020304" pitchFamily="18" charset="0"/>
                        <a:ea typeface="Times New Roman" panose="02020603050405020304" pitchFamily="18" charset="0"/>
                      </a:endParaRPr>
                    </a:p>
                  </a:txBody>
                  <a:tcPr marL="51171" marR="51171" marT="0" marB="0"/>
                </a:tc>
                <a:tc hMerge="1">
                  <a:txBody>
                    <a:bodyPr/>
                    <a:lstStyle/>
                    <a:p>
                      <a:endParaRPr lang="ru-RU"/>
                    </a:p>
                  </a:txBody>
                  <a:tcPr/>
                </a:tc>
                <a:tc gridSpan="2">
                  <a:txBody>
                    <a:bodyPr/>
                    <a:lstStyle/>
                    <a:p>
                      <a:pPr algn="ctr">
                        <a:spcAft>
                          <a:spcPts val="0"/>
                        </a:spcAft>
                      </a:pPr>
                      <a:r>
                        <a:rPr lang="ru-RU" sz="1000">
                          <a:effectLst/>
                        </a:rPr>
                        <a:t>На 100 тыс. нас.</a:t>
                      </a:r>
                      <a:endParaRPr lang="ru-RU" sz="900">
                        <a:effectLst/>
                        <a:latin typeface="Times New Roman" panose="02020603050405020304" pitchFamily="18" charset="0"/>
                        <a:ea typeface="Times New Roman" panose="02020603050405020304" pitchFamily="18" charset="0"/>
                      </a:endParaRPr>
                    </a:p>
                  </a:txBody>
                  <a:tcPr marL="51171" marR="51171" marT="0" marB="0"/>
                </a:tc>
                <a:tc hMerge="1">
                  <a:txBody>
                    <a:bodyPr/>
                    <a:lstStyle/>
                    <a:p>
                      <a:endParaRPr lang="ru-RU"/>
                    </a:p>
                  </a:txBody>
                  <a:tcPr/>
                </a:tc>
                <a:tc gridSpan="2">
                  <a:txBody>
                    <a:bodyPr/>
                    <a:lstStyle/>
                    <a:p>
                      <a:pPr algn="ctr">
                        <a:spcAft>
                          <a:spcPts val="0"/>
                        </a:spcAft>
                      </a:pPr>
                      <a:r>
                        <a:rPr lang="ru-RU" sz="1000">
                          <a:effectLst/>
                        </a:rPr>
                        <a:t>Абс. цифры</a:t>
                      </a:r>
                      <a:endParaRPr lang="ru-RU" sz="900">
                        <a:effectLst/>
                        <a:latin typeface="Times New Roman" panose="02020603050405020304" pitchFamily="18" charset="0"/>
                        <a:ea typeface="Times New Roman" panose="02020603050405020304" pitchFamily="18" charset="0"/>
                      </a:endParaRPr>
                    </a:p>
                  </a:txBody>
                  <a:tcPr marL="51171" marR="51171" marT="0" marB="0"/>
                </a:tc>
                <a:tc hMerge="1">
                  <a:txBody>
                    <a:bodyPr/>
                    <a:lstStyle/>
                    <a:p>
                      <a:endParaRPr lang="ru-RU"/>
                    </a:p>
                  </a:txBody>
                  <a:tcPr/>
                </a:tc>
                <a:tc gridSpan="2">
                  <a:txBody>
                    <a:bodyPr/>
                    <a:lstStyle/>
                    <a:p>
                      <a:pPr algn="r">
                        <a:spcAft>
                          <a:spcPts val="0"/>
                        </a:spcAft>
                      </a:pPr>
                      <a:r>
                        <a:rPr lang="ru-RU" sz="1000">
                          <a:effectLst/>
                        </a:rPr>
                        <a:t>Уд. Вес %</a:t>
                      </a:r>
                      <a:endParaRPr lang="ru-RU" sz="900">
                        <a:effectLst/>
                        <a:latin typeface="Times New Roman" panose="02020603050405020304" pitchFamily="18" charset="0"/>
                        <a:ea typeface="Times New Roman" panose="02020603050405020304" pitchFamily="18" charset="0"/>
                      </a:endParaRPr>
                    </a:p>
                  </a:txBody>
                  <a:tcPr marL="51171" marR="51171" marT="0" marB="0"/>
                </a:tc>
                <a:tc hMerge="1">
                  <a:txBody>
                    <a:bodyPr/>
                    <a:lstStyle/>
                    <a:p>
                      <a:endParaRPr lang="ru-RU"/>
                    </a:p>
                  </a:txBody>
                  <a:tcPr/>
                </a:tc>
                <a:tc gridSpan="2">
                  <a:txBody>
                    <a:bodyPr/>
                    <a:lstStyle/>
                    <a:p>
                      <a:pPr algn="ctr">
                        <a:spcAft>
                          <a:spcPts val="0"/>
                        </a:spcAft>
                      </a:pPr>
                      <a:r>
                        <a:rPr lang="ru-RU" sz="1000">
                          <a:effectLst/>
                        </a:rPr>
                        <a:t>На 100 тыс. нас.</a:t>
                      </a:r>
                      <a:endParaRPr lang="ru-RU" sz="900">
                        <a:effectLst/>
                        <a:latin typeface="Times New Roman" panose="02020603050405020304" pitchFamily="18" charset="0"/>
                        <a:ea typeface="Times New Roman" panose="02020603050405020304" pitchFamily="18" charset="0"/>
                      </a:endParaRPr>
                    </a:p>
                  </a:txBody>
                  <a:tcPr marL="51171" marR="51171" marT="0" marB="0"/>
                </a:tc>
                <a:tc hMerge="1">
                  <a:txBody>
                    <a:bodyPr/>
                    <a:lstStyle/>
                    <a:p>
                      <a:endParaRPr lang="ru-RU"/>
                    </a:p>
                  </a:txBody>
                  <a:tcPr/>
                </a:tc>
                <a:extLst>
                  <a:ext uri="{0D108BD9-81ED-4DB2-BD59-A6C34878D82A}">
                    <a16:rowId xmlns:a16="http://schemas.microsoft.com/office/drawing/2014/main" val="2827799103"/>
                  </a:ext>
                </a:extLst>
              </a:tr>
              <a:tr h="751543">
                <a:tc>
                  <a:txBody>
                    <a:bodyPr/>
                    <a:lstStyle/>
                    <a:p>
                      <a:pPr algn="ctr">
                        <a:spcAft>
                          <a:spcPts val="0"/>
                        </a:spcAft>
                      </a:pPr>
                      <a:r>
                        <a:rPr lang="ru-RU" sz="1000">
                          <a:effectLst/>
                        </a:rPr>
                        <a:t> </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spcAft>
                          <a:spcPts val="0"/>
                        </a:spcAft>
                      </a:pPr>
                      <a:r>
                        <a:rPr lang="ru-RU" sz="1000">
                          <a:effectLst/>
                        </a:rPr>
                        <a:t>2020 г.</a:t>
                      </a:r>
                      <a:endParaRPr lang="ru-RU" sz="900">
                        <a:effectLst/>
                        <a:latin typeface="Times New Roman" panose="02020603050405020304" pitchFamily="18" charset="0"/>
                        <a:ea typeface="Times New Roman" panose="02020603050405020304" pitchFamily="18" charset="0"/>
                      </a:endParaRPr>
                    </a:p>
                  </a:txBody>
                  <a:tcPr marL="51171" marR="51171" marT="0" marB="0" anchor="ctr"/>
                </a:tc>
                <a:tc>
                  <a:txBody>
                    <a:bodyPr/>
                    <a:lstStyle/>
                    <a:p>
                      <a:pPr algn="ctr">
                        <a:spcAft>
                          <a:spcPts val="0"/>
                        </a:spcAft>
                      </a:pPr>
                      <a:r>
                        <a:rPr lang="ru-RU" sz="1000">
                          <a:effectLst/>
                        </a:rPr>
                        <a:t>2021 г.</a:t>
                      </a:r>
                      <a:endParaRPr lang="ru-RU" sz="900">
                        <a:effectLst/>
                        <a:latin typeface="Times New Roman" panose="02020603050405020304" pitchFamily="18" charset="0"/>
                        <a:ea typeface="Times New Roman" panose="02020603050405020304" pitchFamily="18" charset="0"/>
                      </a:endParaRPr>
                    </a:p>
                  </a:txBody>
                  <a:tcPr marL="51171" marR="51171" marT="0" marB="0" anchor="ctr"/>
                </a:tc>
                <a:tc>
                  <a:txBody>
                    <a:bodyPr/>
                    <a:lstStyle/>
                    <a:p>
                      <a:pPr algn="ctr">
                        <a:spcAft>
                          <a:spcPts val="0"/>
                        </a:spcAft>
                      </a:pPr>
                      <a:r>
                        <a:rPr lang="ru-RU" sz="1000">
                          <a:effectLst/>
                        </a:rPr>
                        <a:t>2020 г.</a:t>
                      </a:r>
                      <a:endParaRPr lang="ru-RU" sz="900">
                        <a:effectLst/>
                        <a:latin typeface="Times New Roman" panose="02020603050405020304" pitchFamily="18" charset="0"/>
                        <a:ea typeface="Times New Roman" panose="02020603050405020304" pitchFamily="18" charset="0"/>
                      </a:endParaRPr>
                    </a:p>
                  </a:txBody>
                  <a:tcPr marL="51171" marR="51171" marT="0" marB="0" anchor="ctr"/>
                </a:tc>
                <a:tc>
                  <a:txBody>
                    <a:bodyPr/>
                    <a:lstStyle/>
                    <a:p>
                      <a:pPr algn="ctr">
                        <a:spcAft>
                          <a:spcPts val="0"/>
                        </a:spcAft>
                      </a:pPr>
                      <a:r>
                        <a:rPr lang="ru-RU" sz="1000">
                          <a:effectLst/>
                        </a:rPr>
                        <a:t>2021 г.</a:t>
                      </a:r>
                      <a:endParaRPr lang="ru-RU" sz="900">
                        <a:effectLst/>
                        <a:latin typeface="Times New Roman" panose="02020603050405020304" pitchFamily="18" charset="0"/>
                        <a:ea typeface="Times New Roman" panose="02020603050405020304" pitchFamily="18" charset="0"/>
                      </a:endParaRPr>
                    </a:p>
                  </a:txBody>
                  <a:tcPr marL="51171" marR="51171" marT="0" marB="0" anchor="ctr"/>
                </a:tc>
                <a:tc>
                  <a:txBody>
                    <a:bodyPr/>
                    <a:lstStyle/>
                    <a:p>
                      <a:pPr algn="ctr">
                        <a:spcAft>
                          <a:spcPts val="0"/>
                        </a:spcAft>
                      </a:pPr>
                      <a:r>
                        <a:rPr lang="ru-RU" sz="1000">
                          <a:effectLst/>
                        </a:rPr>
                        <a:t>2020 г.</a:t>
                      </a:r>
                      <a:endParaRPr lang="ru-RU" sz="900">
                        <a:effectLst/>
                        <a:latin typeface="Times New Roman" panose="02020603050405020304" pitchFamily="18" charset="0"/>
                        <a:ea typeface="Times New Roman" panose="02020603050405020304" pitchFamily="18" charset="0"/>
                      </a:endParaRPr>
                    </a:p>
                  </a:txBody>
                  <a:tcPr marL="51171" marR="51171" marT="0" marB="0" anchor="ctr"/>
                </a:tc>
                <a:tc>
                  <a:txBody>
                    <a:bodyPr/>
                    <a:lstStyle/>
                    <a:p>
                      <a:pPr algn="ctr">
                        <a:spcAft>
                          <a:spcPts val="0"/>
                        </a:spcAft>
                      </a:pPr>
                      <a:r>
                        <a:rPr lang="ru-RU" sz="1000">
                          <a:effectLst/>
                        </a:rPr>
                        <a:t>2021 г.</a:t>
                      </a:r>
                      <a:endParaRPr lang="ru-RU" sz="900">
                        <a:effectLst/>
                        <a:latin typeface="Times New Roman" panose="02020603050405020304" pitchFamily="18" charset="0"/>
                        <a:ea typeface="Times New Roman" panose="02020603050405020304" pitchFamily="18" charset="0"/>
                      </a:endParaRPr>
                    </a:p>
                  </a:txBody>
                  <a:tcPr marL="51171" marR="51171" marT="0" marB="0" anchor="ctr"/>
                </a:tc>
                <a:tc>
                  <a:txBody>
                    <a:bodyPr/>
                    <a:lstStyle/>
                    <a:p>
                      <a:pPr algn="ctr">
                        <a:spcAft>
                          <a:spcPts val="0"/>
                        </a:spcAft>
                      </a:pPr>
                      <a:r>
                        <a:rPr lang="ru-RU" sz="1000">
                          <a:effectLst/>
                        </a:rPr>
                        <a:t>2020 г.</a:t>
                      </a:r>
                      <a:endParaRPr lang="ru-RU" sz="900">
                        <a:effectLst/>
                        <a:latin typeface="Times New Roman" panose="02020603050405020304" pitchFamily="18" charset="0"/>
                        <a:ea typeface="Times New Roman" panose="02020603050405020304" pitchFamily="18" charset="0"/>
                      </a:endParaRPr>
                    </a:p>
                  </a:txBody>
                  <a:tcPr marL="51171" marR="51171" marT="0" marB="0" anchor="ctr"/>
                </a:tc>
                <a:tc>
                  <a:txBody>
                    <a:bodyPr/>
                    <a:lstStyle/>
                    <a:p>
                      <a:pPr algn="ctr">
                        <a:spcAft>
                          <a:spcPts val="0"/>
                        </a:spcAft>
                      </a:pPr>
                      <a:r>
                        <a:rPr lang="ru-RU" sz="1000">
                          <a:effectLst/>
                        </a:rPr>
                        <a:t>2021 г.</a:t>
                      </a:r>
                      <a:endParaRPr lang="ru-RU" sz="900">
                        <a:effectLst/>
                        <a:latin typeface="Times New Roman" panose="02020603050405020304" pitchFamily="18" charset="0"/>
                        <a:ea typeface="Times New Roman" panose="02020603050405020304" pitchFamily="18" charset="0"/>
                      </a:endParaRPr>
                    </a:p>
                  </a:txBody>
                  <a:tcPr marL="51171" marR="51171" marT="0" marB="0" anchor="ctr"/>
                </a:tc>
                <a:tc>
                  <a:txBody>
                    <a:bodyPr/>
                    <a:lstStyle/>
                    <a:p>
                      <a:pPr algn="ctr">
                        <a:spcAft>
                          <a:spcPts val="0"/>
                        </a:spcAft>
                      </a:pPr>
                      <a:r>
                        <a:rPr lang="ru-RU" sz="1000">
                          <a:effectLst/>
                        </a:rPr>
                        <a:t>2020 г.</a:t>
                      </a:r>
                      <a:endParaRPr lang="ru-RU" sz="900">
                        <a:effectLst/>
                        <a:latin typeface="Times New Roman" panose="02020603050405020304" pitchFamily="18" charset="0"/>
                        <a:ea typeface="Times New Roman" panose="02020603050405020304" pitchFamily="18" charset="0"/>
                      </a:endParaRPr>
                    </a:p>
                  </a:txBody>
                  <a:tcPr marL="51171" marR="51171" marT="0" marB="0" anchor="ctr"/>
                </a:tc>
                <a:tc>
                  <a:txBody>
                    <a:bodyPr/>
                    <a:lstStyle/>
                    <a:p>
                      <a:pPr algn="ctr">
                        <a:spcAft>
                          <a:spcPts val="0"/>
                        </a:spcAft>
                      </a:pPr>
                      <a:r>
                        <a:rPr lang="ru-RU" sz="1000">
                          <a:effectLst/>
                        </a:rPr>
                        <a:t>2021 г.</a:t>
                      </a:r>
                      <a:endParaRPr lang="ru-RU" sz="900">
                        <a:effectLst/>
                        <a:latin typeface="Times New Roman" panose="02020603050405020304" pitchFamily="18" charset="0"/>
                        <a:ea typeface="Times New Roman" panose="02020603050405020304" pitchFamily="18" charset="0"/>
                      </a:endParaRPr>
                    </a:p>
                  </a:txBody>
                  <a:tcPr marL="51171" marR="51171" marT="0" marB="0" anchor="ctr"/>
                </a:tc>
                <a:tc>
                  <a:txBody>
                    <a:bodyPr/>
                    <a:lstStyle/>
                    <a:p>
                      <a:pPr algn="ctr">
                        <a:spcAft>
                          <a:spcPts val="0"/>
                        </a:spcAft>
                      </a:pPr>
                      <a:r>
                        <a:rPr lang="ru-RU" sz="1000">
                          <a:effectLst/>
                        </a:rPr>
                        <a:t>2020 г.</a:t>
                      </a:r>
                      <a:endParaRPr lang="ru-RU" sz="900">
                        <a:effectLst/>
                        <a:latin typeface="Times New Roman" panose="02020603050405020304" pitchFamily="18" charset="0"/>
                        <a:ea typeface="Times New Roman" panose="02020603050405020304" pitchFamily="18" charset="0"/>
                      </a:endParaRPr>
                    </a:p>
                  </a:txBody>
                  <a:tcPr marL="51171" marR="51171" marT="0" marB="0" anchor="ctr"/>
                </a:tc>
                <a:tc>
                  <a:txBody>
                    <a:bodyPr/>
                    <a:lstStyle/>
                    <a:p>
                      <a:pPr algn="ctr">
                        <a:spcAft>
                          <a:spcPts val="0"/>
                        </a:spcAft>
                      </a:pPr>
                      <a:r>
                        <a:rPr lang="ru-RU" sz="1000">
                          <a:effectLst/>
                        </a:rPr>
                        <a:t>2021 г.</a:t>
                      </a:r>
                      <a:endParaRPr lang="ru-RU" sz="900">
                        <a:effectLst/>
                        <a:latin typeface="Times New Roman" panose="02020603050405020304" pitchFamily="18" charset="0"/>
                        <a:ea typeface="Times New Roman" panose="02020603050405020304" pitchFamily="18" charset="0"/>
                      </a:endParaRPr>
                    </a:p>
                  </a:txBody>
                  <a:tcPr marL="51171" marR="51171" marT="0" marB="0" anchor="ctr"/>
                </a:tc>
                <a:extLst>
                  <a:ext uri="{0D108BD9-81ED-4DB2-BD59-A6C34878D82A}">
                    <a16:rowId xmlns:a16="http://schemas.microsoft.com/office/drawing/2014/main" val="1338485767"/>
                  </a:ext>
                </a:extLst>
              </a:tr>
              <a:tr h="407041">
                <a:tc>
                  <a:txBody>
                    <a:bodyPr/>
                    <a:lstStyle/>
                    <a:p>
                      <a:pPr algn="ctr">
                        <a:lnSpc>
                          <a:spcPct val="200000"/>
                        </a:lnSpc>
                        <a:spcAft>
                          <a:spcPts val="0"/>
                        </a:spcAft>
                      </a:pPr>
                      <a:r>
                        <a:rPr lang="ru-RU" sz="1200">
                          <a:effectLst/>
                        </a:rPr>
                        <a:t>Стац.</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24</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36</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24</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37,1</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110,9</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133,3</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44</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68</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21,7</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37,3</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101,6</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158,1</a:t>
                      </a:r>
                      <a:endParaRPr lang="ru-RU" sz="900">
                        <a:effectLst/>
                        <a:latin typeface="Times New Roman" panose="02020603050405020304" pitchFamily="18" charset="0"/>
                        <a:ea typeface="Times New Roman" panose="02020603050405020304" pitchFamily="18" charset="0"/>
                      </a:endParaRPr>
                    </a:p>
                  </a:txBody>
                  <a:tcPr marL="51171" marR="51171" marT="0" marB="0"/>
                </a:tc>
                <a:extLst>
                  <a:ext uri="{0D108BD9-81ED-4DB2-BD59-A6C34878D82A}">
                    <a16:rowId xmlns:a16="http://schemas.microsoft.com/office/drawing/2014/main" val="1927701315"/>
                  </a:ext>
                </a:extLst>
              </a:tr>
              <a:tr h="407041">
                <a:tc>
                  <a:txBody>
                    <a:bodyPr/>
                    <a:lstStyle/>
                    <a:p>
                      <a:pPr algn="ctr">
                        <a:lnSpc>
                          <a:spcPct val="200000"/>
                        </a:lnSpc>
                        <a:spcAft>
                          <a:spcPts val="0"/>
                        </a:spcAft>
                      </a:pPr>
                      <a:r>
                        <a:rPr lang="ru-RU" sz="1200">
                          <a:effectLst/>
                        </a:rPr>
                        <a:t>Дома</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51</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34</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51</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35,2</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233,9</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125,9</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103</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69</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42,5</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37,9</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237,8</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160,4</a:t>
                      </a:r>
                      <a:endParaRPr lang="ru-RU" sz="900">
                        <a:effectLst/>
                        <a:latin typeface="Times New Roman" panose="02020603050405020304" pitchFamily="18" charset="0"/>
                        <a:ea typeface="Times New Roman" panose="02020603050405020304" pitchFamily="18" charset="0"/>
                      </a:endParaRPr>
                    </a:p>
                  </a:txBody>
                  <a:tcPr marL="51171" marR="51171" marT="0" marB="0"/>
                </a:tc>
                <a:extLst>
                  <a:ext uri="{0D108BD9-81ED-4DB2-BD59-A6C34878D82A}">
                    <a16:rowId xmlns:a16="http://schemas.microsoft.com/office/drawing/2014/main" val="2300693714"/>
                  </a:ext>
                </a:extLst>
              </a:tr>
              <a:tr h="407041">
                <a:tc>
                  <a:txBody>
                    <a:bodyPr/>
                    <a:lstStyle/>
                    <a:p>
                      <a:pPr algn="ctr">
                        <a:lnSpc>
                          <a:spcPct val="200000"/>
                        </a:lnSpc>
                        <a:spcAft>
                          <a:spcPts val="0"/>
                        </a:spcAft>
                      </a:pPr>
                      <a:r>
                        <a:rPr lang="ru-RU" sz="1200">
                          <a:effectLst/>
                        </a:rPr>
                        <a:t>Др. ЛПУ</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13</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14</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13</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14,9</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59,6</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51,8</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28</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21</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13,8</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11,5</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64,6</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48,8</a:t>
                      </a:r>
                      <a:endParaRPr lang="ru-RU" sz="900">
                        <a:effectLst/>
                        <a:latin typeface="Times New Roman" panose="02020603050405020304" pitchFamily="18" charset="0"/>
                        <a:ea typeface="Times New Roman" panose="02020603050405020304" pitchFamily="18" charset="0"/>
                      </a:endParaRPr>
                    </a:p>
                  </a:txBody>
                  <a:tcPr marL="51171" marR="51171" marT="0" marB="0"/>
                </a:tc>
                <a:extLst>
                  <a:ext uri="{0D108BD9-81ED-4DB2-BD59-A6C34878D82A}">
                    <a16:rowId xmlns:a16="http://schemas.microsoft.com/office/drawing/2014/main" val="3811790543"/>
                  </a:ext>
                </a:extLst>
              </a:tr>
              <a:tr h="407041">
                <a:tc>
                  <a:txBody>
                    <a:bodyPr/>
                    <a:lstStyle/>
                    <a:p>
                      <a:pPr algn="ctr">
                        <a:lnSpc>
                          <a:spcPct val="200000"/>
                        </a:lnSpc>
                        <a:spcAft>
                          <a:spcPts val="0"/>
                        </a:spcAft>
                      </a:pPr>
                      <a:r>
                        <a:rPr lang="ru-RU" sz="1200">
                          <a:effectLst/>
                        </a:rPr>
                        <a:t>Др. место</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12</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13</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12</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13,4</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55,0</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48,1</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27</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24</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13,3</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13,4</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a:effectLst/>
                        </a:rPr>
                        <a:t>62,3</a:t>
                      </a:r>
                      <a:endParaRPr lang="ru-RU" sz="900">
                        <a:effectLst/>
                        <a:latin typeface="Times New Roman" panose="02020603050405020304" pitchFamily="18" charset="0"/>
                        <a:ea typeface="Times New Roman" panose="02020603050405020304" pitchFamily="18" charset="0"/>
                      </a:endParaRPr>
                    </a:p>
                  </a:txBody>
                  <a:tcPr marL="51171" marR="51171" marT="0" marB="0"/>
                </a:tc>
                <a:tc>
                  <a:txBody>
                    <a:bodyPr/>
                    <a:lstStyle/>
                    <a:p>
                      <a:pPr algn="ctr">
                        <a:lnSpc>
                          <a:spcPct val="200000"/>
                        </a:lnSpc>
                        <a:spcAft>
                          <a:spcPts val="0"/>
                        </a:spcAft>
                      </a:pPr>
                      <a:r>
                        <a:rPr lang="ru-RU" sz="1200" dirty="0">
                          <a:effectLst/>
                        </a:rPr>
                        <a:t>55,8</a:t>
                      </a:r>
                      <a:endParaRPr lang="ru-RU" sz="900" dirty="0">
                        <a:effectLst/>
                        <a:latin typeface="Times New Roman" panose="02020603050405020304" pitchFamily="18" charset="0"/>
                        <a:ea typeface="Times New Roman" panose="02020603050405020304" pitchFamily="18" charset="0"/>
                      </a:endParaRPr>
                    </a:p>
                  </a:txBody>
                  <a:tcPr marL="51171" marR="51171" marT="0" marB="0"/>
                </a:tc>
                <a:extLst>
                  <a:ext uri="{0D108BD9-81ED-4DB2-BD59-A6C34878D82A}">
                    <a16:rowId xmlns:a16="http://schemas.microsoft.com/office/drawing/2014/main" val="424892386"/>
                  </a:ext>
                </a:extLst>
              </a:tr>
            </a:tbl>
          </a:graphicData>
        </a:graphic>
      </p:graphicFrame>
      <p:sp>
        <p:nvSpPr>
          <p:cNvPr id="4" name="Rectangle 3"/>
          <p:cNvSpPr/>
          <p:nvPr/>
        </p:nvSpPr>
        <p:spPr>
          <a:xfrm>
            <a:off x="395538" y="5229200"/>
            <a:ext cx="8352928" cy="1200329"/>
          </a:xfrm>
          <a:prstGeom prst="rect">
            <a:avLst/>
          </a:prstGeom>
        </p:spPr>
        <p:txBody>
          <a:bodyPr wrap="square">
            <a:spAutoFit/>
          </a:bodyPr>
          <a:lstStyle/>
          <a:p>
            <a:pPr marL="457200" algn="just">
              <a:spcAft>
                <a:spcPts val="0"/>
              </a:spcAft>
            </a:pPr>
            <a:r>
              <a:rPr lang="ru-RU" dirty="0">
                <a:latin typeface="Times New Roman" panose="02020603050405020304" pitchFamily="18" charset="0"/>
                <a:ea typeface="Times New Roman" panose="02020603050405020304" pitchFamily="18" charset="0"/>
              </a:rPr>
              <a:t>Из этой таблицы видно, что смертность трудоспособного населения на дому уменьшилась почти в 2 раза, по сравнению с 2020 годом, с 51%  до 34%, что говорит о своевременной госпитализации населения трудоспособного возраста.</a:t>
            </a:r>
            <a:endParaRPr lang="ru-RU"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4494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7"/>
          <p:cNvSpPr>
            <a:spLocks noChangeArrowheads="1"/>
          </p:cNvSpPr>
          <p:nvPr/>
        </p:nvSpPr>
        <p:spPr bwMode="auto">
          <a:xfrm>
            <a:off x="179511" y="2743305"/>
            <a:ext cx="1871439" cy="1872159"/>
          </a:xfrm>
          <a:prstGeom prst="ellipse">
            <a:avLst/>
          </a:prstGeom>
          <a:solidFill>
            <a:srgbClr val="00B0F0"/>
          </a:solidFill>
          <a:ln w="9525">
            <a:solidFill>
              <a:schemeClr val="tx1"/>
            </a:solidFill>
            <a:round/>
            <a:headEnd/>
            <a:tailEnd/>
          </a:ln>
          <a:effectLst/>
        </p:spPr>
        <p:txBody>
          <a:bodyPr wrap="none" anchor="ctr"/>
          <a:lstStyle/>
          <a:p>
            <a:pPr algn="ctr"/>
            <a:r>
              <a:rPr lang="ru-RU" sz="1600" dirty="0"/>
              <a:t>Всего населения</a:t>
            </a:r>
          </a:p>
          <a:p>
            <a:pPr algn="ctr"/>
            <a:endParaRPr lang="ru-RU" sz="1600" dirty="0"/>
          </a:p>
          <a:p>
            <a:pPr algn="ctr"/>
            <a:r>
              <a:rPr lang="ru-RU" b="1" dirty="0"/>
              <a:t>35</a:t>
            </a:r>
            <a:r>
              <a:rPr lang="en-US" b="1" dirty="0"/>
              <a:t>211</a:t>
            </a:r>
            <a:endParaRPr lang="ru-RU" b="1" dirty="0"/>
          </a:p>
        </p:txBody>
      </p:sp>
      <p:sp>
        <p:nvSpPr>
          <p:cNvPr id="3" name="Oval 8"/>
          <p:cNvSpPr>
            <a:spLocks noChangeArrowheads="1"/>
          </p:cNvSpPr>
          <p:nvPr/>
        </p:nvSpPr>
        <p:spPr bwMode="auto">
          <a:xfrm>
            <a:off x="1617861" y="1513211"/>
            <a:ext cx="1729234" cy="1227960"/>
          </a:xfrm>
          <a:prstGeom prst="ellipse">
            <a:avLst/>
          </a:prstGeom>
          <a:solidFill>
            <a:srgbClr val="FFC000"/>
          </a:solidFill>
          <a:ln w="9525">
            <a:solidFill>
              <a:schemeClr val="tx1"/>
            </a:solidFill>
            <a:round/>
            <a:headEnd/>
            <a:tailEnd/>
          </a:ln>
          <a:effectLst/>
        </p:spPr>
        <p:txBody>
          <a:bodyPr wrap="none" anchor="ctr"/>
          <a:lstStyle/>
          <a:p>
            <a:pPr algn="ctr"/>
            <a:r>
              <a:rPr lang="ru-RU" sz="1600" dirty="0">
                <a:latin typeface="Microsoft Sans Serif" pitchFamily="34" charset="0"/>
              </a:rPr>
              <a:t>Взрослое</a:t>
            </a:r>
          </a:p>
          <a:p>
            <a:pPr algn="ctr"/>
            <a:r>
              <a:rPr lang="ru-RU" sz="1600" dirty="0">
                <a:latin typeface="Microsoft Sans Serif" pitchFamily="34" charset="0"/>
              </a:rPr>
              <a:t>население</a:t>
            </a:r>
          </a:p>
          <a:p>
            <a:pPr algn="ctr"/>
            <a:r>
              <a:rPr lang="en-US" b="1" dirty="0"/>
              <a:t>27023</a:t>
            </a:r>
            <a:r>
              <a:rPr lang="ru-RU" sz="1600" b="1" dirty="0"/>
              <a:t> </a:t>
            </a:r>
          </a:p>
        </p:txBody>
      </p:sp>
      <p:sp>
        <p:nvSpPr>
          <p:cNvPr id="4" name="Oval 8"/>
          <p:cNvSpPr>
            <a:spLocks noChangeArrowheads="1"/>
          </p:cNvSpPr>
          <p:nvPr/>
        </p:nvSpPr>
        <p:spPr bwMode="auto">
          <a:xfrm>
            <a:off x="3635896" y="1513210"/>
            <a:ext cx="1729234" cy="1365819"/>
          </a:xfrm>
          <a:prstGeom prst="ellipse">
            <a:avLst/>
          </a:prstGeom>
          <a:solidFill>
            <a:srgbClr val="FFC000"/>
          </a:solidFill>
          <a:ln w="9525">
            <a:solidFill>
              <a:schemeClr val="tx1"/>
            </a:solidFill>
            <a:round/>
            <a:headEnd/>
            <a:tailEnd/>
          </a:ln>
          <a:effectLst/>
        </p:spPr>
        <p:txBody>
          <a:bodyPr wrap="none" anchor="ctr"/>
          <a:lstStyle/>
          <a:p>
            <a:pPr algn="ctr"/>
            <a:r>
              <a:rPr lang="ru-RU" sz="1600" dirty="0">
                <a:latin typeface="Microsoft Sans Serif" pitchFamily="34" charset="0"/>
              </a:rPr>
              <a:t>Дети</a:t>
            </a:r>
          </a:p>
          <a:p>
            <a:pPr algn="ctr"/>
            <a:endParaRPr lang="ru-RU" sz="1000" dirty="0">
              <a:latin typeface="Microsoft Sans Serif" pitchFamily="34" charset="0"/>
            </a:endParaRPr>
          </a:p>
          <a:p>
            <a:pPr algn="ctr"/>
            <a:r>
              <a:rPr lang="ru-RU" b="1" dirty="0"/>
              <a:t>8</a:t>
            </a:r>
            <a:r>
              <a:rPr lang="en-US" b="1" dirty="0"/>
              <a:t>188</a:t>
            </a:r>
            <a:r>
              <a:rPr lang="ru-RU" sz="1600" b="1" dirty="0"/>
              <a:t> </a:t>
            </a:r>
          </a:p>
        </p:txBody>
      </p:sp>
      <p:sp>
        <p:nvSpPr>
          <p:cNvPr id="5" name="Oval 8"/>
          <p:cNvSpPr>
            <a:spLocks noChangeArrowheads="1"/>
          </p:cNvSpPr>
          <p:nvPr/>
        </p:nvSpPr>
        <p:spPr bwMode="auto">
          <a:xfrm>
            <a:off x="5508104" y="1934502"/>
            <a:ext cx="1729234" cy="1317387"/>
          </a:xfrm>
          <a:prstGeom prst="ellipse">
            <a:avLst/>
          </a:prstGeom>
          <a:solidFill>
            <a:srgbClr val="FFC000"/>
          </a:solidFill>
          <a:ln w="9525">
            <a:solidFill>
              <a:schemeClr val="tx1"/>
            </a:solidFill>
            <a:round/>
            <a:headEnd/>
            <a:tailEnd/>
          </a:ln>
          <a:effectLst/>
        </p:spPr>
        <p:txBody>
          <a:bodyPr wrap="none" anchor="ctr"/>
          <a:lstStyle/>
          <a:p>
            <a:pPr algn="ctr"/>
            <a:r>
              <a:rPr lang="ru-RU" sz="1600" dirty="0">
                <a:latin typeface="Microsoft Sans Serif" pitchFamily="34" charset="0"/>
              </a:rPr>
              <a:t>Женщины</a:t>
            </a:r>
          </a:p>
          <a:p>
            <a:pPr algn="ctr"/>
            <a:endParaRPr lang="ru-RU" sz="1000" dirty="0">
              <a:latin typeface="Microsoft Sans Serif" pitchFamily="34" charset="0"/>
            </a:endParaRPr>
          </a:p>
          <a:p>
            <a:pPr algn="ctr"/>
            <a:r>
              <a:rPr lang="ru-RU" b="1" dirty="0"/>
              <a:t>14</a:t>
            </a:r>
            <a:r>
              <a:rPr lang="en-US" b="1" dirty="0"/>
              <a:t>587</a:t>
            </a:r>
            <a:r>
              <a:rPr lang="ru-RU" sz="1600" b="1" dirty="0"/>
              <a:t> </a:t>
            </a:r>
          </a:p>
        </p:txBody>
      </p:sp>
      <p:sp>
        <p:nvSpPr>
          <p:cNvPr id="6" name="Oval 8"/>
          <p:cNvSpPr>
            <a:spLocks noChangeArrowheads="1"/>
          </p:cNvSpPr>
          <p:nvPr/>
        </p:nvSpPr>
        <p:spPr bwMode="auto">
          <a:xfrm>
            <a:off x="7017431" y="2954700"/>
            <a:ext cx="2016745" cy="1528654"/>
          </a:xfrm>
          <a:prstGeom prst="ellipse">
            <a:avLst/>
          </a:prstGeom>
          <a:solidFill>
            <a:srgbClr val="FFC000"/>
          </a:solidFill>
          <a:ln w="9525">
            <a:solidFill>
              <a:schemeClr val="tx1"/>
            </a:solidFill>
            <a:round/>
            <a:headEnd/>
            <a:tailEnd/>
          </a:ln>
          <a:effectLst/>
        </p:spPr>
        <p:txBody>
          <a:bodyPr wrap="none" anchor="ctr"/>
          <a:lstStyle/>
          <a:p>
            <a:pPr algn="ctr"/>
            <a:r>
              <a:rPr lang="ru-RU" sz="1600" dirty="0">
                <a:latin typeface="Microsoft Sans Serif" pitchFamily="34" charset="0"/>
              </a:rPr>
              <a:t>Репродуктивного</a:t>
            </a:r>
          </a:p>
          <a:p>
            <a:pPr algn="ctr"/>
            <a:r>
              <a:rPr lang="ru-RU" sz="1600" dirty="0">
                <a:latin typeface="Microsoft Sans Serif" pitchFamily="34" charset="0"/>
              </a:rPr>
              <a:t>возраста</a:t>
            </a:r>
          </a:p>
          <a:p>
            <a:pPr algn="ctr"/>
            <a:endParaRPr lang="ru-RU" sz="1000" dirty="0">
              <a:latin typeface="Microsoft Sans Serif" pitchFamily="34" charset="0"/>
            </a:endParaRPr>
          </a:p>
          <a:p>
            <a:pPr algn="ctr"/>
            <a:r>
              <a:rPr lang="en-US" b="1" dirty="0"/>
              <a:t>9616</a:t>
            </a:r>
            <a:r>
              <a:rPr lang="ru-RU" sz="1600" b="1" dirty="0"/>
              <a:t> </a:t>
            </a:r>
          </a:p>
        </p:txBody>
      </p:sp>
      <p:sp>
        <p:nvSpPr>
          <p:cNvPr id="7" name="Oval 8"/>
          <p:cNvSpPr>
            <a:spLocks noChangeArrowheads="1"/>
          </p:cNvSpPr>
          <p:nvPr/>
        </p:nvSpPr>
        <p:spPr bwMode="auto">
          <a:xfrm>
            <a:off x="466775" y="5060918"/>
            <a:ext cx="1873498" cy="1656184"/>
          </a:xfrm>
          <a:prstGeom prst="ellipse">
            <a:avLst/>
          </a:prstGeom>
          <a:solidFill>
            <a:srgbClr val="FFC000"/>
          </a:solidFill>
          <a:ln w="9525">
            <a:solidFill>
              <a:schemeClr val="tx1"/>
            </a:solidFill>
            <a:round/>
            <a:headEnd/>
            <a:tailEnd/>
          </a:ln>
          <a:effectLst/>
        </p:spPr>
        <p:txBody>
          <a:bodyPr wrap="none" anchor="ctr"/>
          <a:lstStyle/>
          <a:p>
            <a:pPr algn="ctr"/>
            <a:r>
              <a:rPr lang="ru-RU" sz="1600" dirty="0">
                <a:latin typeface="Microsoft Sans Serif" pitchFamily="34" charset="0"/>
              </a:rPr>
              <a:t>Застрахованное</a:t>
            </a:r>
          </a:p>
          <a:p>
            <a:pPr algn="ctr"/>
            <a:r>
              <a:rPr lang="ru-RU" sz="1600" dirty="0">
                <a:latin typeface="Microsoft Sans Serif" pitchFamily="34" charset="0"/>
              </a:rPr>
              <a:t>население</a:t>
            </a:r>
          </a:p>
          <a:p>
            <a:pPr algn="ctr"/>
            <a:r>
              <a:rPr lang="en-US" b="1" dirty="0"/>
              <a:t>27749</a:t>
            </a:r>
            <a:r>
              <a:rPr lang="ru-RU" sz="1600" b="1" dirty="0"/>
              <a:t> </a:t>
            </a:r>
          </a:p>
        </p:txBody>
      </p:sp>
      <p:sp>
        <p:nvSpPr>
          <p:cNvPr id="8" name="Oval 8"/>
          <p:cNvSpPr>
            <a:spLocks noChangeArrowheads="1"/>
          </p:cNvSpPr>
          <p:nvPr/>
        </p:nvSpPr>
        <p:spPr bwMode="auto">
          <a:xfrm>
            <a:off x="2680969" y="5176155"/>
            <a:ext cx="2160240" cy="1377280"/>
          </a:xfrm>
          <a:prstGeom prst="ellipse">
            <a:avLst/>
          </a:prstGeom>
          <a:solidFill>
            <a:srgbClr val="FFC000"/>
          </a:solidFill>
          <a:ln w="9525">
            <a:solidFill>
              <a:schemeClr val="tx1"/>
            </a:solidFill>
            <a:round/>
            <a:headEnd/>
            <a:tailEnd/>
          </a:ln>
          <a:effectLst/>
        </p:spPr>
        <p:txBody>
          <a:bodyPr wrap="none" anchor="ctr"/>
          <a:lstStyle/>
          <a:p>
            <a:pPr algn="ctr"/>
            <a:r>
              <a:rPr lang="ru-RU" sz="1600" dirty="0">
                <a:latin typeface="Microsoft Sans Serif" pitchFamily="34" charset="0"/>
              </a:rPr>
              <a:t>Незастрахованное</a:t>
            </a:r>
          </a:p>
          <a:p>
            <a:pPr algn="ctr"/>
            <a:r>
              <a:rPr lang="ru-RU" sz="1600" dirty="0">
                <a:latin typeface="Microsoft Sans Serif" pitchFamily="34" charset="0"/>
              </a:rPr>
              <a:t>население</a:t>
            </a:r>
          </a:p>
          <a:p>
            <a:pPr algn="ctr"/>
            <a:r>
              <a:rPr lang="en-US" b="1" dirty="0"/>
              <a:t>7462</a:t>
            </a:r>
            <a:endParaRPr lang="ru-RU" b="1" dirty="0"/>
          </a:p>
        </p:txBody>
      </p:sp>
      <p:sp>
        <p:nvSpPr>
          <p:cNvPr id="9" name="Oval 8"/>
          <p:cNvSpPr>
            <a:spLocks noChangeArrowheads="1"/>
          </p:cNvSpPr>
          <p:nvPr/>
        </p:nvSpPr>
        <p:spPr bwMode="auto">
          <a:xfrm>
            <a:off x="5147022" y="4860032"/>
            <a:ext cx="1945258" cy="1512168"/>
          </a:xfrm>
          <a:prstGeom prst="ellipse">
            <a:avLst/>
          </a:prstGeom>
          <a:solidFill>
            <a:srgbClr val="FFC000"/>
          </a:solidFill>
          <a:ln w="9525">
            <a:solidFill>
              <a:schemeClr val="tx1"/>
            </a:solidFill>
            <a:round/>
            <a:headEnd/>
            <a:tailEnd/>
          </a:ln>
          <a:effectLst/>
        </p:spPr>
        <p:txBody>
          <a:bodyPr wrap="none" anchor="ctr"/>
          <a:lstStyle/>
          <a:p>
            <a:pPr algn="ctr"/>
            <a:r>
              <a:rPr lang="ru-RU" sz="1600" dirty="0">
                <a:latin typeface="Microsoft Sans Serif" pitchFamily="34" charset="0"/>
              </a:rPr>
              <a:t>Население</a:t>
            </a:r>
          </a:p>
          <a:p>
            <a:pPr algn="ctr"/>
            <a:r>
              <a:rPr lang="ru-RU" sz="1600" dirty="0">
                <a:latin typeface="Microsoft Sans Serif" pitchFamily="34" charset="0"/>
              </a:rPr>
              <a:t>трудоспособного</a:t>
            </a:r>
          </a:p>
          <a:p>
            <a:pPr algn="ctr"/>
            <a:r>
              <a:rPr lang="ru-RU" sz="1600" dirty="0">
                <a:latin typeface="Microsoft Sans Serif" pitchFamily="34" charset="0"/>
              </a:rPr>
              <a:t>возраста</a:t>
            </a:r>
          </a:p>
          <a:p>
            <a:pPr algn="ctr"/>
            <a:r>
              <a:rPr lang="ru-RU" b="1" dirty="0"/>
              <a:t>21</a:t>
            </a:r>
            <a:r>
              <a:rPr lang="en-US" b="1" dirty="0"/>
              <a:t>655</a:t>
            </a:r>
            <a:r>
              <a:rPr lang="ru-RU" sz="1600" b="1" dirty="0"/>
              <a:t> </a:t>
            </a:r>
          </a:p>
        </p:txBody>
      </p:sp>
      <p:sp>
        <p:nvSpPr>
          <p:cNvPr id="10" name="Oval 8"/>
          <p:cNvSpPr>
            <a:spLocks noChangeArrowheads="1"/>
          </p:cNvSpPr>
          <p:nvPr/>
        </p:nvSpPr>
        <p:spPr bwMode="auto">
          <a:xfrm>
            <a:off x="7318822" y="4721810"/>
            <a:ext cx="1729234" cy="1299478"/>
          </a:xfrm>
          <a:prstGeom prst="ellipse">
            <a:avLst/>
          </a:prstGeom>
          <a:solidFill>
            <a:srgbClr val="FFC000"/>
          </a:solidFill>
          <a:ln w="9525">
            <a:solidFill>
              <a:schemeClr val="tx1"/>
            </a:solidFill>
            <a:round/>
            <a:headEnd/>
            <a:tailEnd/>
          </a:ln>
          <a:effectLst/>
        </p:spPr>
        <p:txBody>
          <a:bodyPr wrap="none" anchor="ctr"/>
          <a:lstStyle/>
          <a:p>
            <a:pPr algn="ctr"/>
            <a:r>
              <a:rPr lang="ru-RU" sz="1600" dirty="0">
                <a:latin typeface="Microsoft Sans Serif" pitchFamily="34" charset="0"/>
              </a:rPr>
              <a:t>Пенсионеры</a:t>
            </a:r>
          </a:p>
          <a:p>
            <a:pPr algn="ctr"/>
            <a:endParaRPr lang="ru-RU" sz="1000" dirty="0">
              <a:latin typeface="Microsoft Sans Serif" pitchFamily="34" charset="0"/>
            </a:endParaRPr>
          </a:p>
          <a:p>
            <a:pPr algn="ctr"/>
            <a:r>
              <a:rPr lang="ru-RU" b="1" dirty="0"/>
              <a:t>61</a:t>
            </a:r>
            <a:r>
              <a:rPr lang="en-US" b="1" dirty="0"/>
              <a:t>59</a:t>
            </a:r>
            <a:r>
              <a:rPr lang="ru-RU" sz="1600" b="1" dirty="0"/>
              <a:t> </a:t>
            </a:r>
          </a:p>
        </p:txBody>
      </p:sp>
      <p:sp>
        <p:nvSpPr>
          <p:cNvPr id="11" name="Line 13"/>
          <p:cNvSpPr>
            <a:spLocks noChangeShapeType="1"/>
          </p:cNvSpPr>
          <p:nvPr/>
        </p:nvSpPr>
        <p:spPr bwMode="auto">
          <a:xfrm flipV="1">
            <a:off x="1799732" y="2665073"/>
            <a:ext cx="270010" cy="264254"/>
          </a:xfrm>
          <a:prstGeom prst="line">
            <a:avLst/>
          </a:prstGeom>
          <a:noFill/>
          <a:ln w="38100">
            <a:solidFill>
              <a:schemeClr val="tx1"/>
            </a:solidFill>
            <a:round/>
            <a:headEnd/>
            <a:tailEnd type="triangle" w="med" len="med"/>
          </a:ln>
          <a:effectLst/>
        </p:spPr>
        <p:txBody>
          <a:bodyPr/>
          <a:lstStyle/>
          <a:p>
            <a:endParaRPr lang="ru-RU"/>
          </a:p>
        </p:txBody>
      </p:sp>
      <p:sp>
        <p:nvSpPr>
          <p:cNvPr id="12" name="Line 14"/>
          <p:cNvSpPr>
            <a:spLocks noChangeShapeType="1"/>
          </p:cNvSpPr>
          <p:nvPr/>
        </p:nvSpPr>
        <p:spPr bwMode="auto">
          <a:xfrm flipV="1">
            <a:off x="2088532" y="2590707"/>
            <a:ext cx="1691379" cy="727543"/>
          </a:xfrm>
          <a:prstGeom prst="line">
            <a:avLst/>
          </a:prstGeom>
          <a:noFill/>
          <a:ln w="38100">
            <a:solidFill>
              <a:schemeClr val="tx1"/>
            </a:solidFill>
            <a:round/>
            <a:headEnd/>
            <a:tailEnd type="triangle" w="med" len="med"/>
          </a:ln>
          <a:effectLst/>
        </p:spPr>
        <p:txBody>
          <a:bodyPr/>
          <a:lstStyle/>
          <a:p>
            <a:endParaRPr lang="ru-RU"/>
          </a:p>
        </p:txBody>
      </p:sp>
      <p:sp>
        <p:nvSpPr>
          <p:cNvPr id="13" name="Line 14"/>
          <p:cNvSpPr>
            <a:spLocks noChangeShapeType="1"/>
          </p:cNvSpPr>
          <p:nvPr/>
        </p:nvSpPr>
        <p:spPr bwMode="auto">
          <a:xfrm flipV="1">
            <a:off x="2193924" y="3115930"/>
            <a:ext cx="3458196" cy="419726"/>
          </a:xfrm>
          <a:prstGeom prst="line">
            <a:avLst/>
          </a:prstGeom>
          <a:noFill/>
          <a:ln w="38100">
            <a:solidFill>
              <a:schemeClr val="tx1"/>
            </a:solidFill>
            <a:round/>
            <a:headEnd/>
            <a:tailEnd type="triangle" w="med" len="med"/>
          </a:ln>
          <a:effectLst/>
        </p:spPr>
        <p:txBody>
          <a:bodyPr/>
          <a:lstStyle/>
          <a:p>
            <a:endParaRPr lang="ru-RU"/>
          </a:p>
        </p:txBody>
      </p:sp>
      <p:sp>
        <p:nvSpPr>
          <p:cNvPr id="14" name="Line 14"/>
          <p:cNvSpPr>
            <a:spLocks noChangeShapeType="1"/>
          </p:cNvSpPr>
          <p:nvPr/>
        </p:nvSpPr>
        <p:spPr bwMode="auto">
          <a:xfrm>
            <a:off x="6708646" y="3251890"/>
            <a:ext cx="273926" cy="316860"/>
          </a:xfrm>
          <a:prstGeom prst="line">
            <a:avLst/>
          </a:prstGeom>
          <a:noFill/>
          <a:ln w="38100">
            <a:solidFill>
              <a:schemeClr val="tx1"/>
            </a:solidFill>
            <a:round/>
            <a:headEnd/>
            <a:tailEnd type="triangle" w="med" len="med"/>
          </a:ln>
          <a:effectLst/>
        </p:spPr>
        <p:txBody>
          <a:bodyPr/>
          <a:lstStyle/>
          <a:p>
            <a:endParaRPr lang="ru-RU"/>
          </a:p>
        </p:txBody>
      </p:sp>
      <p:sp>
        <p:nvSpPr>
          <p:cNvPr id="15" name="Line 14"/>
          <p:cNvSpPr>
            <a:spLocks noChangeShapeType="1"/>
          </p:cNvSpPr>
          <p:nvPr/>
        </p:nvSpPr>
        <p:spPr bwMode="auto">
          <a:xfrm>
            <a:off x="2195736" y="3840160"/>
            <a:ext cx="5328592" cy="970086"/>
          </a:xfrm>
          <a:prstGeom prst="line">
            <a:avLst/>
          </a:prstGeom>
          <a:noFill/>
          <a:ln w="38100">
            <a:solidFill>
              <a:schemeClr val="tx1"/>
            </a:solidFill>
            <a:round/>
            <a:headEnd/>
            <a:tailEnd type="triangle" w="med" len="med"/>
          </a:ln>
          <a:effectLst/>
        </p:spPr>
        <p:txBody>
          <a:bodyPr/>
          <a:lstStyle/>
          <a:p>
            <a:endParaRPr lang="ru-RU"/>
          </a:p>
        </p:txBody>
      </p:sp>
      <p:sp>
        <p:nvSpPr>
          <p:cNvPr id="16" name="Line 14"/>
          <p:cNvSpPr>
            <a:spLocks noChangeShapeType="1"/>
          </p:cNvSpPr>
          <p:nvPr/>
        </p:nvSpPr>
        <p:spPr bwMode="auto">
          <a:xfrm>
            <a:off x="2069742" y="4193368"/>
            <a:ext cx="3162140" cy="962518"/>
          </a:xfrm>
          <a:prstGeom prst="line">
            <a:avLst/>
          </a:prstGeom>
          <a:noFill/>
          <a:ln w="38100">
            <a:solidFill>
              <a:schemeClr val="tx1"/>
            </a:solidFill>
            <a:round/>
            <a:headEnd/>
            <a:tailEnd type="triangle" w="med" len="med"/>
          </a:ln>
          <a:effectLst/>
        </p:spPr>
        <p:txBody>
          <a:bodyPr/>
          <a:lstStyle/>
          <a:p>
            <a:endParaRPr lang="ru-RU"/>
          </a:p>
        </p:txBody>
      </p:sp>
      <p:sp>
        <p:nvSpPr>
          <p:cNvPr id="17" name="Line 14"/>
          <p:cNvSpPr>
            <a:spLocks noChangeShapeType="1"/>
          </p:cNvSpPr>
          <p:nvPr/>
        </p:nvSpPr>
        <p:spPr bwMode="auto">
          <a:xfrm>
            <a:off x="1853354" y="4483354"/>
            <a:ext cx="1493741" cy="692800"/>
          </a:xfrm>
          <a:prstGeom prst="line">
            <a:avLst/>
          </a:prstGeom>
          <a:noFill/>
          <a:ln w="38100">
            <a:solidFill>
              <a:schemeClr val="tx1"/>
            </a:solidFill>
            <a:round/>
            <a:headEnd/>
            <a:tailEnd type="triangle" w="med" len="med"/>
          </a:ln>
          <a:effectLst/>
        </p:spPr>
        <p:txBody>
          <a:bodyPr/>
          <a:lstStyle/>
          <a:p>
            <a:endParaRPr lang="ru-RU"/>
          </a:p>
        </p:txBody>
      </p:sp>
      <p:sp>
        <p:nvSpPr>
          <p:cNvPr id="18" name="Line 14"/>
          <p:cNvSpPr>
            <a:spLocks noChangeShapeType="1"/>
          </p:cNvSpPr>
          <p:nvPr/>
        </p:nvSpPr>
        <p:spPr bwMode="auto">
          <a:xfrm>
            <a:off x="1475656" y="4615465"/>
            <a:ext cx="71885" cy="412454"/>
          </a:xfrm>
          <a:prstGeom prst="line">
            <a:avLst/>
          </a:prstGeom>
          <a:noFill/>
          <a:ln w="38100">
            <a:solidFill>
              <a:schemeClr val="tx1"/>
            </a:solidFill>
            <a:round/>
            <a:headEnd/>
            <a:tailEnd type="triangle" w="med" len="med"/>
          </a:ln>
          <a:effectLst/>
        </p:spPr>
        <p:txBody>
          <a:bodyPr/>
          <a:lstStyle/>
          <a:p>
            <a:endParaRPr lang="ru-RU"/>
          </a:p>
        </p:txBody>
      </p:sp>
      <p:sp>
        <p:nvSpPr>
          <p:cNvPr id="19" name="Прямоугольник 18"/>
          <p:cNvSpPr/>
          <p:nvPr/>
        </p:nvSpPr>
        <p:spPr>
          <a:xfrm>
            <a:off x="1619672" y="260648"/>
            <a:ext cx="7200800" cy="1015663"/>
          </a:xfrm>
          <a:prstGeom prst="rect">
            <a:avLst/>
          </a:prstGeom>
        </p:spPr>
        <p:txBody>
          <a:bodyPr wrap="square">
            <a:spAutoFit/>
          </a:bodyPr>
          <a:lstStyle/>
          <a:p>
            <a:pPr algn="ctr"/>
            <a:r>
              <a:rPr lang="ru-RU" sz="3000" b="1" dirty="0">
                <a:latin typeface="Times New Roman" panose="02020603050405020304" pitchFamily="18" charset="0"/>
                <a:cs typeface="Times New Roman" panose="02020603050405020304" pitchFamily="18" charset="0"/>
              </a:rPr>
              <a:t>НАСЕЛЕНИЕ ОБСЛУЖИВАЕМОЕ</a:t>
            </a:r>
          </a:p>
          <a:p>
            <a:pPr algn="ctr"/>
            <a:r>
              <a:rPr lang="ru-RU" sz="3000" b="1" dirty="0">
                <a:latin typeface="Times New Roman" panose="02020603050405020304" pitchFamily="18" charset="0"/>
                <a:cs typeface="Times New Roman" panose="02020603050405020304" pitchFamily="18" charset="0"/>
              </a:rPr>
              <a:t>ЦЗ КОМРАТ.</a:t>
            </a: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0209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solidFill>
                  <a:schemeClr val="tx1">
                    <a:lumMod val="75000"/>
                  </a:schemeClr>
                </a:solidFill>
                <a:effectLst/>
                <a:latin typeface="Times New Roman" panose="02020603050405020304" pitchFamily="18" charset="0"/>
                <a:cs typeface="Times New Roman" panose="02020603050405020304" pitchFamily="18" charset="0"/>
              </a:rPr>
              <a:t> Анализ смерти населения трудоспособного возраста по основным причинам на 100 тыс. населения.</a:t>
            </a:r>
            <a:endParaRPr lang="ru-RU" sz="2800" b="1" dirty="0">
              <a:solidFill>
                <a:schemeClr val="tx1">
                  <a:lumMod val="75000"/>
                </a:schemeClr>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95569490"/>
              </p:ext>
            </p:extLst>
          </p:nvPr>
        </p:nvGraphicFramePr>
        <p:xfrm>
          <a:off x="179514" y="1772819"/>
          <a:ext cx="8784972" cy="3322584"/>
        </p:xfrm>
        <a:graphic>
          <a:graphicData uri="http://schemas.openxmlformats.org/drawingml/2006/table">
            <a:tbl>
              <a:tblPr firstRow="1" firstCol="1" bandRow="1">
                <a:tableStyleId>{5C22544A-7EE6-4342-B048-85BDC9FD1C3A}</a:tableStyleId>
              </a:tblPr>
              <a:tblGrid>
                <a:gridCol w="1185558">
                  <a:extLst>
                    <a:ext uri="{9D8B030D-6E8A-4147-A177-3AD203B41FA5}">
                      <a16:colId xmlns:a16="http://schemas.microsoft.com/office/drawing/2014/main" val="3721874020"/>
                    </a:ext>
                  </a:extLst>
                </a:gridCol>
                <a:gridCol w="646415">
                  <a:extLst>
                    <a:ext uri="{9D8B030D-6E8A-4147-A177-3AD203B41FA5}">
                      <a16:colId xmlns:a16="http://schemas.microsoft.com/office/drawing/2014/main" val="3146581195"/>
                    </a:ext>
                  </a:extLst>
                </a:gridCol>
                <a:gridCol w="646973">
                  <a:extLst>
                    <a:ext uri="{9D8B030D-6E8A-4147-A177-3AD203B41FA5}">
                      <a16:colId xmlns:a16="http://schemas.microsoft.com/office/drawing/2014/main" val="522917084"/>
                    </a:ext>
                  </a:extLst>
                </a:gridCol>
                <a:gridCol w="647531">
                  <a:extLst>
                    <a:ext uri="{9D8B030D-6E8A-4147-A177-3AD203B41FA5}">
                      <a16:colId xmlns:a16="http://schemas.microsoft.com/office/drawing/2014/main" val="265694601"/>
                    </a:ext>
                  </a:extLst>
                </a:gridCol>
                <a:gridCol w="728543">
                  <a:extLst>
                    <a:ext uri="{9D8B030D-6E8A-4147-A177-3AD203B41FA5}">
                      <a16:colId xmlns:a16="http://schemas.microsoft.com/office/drawing/2014/main" val="3729540584"/>
                    </a:ext>
                  </a:extLst>
                </a:gridCol>
                <a:gridCol w="1539772">
                  <a:extLst>
                    <a:ext uri="{9D8B030D-6E8A-4147-A177-3AD203B41FA5}">
                      <a16:colId xmlns:a16="http://schemas.microsoft.com/office/drawing/2014/main" val="1963591752"/>
                    </a:ext>
                  </a:extLst>
                </a:gridCol>
                <a:gridCol w="886654">
                  <a:extLst>
                    <a:ext uri="{9D8B030D-6E8A-4147-A177-3AD203B41FA5}">
                      <a16:colId xmlns:a16="http://schemas.microsoft.com/office/drawing/2014/main" val="2293187891"/>
                    </a:ext>
                  </a:extLst>
                </a:gridCol>
                <a:gridCol w="886654">
                  <a:extLst>
                    <a:ext uri="{9D8B030D-6E8A-4147-A177-3AD203B41FA5}">
                      <a16:colId xmlns:a16="http://schemas.microsoft.com/office/drawing/2014/main" val="3720220759"/>
                    </a:ext>
                  </a:extLst>
                </a:gridCol>
                <a:gridCol w="808436">
                  <a:extLst>
                    <a:ext uri="{9D8B030D-6E8A-4147-A177-3AD203B41FA5}">
                      <a16:colId xmlns:a16="http://schemas.microsoft.com/office/drawing/2014/main" val="786911428"/>
                    </a:ext>
                  </a:extLst>
                </a:gridCol>
                <a:gridCol w="808436">
                  <a:extLst>
                    <a:ext uri="{9D8B030D-6E8A-4147-A177-3AD203B41FA5}">
                      <a16:colId xmlns:a16="http://schemas.microsoft.com/office/drawing/2014/main" val="733414351"/>
                    </a:ext>
                  </a:extLst>
                </a:gridCol>
              </a:tblGrid>
              <a:tr h="133601">
                <a:tc rowSpan="2">
                  <a:txBody>
                    <a:bodyPr/>
                    <a:lstStyle/>
                    <a:p>
                      <a:pPr algn="ctr">
                        <a:spcAft>
                          <a:spcPts val="0"/>
                        </a:spcAft>
                      </a:pPr>
                      <a:r>
                        <a:rPr lang="ru-RU" sz="900">
                          <a:effectLst/>
                        </a:rPr>
                        <a:t>Структура смертности</a:t>
                      </a:r>
                      <a:endParaRPr lang="ru-RU" sz="900">
                        <a:effectLst/>
                        <a:latin typeface="Times New Roman" panose="02020603050405020304" pitchFamily="18" charset="0"/>
                        <a:ea typeface="Times New Roman" panose="02020603050405020304" pitchFamily="18" charset="0"/>
                      </a:endParaRPr>
                    </a:p>
                  </a:txBody>
                  <a:tcPr marL="50764" marR="50764" marT="0" marB="0"/>
                </a:tc>
                <a:tc gridSpan="4">
                  <a:txBody>
                    <a:bodyPr/>
                    <a:lstStyle/>
                    <a:p>
                      <a:pPr algn="ctr">
                        <a:spcAft>
                          <a:spcPts val="0"/>
                        </a:spcAft>
                      </a:pPr>
                      <a:r>
                        <a:rPr lang="ru-RU" sz="900">
                          <a:effectLst/>
                        </a:rPr>
                        <a:t>ЦЗ Комрат</a:t>
                      </a:r>
                      <a:endParaRPr lang="ru-RU" sz="900">
                        <a:effectLst/>
                        <a:latin typeface="Times New Roman" panose="02020603050405020304" pitchFamily="18" charset="0"/>
                        <a:ea typeface="Times New Roman" panose="02020603050405020304" pitchFamily="18" charset="0"/>
                      </a:endParaRPr>
                    </a:p>
                  </a:txBody>
                  <a:tcPr marL="50764" marR="50764" marT="0" marB="0"/>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spcAft>
                          <a:spcPts val="0"/>
                        </a:spcAft>
                      </a:pPr>
                      <a:r>
                        <a:rPr lang="ru-RU" sz="900">
                          <a:effectLst/>
                        </a:rPr>
                        <a:t>Структура смертности</a:t>
                      </a:r>
                    </a:p>
                    <a:p>
                      <a:pPr algn="ctr">
                        <a:spcAft>
                          <a:spcPts val="0"/>
                        </a:spcAft>
                      </a:pPr>
                      <a:r>
                        <a:rPr lang="ru-RU" sz="900">
                          <a:effectLst/>
                        </a:rPr>
                        <a:t> </a:t>
                      </a:r>
                      <a:endParaRPr lang="ru-RU" sz="900">
                        <a:effectLst/>
                        <a:latin typeface="Times New Roman" panose="02020603050405020304" pitchFamily="18" charset="0"/>
                        <a:ea typeface="Times New Roman" panose="02020603050405020304" pitchFamily="18" charset="0"/>
                      </a:endParaRPr>
                    </a:p>
                  </a:txBody>
                  <a:tcPr marL="50764" marR="50764" marT="0" marB="0"/>
                </a:tc>
                <a:tc gridSpan="4">
                  <a:txBody>
                    <a:bodyPr/>
                    <a:lstStyle/>
                    <a:p>
                      <a:pPr algn="ctr">
                        <a:spcAft>
                          <a:spcPts val="0"/>
                        </a:spcAft>
                      </a:pPr>
                      <a:r>
                        <a:rPr lang="ru-RU" sz="900">
                          <a:effectLst/>
                        </a:rPr>
                        <a:t>Район</a:t>
                      </a:r>
                      <a:endParaRPr lang="ru-RU" sz="900">
                        <a:effectLst/>
                        <a:latin typeface="Times New Roman" panose="02020603050405020304" pitchFamily="18" charset="0"/>
                        <a:ea typeface="Times New Roman" panose="02020603050405020304" pitchFamily="18" charset="0"/>
                      </a:endParaRPr>
                    </a:p>
                  </a:txBody>
                  <a:tcPr marL="50764" marR="50764"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451925353"/>
                  </a:ext>
                </a:extLst>
              </a:tr>
              <a:tr h="278073">
                <a:tc vMerge="1">
                  <a:txBody>
                    <a:bodyPr/>
                    <a:lstStyle/>
                    <a:p>
                      <a:endParaRPr lang="ru-RU"/>
                    </a:p>
                  </a:txBody>
                  <a:tcPr/>
                </a:tc>
                <a:tc gridSpan="2">
                  <a:txBody>
                    <a:bodyPr/>
                    <a:lstStyle/>
                    <a:p>
                      <a:pPr algn="ctr">
                        <a:spcAft>
                          <a:spcPts val="0"/>
                        </a:spcAft>
                      </a:pPr>
                      <a:r>
                        <a:rPr lang="ru-RU" sz="900">
                          <a:effectLst/>
                        </a:rPr>
                        <a:t>Абс. цифры</a:t>
                      </a:r>
                      <a:endParaRPr lang="ru-RU" sz="900">
                        <a:effectLst/>
                        <a:latin typeface="Times New Roman" panose="02020603050405020304" pitchFamily="18" charset="0"/>
                        <a:ea typeface="Times New Roman" panose="02020603050405020304" pitchFamily="18" charset="0"/>
                      </a:endParaRPr>
                    </a:p>
                  </a:txBody>
                  <a:tcPr marL="50764" marR="50764" marT="0" marB="0"/>
                </a:tc>
                <a:tc hMerge="1">
                  <a:txBody>
                    <a:bodyPr/>
                    <a:lstStyle/>
                    <a:p>
                      <a:endParaRPr lang="ru-RU"/>
                    </a:p>
                  </a:txBody>
                  <a:tcPr/>
                </a:tc>
                <a:tc gridSpan="2">
                  <a:txBody>
                    <a:bodyPr/>
                    <a:lstStyle/>
                    <a:p>
                      <a:pPr algn="ctr">
                        <a:spcAft>
                          <a:spcPts val="0"/>
                        </a:spcAft>
                      </a:pPr>
                      <a:r>
                        <a:rPr lang="ru-RU" sz="900">
                          <a:effectLst/>
                        </a:rPr>
                        <a:t>На 100 тыс. населения</a:t>
                      </a:r>
                      <a:endParaRPr lang="ru-RU" sz="900">
                        <a:effectLst/>
                        <a:latin typeface="Times New Roman" panose="02020603050405020304" pitchFamily="18" charset="0"/>
                        <a:ea typeface="Times New Roman" panose="02020603050405020304" pitchFamily="18" charset="0"/>
                      </a:endParaRPr>
                    </a:p>
                  </a:txBody>
                  <a:tcPr marL="50764" marR="50764" marT="0" marB="0"/>
                </a:tc>
                <a:tc hMerge="1">
                  <a:txBody>
                    <a:bodyPr/>
                    <a:lstStyle/>
                    <a:p>
                      <a:endParaRPr lang="ru-RU"/>
                    </a:p>
                  </a:txBody>
                  <a:tcPr/>
                </a:tc>
                <a:tc vMerge="1">
                  <a:txBody>
                    <a:bodyPr/>
                    <a:lstStyle/>
                    <a:p>
                      <a:endParaRPr lang="ru-RU"/>
                    </a:p>
                  </a:txBody>
                  <a:tcPr/>
                </a:tc>
                <a:tc gridSpan="2">
                  <a:txBody>
                    <a:bodyPr/>
                    <a:lstStyle/>
                    <a:p>
                      <a:pPr algn="ctr">
                        <a:spcAft>
                          <a:spcPts val="0"/>
                        </a:spcAft>
                      </a:pPr>
                      <a:r>
                        <a:rPr lang="ru-RU" sz="900">
                          <a:effectLst/>
                        </a:rPr>
                        <a:t>Абс. цифры</a:t>
                      </a:r>
                    </a:p>
                    <a:p>
                      <a:pPr algn="ctr">
                        <a:spcAft>
                          <a:spcPts val="0"/>
                        </a:spcAft>
                      </a:pPr>
                      <a:r>
                        <a:rPr lang="ru-RU" sz="900">
                          <a:effectLst/>
                        </a:rPr>
                        <a:t> </a:t>
                      </a:r>
                      <a:endParaRPr lang="ru-RU" sz="900">
                        <a:effectLst/>
                        <a:latin typeface="Times New Roman" panose="02020603050405020304" pitchFamily="18" charset="0"/>
                        <a:ea typeface="Times New Roman" panose="02020603050405020304" pitchFamily="18" charset="0"/>
                      </a:endParaRPr>
                    </a:p>
                  </a:txBody>
                  <a:tcPr marL="50764" marR="50764" marT="0" marB="0"/>
                </a:tc>
                <a:tc hMerge="1">
                  <a:txBody>
                    <a:bodyPr/>
                    <a:lstStyle/>
                    <a:p>
                      <a:endParaRPr lang="ru-RU"/>
                    </a:p>
                  </a:txBody>
                  <a:tcPr/>
                </a:tc>
                <a:tc gridSpan="2">
                  <a:txBody>
                    <a:bodyPr/>
                    <a:lstStyle/>
                    <a:p>
                      <a:pPr algn="ctr">
                        <a:spcAft>
                          <a:spcPts val="0"/>
                        </a:spcAft>
                      </a:pPr>
                      <a:r>
                        <a:rPr lang="ru-RU" sz="900">
                          <a:effectLst/>
                        </a:rPr>
                        <a:t>На 100 тыс. нас.</a:t>
                      </a:r>
                      <a:endParaRPr lang="ru-RU" sz="900">
                        <a:effectLst/>
                        <a:latin typeface="Times New Roman" panose="02020603050405020304" pitchFamily="18" charset="0"/>
                        <a:ea typeface="Times New Roman" panose="02020603050405020304" pitchFamily="18" charset="0"/>
                      </a:endParaRPr>
                    </a:p>
                  </a:txBody>
                  <a:tcPr marL="50764" marR="50764" marT="0" marB="0"/>
                </a:tc>
                <a:tc hMerge="1">
                  <a:txBody>
                    <a:bodyPr/>
                    <a:lstStyle/>
                    <a:p>
                      <a:endParaRPr lang="ru-RU"/>
                    </a:p>
                  </a:txBody>
                  <a:tcPr/>
                </a:tc>
                <a:extLst>
                  <a:ext uri="{0D108BD9-81ED-4DB2-BD59-A6C34878D82A}">
                    <a16:rowId xmlns:a16="http://schemas.microsoft.com/office/drawing/2014/main" val="255859816"/>
                  </a:ext>
                </a:extLst>
              </a:tr>
              <a:tr h="133601">
                <a:tc>
                  <a:txBody>
                    <a:bodyPr/>
                    <a:lstStyle/>
                    <a:p>
                      <a:pPr algn="ctr">
                        <a:spcAft>
                          <a:spcPts val="0"/>
                        </a:spcAft>
                      </a:pPr>
                      <a:r>
                        <a:rPr lang="ru-RU" sz="900">
                          <a:effectLst/>
                        </a:rPr>
                        <a:t> </a:t>
                      </a:r>
                      <a:endParaRPr lang="ru-RU" sz="900">
                        <a:effectLst/>
                        <a:latin typeface="Times New Roman" panose="02020603050405020304" pitchFamily="18" charset="0"/>
                        <a:ea typeface="Times New Roman" panose="02020603050405020304" pitchFamily="18" charset="0"/>
                      </a:endParaRPr>
                    </a:p>
                  </a:txBody>
                  <a:tcPr marL="50764" marR="50764" marT="0" marB="0"/>
                </a:tc>
                <a:tc>
                  <a:txBody>
                    <a:bodyPr/>
                    <a:lstStyle/>
                    <a:p>
                      <a:pPr algn="ctr">
                        <a:spcAft>
                          <a:spcPts val="0"/>
                        </a:spcAft>
                      </a:pPr>
                      <a:r>
                        <a:rPr lang="en-US" sz="900">
                          <a:effectLst/>
                        </a:rPr>
                        <a:t>2020</a:t>
                      </a:r>
                      <a:endParaRPr lang="ru-RU" sz="900">
                        <a:effectLst/>
                        <a:latin typeface="Times New Roman" panose="02020603050405020304" pitchFamily="18" charset="0"/>
                        <a:ea typeface="Times New Roman" panose="02020603050405020304" pitchFamily="18" charset="0"/>
                      </a:endParaRPr>
                    </a:p>
                  </a:txBody>
                  <a:tcPr marL="50764" marR="50764" marT="0" marB="0"/>
                </a:tc>
                <a:tc>
                  <a:txBody>
                    <a:bodyPr/>
                    <a:lstStyle/>
                    <a:p>
                      <a:pPr algn="ctr">
                        <a:spcAft>
                          <a:spcPts val="0"/>
                        </a:spcAft>
                      </a:pPr>
                      <a:r>
                        <a:rPr lang="en-US" sz="900">
                          <a:effectLst/>
                        </a:rPr>
                        <a:t>2021</a:t>
                      </a:r>
                      <a:endParaRPr lang="ru-RU" sz="900">
                        <a:effectLst/>
                        <a:latin typeface="Times New Roman" panose="02020603050405020304" pitchFamily="18" charset="0"/>
                        <a:ea typeface="Times New Roman" panose="02020603050405020304" pitchFamily="18" charset="0"/>
                      </a:endParaRPr>
                    </a:p>
                  </a:txBody>
                  <a:tcPr marL="50764" marR="50764" marT="0" marB="0"/>
                </a:tc>
                <a:tc>
                  <a:txBody>
                    <a:bodyPr/>
                    <a:lstStyle/>
                    <a:p>
                      <a:pPr algn="ctr">
                        <a:spcAft>
                          <a:spcPts val="0"/>
                        </a:spcAft>
                      </a:pPr>
                      <a:r>
                        <a:rPr lang="en-US" sz="900">
                          <a:effectLst/>
                        </a:rPr>
                        <a:t>2020</a:t>
                      </a:r>
                      <a:endParaRPr lang="ru-RU" sz="900">
                        <a:effectLst/>
                        <a:latin typeface="Times New Roman" panose="02020603050405020304" pitchFamily="18" charset="0"/>
                        <a:ea typeface="Times New Roman" panose="02020603050405020304" pitchFamily="18" charset="0"/>
                      </a:endParaRPr>
                    </a:p>
                  </a:txBody>
                  <a:tcPr marL="50764" marR="50764" marT="0" marB="0"/>
                </a:tc>
                <a:tc>
                  <a:txBody>
                    <a:bodyPr/>
                    <a:lstStyle/>
                    <a:p>
                      <a:pPr algn="ctr">
                        <a:spcAft>
                          <a:spcPts val="0"/>
                        </a:spcAft>
                      </a:pPr>
                      <a:r>
                        <a:rPr lang="en-US" sz="900">
                          <a:effectLst/>
                        </a:rPr>
                        <a:t>2021</a:t>
                      </a:r>
                      <a:endParaRPr lang="ru-RU" sz="900">
                        <a:effectLst/>
                        <a:latin typeface="Times New Roman" panose="02020603050405020304" pitchFamily="18" charset="0"/>
                        <a:ea typeface="Times New Roman" panose="02020603050405020304" pitchFamily="18" charset="0"/>
                      </a:endParaRPr>
                    </a:p>
                  </a:txBody>
                  <a:tcPr marL="50764" marR="50764" marT="0" marB="0"/>
                </a:tc>
                <a:tc>
                  <a:txBody>
                    <a:bodyPr/>
                    <a:lstStyle/>
                    <a:p>
                      <a:pPr algn="ctr">
                        <a:spcAft>
                          <a:spcPts val="0"/>
                        </a:spcAft>
                      </a:pPr>
                      <a:r>
                        <a:rPr lang="ru-RU" sz="900">
                          <a:effectLst/>
                        </a:rPr>
                        <a:t> </a:t>
                      </a:r>
                      <a:endParaRPr lang="ru-RU" sz="900">
                        <a:effectLst/>
                        <a:latin typeface="Times New Roman" panose="02020603050405020304" pitchFamily="18" charset="0"/>
                        <a:ea typeface="Times New Roman" panose="02020603050405020304" pitchFamily="18" charset="0"/>
                      </a:endParaRPr>
                    </a:p>
                  </a:txBody>
                  <a:tcPr marL="50764" marR="50764" marT="0" marB="0"/>
                </a:tc>
                <a:tc>
                  <a:txBody>
                    <a:bodyPr/>
                    <a:lstStyle/>
                    <a:p>
                      <a:pPr algn="ctr">
                        <a:spcAft>
                          <a:spcPts val="0"/>
                        </a:spcAft>
                      </a:pPr>
                      <a:r>
                        <a:rPr lang="en-US" sz="900">
                          <a:effectLst/>
                        </a:rPr>
                        <a:t>2020</a:t>
                      </a:r>
                      <a:endParaRPr lang="ru-RU" sz="900">
                        <a:effectLst/>
                        <a:latin typeface="Times New Roman" panose="02020603050405020304" pitchFamily="18" charset="0"/>
                        <a:ea typeface="Times New Roman" panose="02020603050405020304" pitchFamily="18" charset="0"/>
                      </a:endParaRPr>
                    </a:p>
                  </a:txBody>
                  <a:tcPr marL="50764" marR="50764" marT="0" marB="0"/>
                </a:tc>
                <a:tc>
                  <a:txBody>
                    <a:bodyPr/>
                    <a:lstStyle/>
                    <a:p>
                      <a:pPr algn="ctr">
                        <a:spcAft>
                          <a:spcPts val="0"/>
                        </a:spcAft>
                      </a:pPr>
                      <a:r>
                        <a:rPr lang="en-US" sz="900">
                          <a:effectLst/>
                        </a:rPr>
                        <a:t>2021</a:t>
                      </a:r>
                      <a:endParaRPr lang="ru-RU" sz="900">
                        <a:effectLst/>
                        <a:latin typeface="Times New Roman" panose="02020603050405020304" pitchFamily="18" charset="0"/>
                        <a:ea typeface="Times New Roman" panose="02020603050405020304" pitchFamily="18" charset="0"/>
                      </a:endParaRPr>
                    </a:p>
                  </a:txBody>
                  <a:tcPr marL="50764" marR="50764" marT="0" marB="0"/>
                </a:tc>
                <a:tc>
                  <a:txBody>
                    <a:bodyPr/>
                    <a:lstStyle/>
                    <a:p>
                      <a:pPr algn="ctr">
                        <a:spcAft>
                          <a:spcPts val="0"/>
                        </a:spcAft>
                      </a:pPr>
                      <a:r>
                        <a:rPr lang="en-US" sz="900">
                          <a:effectLst/>
                        </a:rPr>
                        <a:t>2020</a:t>
                      </a:r>
                      <a:endParaRPr lang="ru-RU" sz="900">
                        <a:effectLst/>
                        <a:latin typeface="Times New Roman" panose="02020603050405020304" pitchFamily="18" charset="0"/>
                        <a:ea typeface="Times New Roman" panose="02020603050405020304" pitchFamily="18" charset="0"/>
                      </a:endParaRPr>
                    </a:p>
                  </a:txBody>
                  <a:tcPr marL="50764" marR="50764" marT="0" marB="0"/>
                </a:tc>
                <a:tc>
                  <a:txBody>
                    <a:bodyPr/>
                    <a:lstStyle/>
                    <a:p>
                      <a:pPr algn="ctr">
                        <a:spcAft>
                          <a:spcPts val="0"/>
                        </a:spcAft>
                      </a:pPr>
                      <a:r>
                        <a:rPr lang="en-US" sz="900">
                          <a:effectLst/>
                        </a:rPr>
                        <a:t>2021</a:t>
                      </a:r>
                      <a:endParaRPr lang="ru-RU" sz="900">
                        <a:effectLst/>
                        <a:latin typeface="Times New Roman" panose="02020603050405020304" pitchFamily="18" charset="0"/>
                        <a:ea typeface="Times New Roman" panose="02020603050405020304" pitchFamily="18" charset="0"/>
                      </a:endParaRPr>
                    </a:p>
                  </a:txBody>
                  <a:tcPr marL="50764" marR="50764" marT="0" marB="0"/>
                </a:tc>
                <a:extLst>
                  <a:ext uri="{0D108BD9-81ED-4DB2-BD59-A6C34878D82A}">
                    <a16:rowId xmlns:a16="http://schemas.microsoft.com/office/drawing/2014/main" val="1218983055"/>
                  </a:ext>
                </a:extLst>
              </a:tr>
              <a:tr h="691802">
                <a:tc>
                  <a:txBody>
                    <a:bodyPr/>
                    <a:lstStyle/>
                    <a:p>
                      <a:pPr algn="ctr">
                        <a:lnSpc>
                          <a:spcPct val="115000"/>
                        </a:lnSpc>
                        <a:spcAft>
                          <a:spcPts val="0"/>
                        </a:spcAft>
                      </a:pPr>
                      <a:r>
                        <a:rPr lang="ru-RU" sz="900">
                          <a:effectLst/>
                        </a:rPr>
                        <a:t>I место – патология органов кровообращения</a:t>
                      </a:r>
                      <a:endParaRPr lang="ru-RU" sz="900">
                        <a:effectLst/>
                        <a:latin typeface="Times New Roman" panose="02020603050405020304" pitchFamily="18" charset="0"/>
                        <a:ea typeface="Times New Roman" panose="02020603050405020304" pitchFamily="18" charset="0"/>
                      </a:endParaRPr>
                    </a:p>
                  </a:txBody>
                  <a:tcPr marL="50764" marR="50764" marT="0" marB="0"/>
                </a:tc>
                <a:tc>
                  <a:txBody>
                    <a:bodyPr/>
                    <a:lstStyle/>
                    <a:p>
                      <a:pPr algn="ctr">
                        <a:lnSpc>
                          <a:spcPct val="115000"/>
                        </a:lnSpc>
                        <a:spcAft>
                          <a:spcPts val="0"/>
                        </a:spcAft>
                      </a:pPr>
                      <a:r>
                        <a:rPr lang="en-US" sz="1000">
                          <a:effectLst/>
                        </a:rPr>
                        <a:t>28</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en-US" sz="1000">
                          <a:effectLst/>
                        </a:rPr>
                        <a:t>22</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12</a:t>
                      </a:r>
                      <a:r>
                        <a:rPr lang="en-US" sz="1000">
                          <a:effectLst/>
                        </a:rPr>
                        <a:t>3</a:t>
                      </a:r>
                      <a:r>
                        <a:rPr lang="ru-RU" sz="1000">
                          <a:effectLst/>
                        </a:rPr>
                        <a:t>,8</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101,8</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900">
                          <a:effectLst/>
                        </a:rPr>
                        <a:t>I место – </a:t>
                      </a:r>
                      <a:r>
                        <a:rPr lang="en-US" sz="900">
                          <a:effectLst/>
                        </a:rPr>
                        <a:t>COVID</a:t>
                      </a:r>
                      <a:r>
                        <a:rPr lang="ru-RU" sz="900">
                          <a:effectLst/>
                        </a:rPr>
                        <a:t> -19  </a:t>
                      </a:r>
                      <a:endParaRPr lang="ru-RU" sz="900">
                        <a:effectLst/>
                        <a:latin typeface="Times New Roman" panose="02020603050405020304" pitchFamily="18" charset="0"/>
                        <a:ea typeface="Times New Roman" panose="02020603050405020304" pitchFamily="18" charset="0"/>
                      </a:endParaRPr>
                    </a:p>
                  </a:txBody>
                  <a:tcPr marL="50764" marR="50764" marT="0" marB="0"/>
                </a:tc>
                <a:tc>
                  <a:txBody>
                    <a:bodyPr/>
                    <a:lstStyle/>
                    <a:p>
                      <a:pPr algn="ctr">
                        <a:lnSpc>
                          <a:spcPct val="115000"/>
                        </a:lnSpc>
                        <a:spcAft>
                          <a:spcPts val="0"/>
                        </a:spcAft>
                      </a:pPr>
                      <a:r>
                        <a:rPr lang="ru-RU" sz="1000">
                          <a:effectLst/>
                        </a:rPr>
                        <a:t>49</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45</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124,7</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104,6</a:t>
                      </a:r>
                      <a:endParaRPr lang="ru-RU" sz="900">
                        <a:effectLst/>
                        <a:latin typeface="Times New Roman" panose="02020603050405020304" pitchFamily="18" charset="0"/>
                        <a:ea typeface="Times New Roman" panose="02020603050405020304" pitchFamily="18" charset="0"/>
                      </a:endParaRPr>
                    </a:p>
                  </a:txBody>
                  <a:tcPr marL="50764" marR="50764" marT="0" marB="0" anchor="ctr"/>
                </a:tc>
                <a:extLst>
                  <a:ext uri="{0D108BD9-81ED-4DB2-BD59-A6C34878D82A}">
                    <a16:rowId xmlns:a16="http://schemas.microsoft.com/office/drawing/2014/main" val="1293070088"/>
                  </a:ext>
                </a:extLst>
              </a:tr>
              <a:tr h="614564">
                <a:tc>
                  <a:txBody>
                    <a:bodyPr/>
                    <a:lstStyle/>
                    <a:p>
                      <a:pPr algn="ctr">
                        <a:lnSpc>
                          <a:spcPct val="115000"/>
                        </a:lnSpc>
                        <a:spcAft>
                          <a:spcPts val="0"/>
                        </a:spcAft>
                      </a:pPr>
                      <a:r>
                        <a:rPr lang="ru-RU" sz="900">
                          <a:effectLst/>
                        </a:rPr>
                        <a:t>II место – </a:t>
                      </a:r>
                      <a:r>
                        <a:rPr lang="en-US" sz="900">
                          <a:effectLst/>
                        </a:rPr>
                        <a:t>COVID</a:t>
                      </a:r>
                      <a:r>
                        <a:rPr lang="ru-RU" sz="900">
                          <a:effectLst/>
                        </a:rPr>
                        <a:t> -19 и патология органов пищеварения</a:t>
                      </a:r>
                      <a:endParaRPr lang="ru-RU" sz="900">
                        <a:effectLst/>
                        <a:latin typeface="Times New Roman" panose="02020603050405020304" pitchFamily="18" charset="0"/>
                        <a:ea typeface="Times New Roman" panose="02020603050405020304" pitchFamily="18" charset="0"/>
                      </a:endParaRPr>
                    </a:p>
                  </a:txBody>
                  <a:tcPr marL="50764" marR="50764" marT="0" marB="0"/>
                </a:tc>
                <a:tc>
                  <a:txBody>
                    <a:bodyPr/>
                    <a:lstStyle/>
                    <a:p>
                      <a:pPr algn="ctr">
                        <a:lnSpc>
                          <a:spcPct val="115000"/>
                        </a:lnSpc>
                        <a:spcAft>
                          <a:spcPts val="0"/>
                        </a:spcAft>
                      </a:pPr>
                      <a:r>
                        <a:rPr lang="ru-RU" sz="1000">
                          <a:effectLst/>
                        </a:rPr>
                        <a:t>25</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20</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194,6</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92,5</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900">
                          <a:effectLst/>
                        </a:rPr>
                        <a:t>II место – ОНКО -патология</a:t>
                      </a:r>
                      <a:endParaRPr lang="ru-RU" sz="900">
                        <a:effectLst/>
                        <a:latin typeface="Times New Roman" panose="02020603050405020304" pitchFamily="18" charset="0"/>
                        <a:ea typeface="Times New Roman" panose="02020603050405020304" pitchFamily="18" charset="0"/>
                      </a:endParaRPr>
                    </a:p>
                  </a:txBody>
                  <a:tcPr marL="50764" marR="50764" marT="0" marB="0"/>
                </a:tc>
                <a:tc>
                  <a:txBody>
                    <a:bodyPr/>
                    <a:lstStyle/>
                    <a:p>
                      <a:pPr algn="ctr">
                        <a:lnSpc>
                          <a:spcPct val="115000"/>
                        </a:lnSpc>
                        <a:spcAft>
                          <a:spcPts val="0"/>
                        </a:spcAft>
                      </a:pPr>
                      <a:r>
                        <a:rPr lang="ru-RU" sz="1000">
                          <a:effectLst/>
                        </a:rPr>
                        <a:t>27</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34</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113,5</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79,0</a:t>
                      </a:r>
                      <a:endParaRPr lang="ru-RU" sz="900">
                        <a:effectLst/>
                        <a:latin typeface="Times New Roman" panose="02020603050405020304" pitchFamily="18" charset="0"/>
                        <a:ea typeface="Times New Roman" panose="02020603050405020304" pitchFamily="18" charset="0"/>
                      </a:endParaRPr>
                    </a:p>
                  </a:txBody>
                  <a:tcPr marL="50764" marR="50764" marT="0" marB="0" anchor="ctr"/>
                </a:tc>
                <a:extLst>
                  <a:ext uri="{0D108BD9-81ED-4DB2-BD59-A6C34878D82A}">
                    <a16:rowId xmlns:a16="http://schemas.microsoft.com/office/drawing/2014/main" val="135781632"/>
                  </a:ext>
                </a:extLst>
              </a:tr>
              <a:tr h="410345">
                <a:tc>
                  <a:txBody>
                    <a:bodyPr/>
                    <a:lstStyle/>
                    <a:p>
                      <a:pPr algn="ctr">
                        <a:lnSpc>
                          <a:spcPct val="115000"/>
                        </a:lnSpc>
                        <a:spcAft>
                          <a:spcPts val="0"/>
                        </a:spcAft>
                      </a:pPr>
                      <a:r>
                        <a:rPr lang="ru-RU" sz="900">
                          <a:effectLst/>
                        </a:rPr>
                        <a:t>III место – Травмы</a:t>
                      </a:r>
                      <a:endParaRPr lang="ru-RU" sz="900">
                        <a:effectLst/>
                        <a:latin typeface="Times New Roman" panose="02020603050405020304" pitchFamily="18" charset="0"/>
                        <a:ea typeface="Times New Roman" panose="02020603050405020304" pitchFamily="18" charset="0"/>
                      </a:endParaRPr>
                    </a:p>
                  </a:txBody>
                  <a:tcPr marL="50764" marR="50764" marT="0" marB="0"/>
                </a:tc>
                <a:tc>
                  <a:txBody>
                    <a:bodyPr/>
                    <a:lstStyle/>
                    <a:p>
                      <a:pPr algn="ctr">
                        <a:lnSpc>
                          <a:spcPct val="115000"/>
                        </a:lnSpc>
                        <a:spcAft>
                          <a:spcPts val="0"/>
                        </a:spcAft>
                      </a:pPr>
                      <a:r>
                        <a:rPr lang="ru-RU" sz="1000">
                          <a:effectLst/>
                        </a:rPr>
                        <a:t>1</a:t>
                      </a:r>
                      <a:r>
                        <a:rPr lang="en-US" sz="1000">
                          <a:effectLst/>
                        </a:rPr>
                        <a:t>4</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en-US" sz="1000">
                          <a:effectLst/>
                        </a:rPr>
                        <a:t>1</a:t>
                      </a:r>
                      <a:r>
                        <a:rPr lang="ru-RU" sz="1000">
                          <a:effectLst/>
                        </a:rPr>
                        <a:t>3</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64,2</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60,1</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900">
                          <a:effectLst/>
                        </a:rPr>
                        <a:t>III место – патология органов кровообращения</a:t>
                      </a:r>
                      <a:endParaRPr lang="ru-RU" sz="900">
                        <a:effectLst/>
                        <a:latin typeface="Times New Roman" panose="02020603050405020304" pitchFamily="18" charset="0"/>
                        <a:ea typeface="Times New Roman" panose="02020603050405020304" pitchFamily="18" charset="0"/>
                      </a:endParaRPr>
                    </a:p>
                  </a:txBody>
                  <a:tcPr marL="50764" marR="50764" marT="0" marB="0"/>
                </a:tc>
                <a:tc>
                  <a:txBody>
                    <a:bodyPr/>
                    <a:lstStyle/>
                    <a:p>
                      <a:pPr algn="ctr">
                        <a:lnSpc>
                          <a:spcPct val="115000"/>
                        </a:lnSpc>
                        <a:spcAft>
                          <a:spcPts val="0"/>
                        </a:spcAft>
                      </a:pPr>
                      <a:r>
                        <a:rPr lang="ru-RU" sz="1000">
                          <a:effectLst/>
                        </a:rPr>
                        <a:t>54</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32</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62,3</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74,4</a:t>
                      </a:r>
                      <a:endParaRPr lang="ru-RU" sz="900">
                        <a:effectLst/>
                        <a:latin typeface="Times New Roman" panose="02020603050405020304" pitchFamily="18" charset="0"/>
                        <a:ea typeface="Times New Roman" panose="02020603050405020304" pitchFamily="18" charset="0"/>
                      </a:endParaRPr>
                    </a:p>
                  </a:txBody>
                  <a:tcPr marL="50764" marR="50764" marT="0" marB="0" anchor="ctr"/>
                </a:tc>
                <a:extLst>
                  <a:ext uri="{0D108BD9-81ED-4DB2-BD59-A6C34878D82A}">
                    <a16:rowId xmlns:a16="http://schemas.microsoft.com/office/drawing/2014/main" val="1918120886"/>
                  </a:ext>
                </a:extLst>
              </a:tr>
              <a:tr h="358577">
                <a:tc>
                  <a:txBody>
                    <a:bodyPr/>
                    <a:lstStyle/>
                    <a:p>
                      <a:pPr algn="ctr">
                        <a:lnSpc>
                          <a:spcPct val="115000"/>
                        </a:lnSpc>
                        <a:spcAft>
                          <a:spcPts val="0"/>
                        </a:spcAft>
                      </a:pPr>
                      <a:r>
                        <a:rPr lang="ru-RU" sz="900">
                          <a:effectLst/>
                        </a:rPr>
                        <a:t>IV место  - ОНКО -патология</a:t>
                      </a:r>
                      <a:endParaRPr lang="ru-RU" sz="900">
                        <a:effectLst/>
                        <a:latin typeface="Times New Roman" panose="02020603050405020304" pitchFamily="18" charset="0"/>
                        <a:ea typeface="Times New Roman" panose="02020603050405020304" pitchFamily="18" charset="0"/>
                      </a:endParaRPr>
                    </a:p>
                  </a:txBody>
                  <a:tcPr marL="50764" marR="50764" marT="0" marB="0"/>
                </a:tc>
                <a:tc>
                  <a:txBody>
                    <a:bodyPr/>
                    <a:lstStyle/>
                    <a:p>
                      <a:pPr algn="ctr">
                        <a:lnSpc>
                          <a:spcPct val="115000"/>
                        </a:lnSpc>
                        <a:spcAft>
                          <a:spcPts val="0"/>
                        </a:spcAft>
                      </a:pPr>
                      <a:r>
                        <a:rPr lang="ru-RU" sz="1000">
                          <a:effectLst/>
                        </a:rPr>
                        <a:t>13</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12</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59,6</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55,5</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900">
                          <a:effectLst/>
                        </a:rPr>
                        <a:t>IV место  - Патология органов пищеварения</a:t>
                      </a:r>
                      <a:endParaRPr lang="ru-RU" sz="900">
                        <a:effectLst/>
                        <a:latin typeface="Times New Roman" panose="02020603050405020304" pitchFamily="18" charset="0"/>
                        <a:ea typeface="Times New Roman" panose="02020603050405020304" pitchFamily="18" charset="0"/>
                      </a:endParaRPr>
                    </a:p>
                  </a:txBody>
                  <a:tcPr marL="50764" marR="50764" marT="0" marB="0"/>
                </a:tc>
                <a:tc>
                  <a:txBody>
                    <a:bodyPr/>
                    <a:lstStyle/>
                    <a:p>
                      <a:pPr algn="ctr">
                        <a:lnSpc>
                          <a:spcPct val="115000"/>
                        </a:lnSpc>
                        <a:spcAft>
                          <a:spcPts val="0"/>
                        </a:spcAft>
                      </a:pPr>
                      <a:r>
                        <a:rPr lang="ru-RU" sz="1000">
                          <a:effectLst/>
                        </a:rPr>
                        <a:t>24</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26</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55,4</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60,4</a:t>
                      </a:r>
                      <a:endParaRPr lang="ru-RU" sz="900">
                        <a:effectLst/>
                        <a:latin typeface="Times New Roman" panose="02020603050405020304" pitchFamily="18" charset="0"/>
                        <a:ea typeface="Times New Roman" panose="02020603050405020304" pitchFamily="18" charset="0"/>
                      </a:endParaRPr>
                    </a:p>
                  </a:txBody>
                  <a:tcPr marL="50764" marR="50764" marT="0" marB="0" anchor="ctr"/>
                </a:tc>
                <a:extLst>
                  <a:ext uri="{0D108BD9-81ED-4DB2-BD59-A6C34878D82A}">
                    <a16:rowId xmlns:a16="http://schemas.microsoft.com/office/drawing/2014/main" val="3380395591"/>
                  </a:ext>
                </a:extLst>
              </a:tr>
              <a:tr h="691802">
                <a:tc>
                  <a:txBody>
                    <a:bodyPr/>
                    <a:lstStyle/>
                    <a:p>
                      <a:pPr algn="ctr">
                        <a:lnSpc>
                          <a:spcPct val="115000"/>
                        </a:lnSpc>
                        <a:spcAft>
                          <a:spcPts val="0"/>
                        </a:spcAft>
                      </a:pPr>
                      <a:r>
                        <a:rPr lang="ru-RU" sz="900">
                          <a:effectLst/>
                        </a:rPr>
                        <a:t> </a:t>
                      </a:r>
                    </a:p>
                    <a:p>
                      <a:pPr algn="ctr">
                        <a:lnSpc>
                          <a:spcPct val="115000"/>
                        </a:lnSpc>
                        <a:spcAft>
                          <a:spcPts val="0"/>
                        </a:spcAft>
                      </a:pPr>
                      <a:r>
                        <a:rPr lang="ru-RU" sz="900">
                          <a:effectLst/>
                        </a:rPr>
                        <a:t>V место– Патология органов дыхания</a:t>
                      </a:r>
                      <a:endParaRPr lang="ru-RU" sz="900">
                        <a:effectLst/>
                        <a:latin typeface="Times New Roman" panose="02020603050405020304" pitchFamily="18" charset="0"/>
                        <a:ea typeface="Times New Roman" panose="02020603050405020304" pitchFamily="18" charset="0"/>
                      </a:endParaRPr>
                    </a:p>
                  </a:txBody>
                  <a:tcPr marL="50764" marR="50764" marT="0" marB="0"/>
                </a:tc>
                <a:tc>
                  <a:txBody>
                    <a:bodyPr/>
                    <a:lstStyle/>
                    <a:p>
                      <a:pPr algn="ctr">
                        <a:lnSpc>
                          <a:spcPct val="115000"/>
                        </a:lnSpc>
                        <a:spcAft>
                          <a:spcPts val="0"/>
                        </a:spcAft>
                      </a:pPr>
                      <a:r>
                        <a:rPr lang="ru-RU" sz="1000">
                          <a:effectLst/>
                        </a:rPr>
                        <a:t>6</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3</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27,5</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13,8</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900">
                          <a:effectLst/>
                        </a:rPr>
                        <a:t> </a:t>
                      </a:r>
                    </a:p>
                    <a:p>
                      <a:pPr algn="ctr">
                        <a:lnSpc>
                          <a:spcPct val="115000"/>
                        </a:lnSpc>
                        <a:spcAft>
                          <a:spcPts val="0"/>
                        </a:spcAft>
                      </a:pPr>
                      <a:r>
                        <a:rPr lang="ru-RU" sz="900">
                          <a:effectLst/>
                        </a:rPr>
                        <a:t>V место– Травмы</a:t>
                      </a:r>
                      <a:endParaRPr lang="ru-RU" sz="900">
                        <a:effectLst/>
                        <a:latin typeface="Times New Roman" panose="02020603050405020304" pitchFamily="18" charset="0"/>
                        <a:ea typeface="Times New Roman" panose="02020603050405020304" pitchFamily="18" charset="0"/>
                      </a:endParaRPr>
                    </a:p>
                  </a:txBody>
                  <a:tcPr marL="50764" marR="50764" marT="0" marB="0"/>
                </a:tc>
                <a:tc>
                  <a:txBody>
                    <a:bodyPr/>
                    <a:lstStyle/>
                    <a:p>
                      <a:pPr algn="ctr">
                        <a:lnSpc>
                          <a:spcPct val="115000"/>
                        </a:lnSpc>
                        <a:spcAft>
                          <a:spcPts val="0"/>
                        </a:spcAft>
                      </a:pPr>
                      <a:r>
                        <a:rPr lang="ru-RU" sz="1000">
                          <a:effectLst/>
                        </a:rPr>
                        <a:t>22</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25</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a:effectLst/>
                        </a:rPr>
                        <a:t>52,8</a:t>
                      </a:r>
                      <a:endParaRPr lang="ru-RU" sz="900">
                        <a:effectLst/>
                        <a:latin typeface="Times New Roman" panose="02020603050405020304" pitchFamily="18" charset="0"/>
                        <a:ea typeface="Times New Roman" panose="02020603050405020304" pitchFamily="18" charset="0"/>
                      </a:endParaRPr>
                    </a:p>
                  </a:txBody>
                  <a:tcPr marL="50764" marR="50764" marT="0" marB="0" anchor="ctr"/>
                </a:tc>
                <a:tc>
                  <a:txBody>
                    <a:bodyPr/>
                    <a:lstStyle/>
                    <a:p>
                      <a:pPr algn="ctr">
                        <a:lnSpc>
                          <a:spcPct val="115000"/>
                        </a:lnSpc>
                        <a:spcAft>
                          <a:spcPts val="0"/>
                        </a:spcAft>
                      </a:pPr>
                      <a:r>
                        <a:rPr lang="ru-RU" sz="1000" dirty="0">
                          <a:effectLst/>
                        </a:rPr>
                        <a:t>58,1</a:t>
                      </a:r>
                      <a:endParaRPr lang="ru-RU" sz="900" dirty="0">
                        <a:effectLst/>
                        <a:latin typeface="Times New Roman" panose="02020603050405020304" pitchFamily="18" charset="0"/>
                        <a:ea typeface="Times New Roman" panose="02020603050405020304" pitchFamily="18" charset="0"/>
                      </a:endParaRPr>
                    </a:p>
                  </a:txBody>
                  <a:tcPr marL="50764" marR="50764" marT="0" marB="0" anchor="ctr"/>
                </a:tc>
                <a:extLst>
                  <a:ext uri="{0D108BD9-81ED-4DB2-BD59-A6C34878D82A}">
                    <a16:rowId xmlns:a16="http://schemas.microsoft.com/office/drawing/2014/main" val="3274592781"/>
                  </a:ext>
                </a:extLst>
              </a:tr>
            </a:tbl>
          </a:graphicData>
        </a:graphic>
      </p:graphicFrame>
      <p:sp>
        <p:nvSpPr>
          <p:cNvPr id="6" name="Rectangle 5"/>
          <p:cNvSpPr/>
          <p:nvPr/>
        </p:nvSpPr>
        <p:spPr>
          <a:xfrm>
            <a:off x="629816" y="5373216"/>
            <a:ext cx="7884368" cy="923330"/>
          </a:xfrm>
          <a:prstGeom prst="rect">
            <a:avLst/>
          </a:prstGeom>
        </p:spPr>
        <p:txBody>
          <a:bodyPr wrap="square">
            <a:spAutoFit/>
          </a:bodyPr>
          <a:lstStyle/>
          <a:p>
            <a:pPr indent="449580" algn="just">
              <a:spcAft>
                <a:spcPts val="0"/>
              </a:spcAft>
            </a:pPr>
            <a:r>
              <a:rPr lang="ru-RU" dirty="0">
                <a:latin typeface="Times New Roman" panose="02020603050405020304" pitchFamily="18" charset="0"/>
                <a:ea typeface="Times New Roman" panose="02020603050405020304" pitchFamily="18" charset="0"/>
              </a:rPr>
              <a:t>Изменилась структура смертности населения трудоспособного возраста. Незначительно уменьшилась смертность от сердечно-сосудистой патологии и </a:t>
            </a:r>
            <a:r>
              <a:rPr lang="en-US" dirty="0">
                <a:latin typeface="Times New Roman" panose="02020603050405020304" pitchFamily="18" charset="0"/>
                <a:ea typeface="Times New Roman" panose="02020603050405020304" pitchFamily="18" charset="0"/>
              </a:rPr>
              <a:t>COVID</a:t>
            </a:r>
            <a:r>
              <a:rPr lang="ru-RU" dirty="0">
                <a:latin typeface="Times New Roman" panose="02020603050405020304" pitchFamily="18" charset="0"/>
                <a:ea typeface="Times New Roman" panose="02020603050405020304" pitchFamily="18" charset="0"/>
              </a:rPr>
              <a:t>-19.  Не существенно повысилась смертность от циррозов.</a:t>
            </a:r>
            <a:endParaRPr lang="ru-RU"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4919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solidFill>
                  <a:schemeClr val="tx1">
                    <a:lumMod val="75000"/>
                  </a:schemeClr>
                </a:solidFill>
                <a:effectLst/>
                <a:latin typeface="Times New Roman" panose="02020603050405020304" pitchFamily="18" charset="0"/>
                <a:cs typeface="Times New Roman" panose="02020603050405020304" pitchFamily="18" charset="0"/>
              </a:rPr>
              <a:t> Анализ смерти трудоспособного населения.</a:t>
            </a:r>
            <a:endParaRPr lang="ru-RU" sz="2800" b="1"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179512" y="1700808"/>
            <a:ext cx="8784976" cy="5047536"/>
          </a:xfrm>
          <a:prstGeom prst="rect">
            <a:avLst/>
          </a:prstGeom>
        </p:spPr>
        <p:txBody>
          <a:bodyPr wrap="square">
            <a:spAutoFit/>
          </a:bodyPr>
          <a:lstStyle/>
          <a:p>
            <a:pPr marL="90170" indent="359410" algn="just">
              <a:spcAft>
                <a:spcPts val="0"/>
              </a:spcAft>
            </a:pPr>
            <a:r>
              <a:rPr lang="ru-RU" sz="1400" dirty="0">
                <a:latin typeface="Times New Roman" panose="02020603050405020304" pitchFamily="18" charset="0"/>
                <a:ea typeface="Times New Roman" panose="02020603050405020304" pitchFamily="18" charset="0"/>
              </a:rPr>
              <a:t>Смертность трудоспособного населения за 2021 год, несмотря на  значительное увеличение общей смертности осталась на уровне 2020 года, даже с тенденцией к снижению. В 2020 году умерло </a:t>
            </a:r>
            <a:r>
              <a:rPr lang="ru-RU" sz="1400" b="1" dirty="0">
                <a:latin typeface="Times New Roman" panose="02020603050405020304" pitchFamily="18" charset="0"/>
                <a:ea typeface="Times New Roman" panose="02020603050405020304" pitchFamily="18" charset="0"/>
              </a:rPr>
              <a:t>100</a:t>
            </a:r>
            <a:r>
              <a:rPr lang="ru-RU" sz="1400" dirty="0">
                <a:latin typeface="Times New Roman" panose="02020603050405020304" pitchFamily="18" charset="0"/>
                <a:ea typeface="Times New Roman" panose="02020603050405020304" pitchFamily="18" charset="0"/>
              </a:rPr>
              <a:t> человек и показатель составлял </a:t>
            </a:r>
            <a:r>
              <a:rPr lang="ru-RU" sz="1400" b="1" dirty="0">
                <a:latin typeface="Times New Roman" panose="02020603050405020304" pitchFamily="18" charset="0"/>
                <a:ea typeface="Times New Roman" panose="02020603050405020304" pitchFamily="18" charset="0"/>
              </a:rPr>
              <a:t>458,7</a:t>
            </a:r>
            <a:r>
              <a:rPr lang="ru-RU" sz="1400" dirty="0">
                <a:latin typeface="Times New Roman" panose="02020603050405020304" pitchFamily="18" charset="0"/>
                <a:ea typeface="Times New Roman" panose="02020603050405020304" pitchFamily="18" charset="0"/>
              </a:rPr>
              <a:t> и 100 тыс.  населения т/с.  </a:t>
            </a:r>
          </a:p>
          <a:p>
            <a:pPr marL="90170" indent="359410" algn="just">
              <a:spcAft>
                <a:spcPts val="0"/>
              </a:spcAft>
            </a:pPr>
            <a:r>
              <a:rPr lang="ru-RU" sz="1400" dirty="0">
                <a:latin typeface="Times New Roman" panose="02020603050405020304" pitchFamily="18" charset="0"/>
                <a:ea typeface="Times New Roman" panose="02020603050405020304" pitchFamily="18" charset="0"/>
              </a:rPr>
              <a:t>В 2021 году умерло </a:t>
            </a:r>
            <a:r>
              <a:rPr lang="ru-RU" sz="1400" b="1" dirty="0">
                <a:latin typeface="Times New Roman" panose="02020603050405020304" pitchFamily="18" charset="0"/>
                <a:ea typeface="Times New Roman" panose="02020603050405020304" pitchFamily="18" charset="0"/>
              </a:rPr>
              <a:t>97</a:t>
            </a:r>
            <a:r>
              <a:rPr lang="ru-RU" sz="1400" dirty="0">
                <a:latin typeface="Times New Roman" panose="02020603050405020304" pitchFamily="18" charset="0"/>
                <a:ea typeface="Times New Roman" panose="02020603050405020304" pitchFamily="18" charset="0"/>
              </a:rPr>
              <a:t> человек и показатель составляет </a:t>
            </a:r>
            <a:r>
              <a:rPr lang="ru-RU" sz="1400" b="1" dirty="0">
                <a:latin typeface="Times New Roman" panose="02020603050405020304" pitchFamily="18" charset="0"/>
                <a:ea typeface="Times New Roman" panose="02020603050405020304" pitchFamily="18" charset="0"/>
              </a:rPr>
              <a:t>449,0</a:t>
            </a:r>
            <a:r>
              <a:rPr lang="ru-RU" sz="1400" dirty="0">
                <a:latin typeface="Times New Roman" panose="02020603050405020304" pitchFamily="18" charset="0"/>
                <a:ea typeface="Times New Roman" panose="02020603050405020304" pitchFamily="18" charset="0"/>
              </a:rPr>
              <a:t> на 100 тыс. населения т/с. Повысилась смертность по ОСВ Буджак, где составляет </a:t>
            </a:r>
            <a:r>
              <a:rPr lang="ru-RU" sz="1400" b="1" dirty="0">
                <a:latin typeface="Times New Roman" panose="02020603050405020304" pitchFamily="18" charset="0"/>
                <a:ea typeface="Times New Roman" panose="02020603050405020304" pitchFamily="18" charset="0"/>
              </a:rPr>
              <a:t>1000,0</a:t>
            </a:r>
            <a:r>
              <a:rPr lang="ru-RU" sz="1400" dirty="0">
                <a:latin typeface="Times New Roman" panose="02020603050405020304" pitchFamily="18" charset="0"/>
                <a:ea typeface="Times New Roman" panose="02020603050405020304" pitchFamily="18" charset="0"/>
              </a:rPr>
              <a:t> на 100 тыс. населения т/с; по Бешалма – </a:t>
            </a:r>
            <a:r>
              <a:rPr lang="ru-RU" sz="1400" b="1" dirty="0">
                <a:latin typeface="Times New Roman" panose="02020603050405020304" pitchFamily="18" charset="0"/>
                <a:ea typeface="Times New Roman" panose="02020603050405020304" pitchFamily="18" charset="0"/>
              </a:rPr>
              <a:t>480,0</a:t>
            </a:r>
            <a:r>
              <a:rPr lang="ru-RU" sz="1400" dirty="0">
                <a:latin typeface="Times New Roman" panose="02020603050405020304" pitchFamily="18" charset="0"/>
                <a:ea typeface="Times New Roman" panose="02020603050405020304" pitchFamily="18" charset="0"/>
              </a:rPr>
              <a:t> на 100 тыс. населения т/с.</a:t>
            </a:r>
          </a:p>
          <a:p>
            <a:pPr marL="90170">
              <a:spcAft>
                <a:spcPts val="0"/>
              </a:spcAft>
            </a:pPr>
            <a:r>
              <a:rPr lang="ru-RU" sz="1400" dirty="0">
                <a:latin typeface="Times New Roman" panose="02020603050405020304" pitchFamily="18" charset="0"/>
                <a:ea typeface="Times New Roman" panose="02020603050405020304" pitchFamily="18" charset="0"/>
              </a:rPr>
              <a:t> </a:t>
            </a:r>
          </a:p>
          <a:p>
            <a:pPr marL="90170" indent="359410">
              <a:spcAft>
                <a:spcPts val="0"/>
              </a:spcAft>
            </a:pPr>
            <a:r>
              <a:rPr lang="ru-RU" sz="1400" dirty="0">
                <a:latin typeface="Times New Roman" panose="02020603050405020304" pitchFamily="18" charset="0"/>
                <a:ea typeface="Times New Roman" panose="02020603050405020304" pitchFamily="18" charset="0"/>
              </a:rPr>
              <a:t>В структуре смертности населения т/с:</a:t>
            </a:r>
          </a:p>
          <a:p>
            <a:pPr marL="90170" algn="just">
              <a:spcAft>
                <a:spcPts val="0"/>
              </a:spcAft>
            </a:pPr>
            <a:r>
              <a:rPr lang="ru-RU" sz="1400" b="1" dirty="0">
                <a:latin typeface="Times New Roman" panose="02020603050405020304" pitchFamily="18" charset="0"/>
                <a:ea typeface="Times New Roman" panose="02020603050405020304" pitchFamily="18" charset="0"/>
              </a:rPr>
              <a:t>На Ι месте:</a:t>
            </a:r>
            <a:r>
              <a:rPr lang="ru-RU" sz="1400" dirty="0">
                <a:latin typeface="Times New Roman" panose="02020603050405020304" pitchFamily="18" charset="0"/>
                <a:ea typeface="Times New Roman" panose="02020603050405020304" pitchFamily="18" charset="0"/>
              </a:rPr>
              <a:t> </a:t>
            </a:r>
            <a:r>
              <a:rPr lang="ru-RU" sz="1400" b="1" dirty="0">
                <a:latin typeface="Times New Roman" panose="02020603050405020304" pitchFamily="18" charset="0"/>
                <a:ea typeface="Times New Roman" panose="02020603050405020304" pitchFamily="18" charset="0"/>
              </a:rPr>
              <a:t>Патология органов кровообращения</a:t>
            </a:r>
            <a:r>
              <a:rPr lang="ru-RU" sz="1400" dirty="0">
                <a:latin typeface="Times New Roman" panose="02020603050405020304" pitchFamily="18" charset="0"/>
                <a:ea typeface="Times New Roman" panose="02020603050405020304" pitchFamily="18" charset="0"/>
              </a:rPr>
              <a:t>, от которой умерло </a:t>
            </a:r>
            <a:r>
              <a:rPr lang="ru-RU" sz="1400" b="1" dirty="0">
                <a:latin typeface="Times New Roman" panose="02020603050405020304" pitchFamily="18" charset="0"/>
                <a:ea typeface="Times New Roman" panose="02020603050405020304" pitchFamily="18" charset="0"/>
              </a:rPr>
              <a:t>22</a:t>
            </a:r>
            <a:r>
              <a:rPr lang="ru-RU" sz="1400" dirty="0">
                <a:latin typeface="Times New Roman" panose="02020603050405020304" pitchFamily="18" charset="0"/>
                <a:ea typeface="Times New Roman" panose="02020603050405020304" pitchFamily="18" charset="0"/>
              </a:rPr>
              <a:t> человека или </a:t>
            </a:r>
            <a:r>
              <a:rPr lang="ru-RU" sz="1400" b="1" dirty="0">
                <a:latin typeface="Times New Roman" panose="02020603050405020304" pitchFamily="18" charset="0"/>
                <a:ea typeface="Times New Roman" panose="02020603050405020304" pitchFamily="18" charset="0"/>
              </a:rPr>
              <a:t>22,6 %</a:t>
            </a:r>
            <a:r>
              <a:rPr lang="ru-RU" sz="1400" dirty="0">
                <a:latin typeface="Times New Roman" panose="02020603050405020304" pitchFamily="18" charset="0"/>
                <a:ea typeface="Times New Roman" panose="02020603050405020304" pitchFamily="18" charset="0"/>
              </a:rPr>
              <a:t> от общего количества умерших и показатель составляет </a:t>
            </a:r>
            <a:r>
              <a:rPr lang="ru-RU" sz="1400" b="1" dirty="0">
                <a:latin typeface="Times New Roman" panose="02020603050405020304" pitchFamily="18" charset="0"/>
                <a:ea typeface="Times New Roman" panose="02020603050405020304" pitchFamily="18" charset="0"/>
              </a:rPr>
              <a:t>101,8</a:t>
            </a:r>
            <a:r>
              <a:rPr lang="ru-RU" sz="1400" dirty="0">
                <a:latin typeface="Times New Roman" panose="02020603050405020304" pitchFamily="18" charset="0"/>
                <a:ea typeface="Times New Roman" panose="02020603050405020304" pitchFamily="18" charset="0"/>
              </a:rPr>
              <a:t> на 100 тыс. населения т/с. В 2020 году этот показатель составлял </a:t>
            </a:r>
            <a:r>
              <a:rPr lang="ru-RU" sz="1400" b="1" dirty="0">
                <a:latin typeface="Times New Roman" panose="02020603050405020304" pitchFamily="18" charset="0"/>
                <a:ea typeface="Times New Roman" panose="02020603050405020304" pitchFamily="18" charset="0"/>
              </a:rPr>
              <a:t>123,8</a:t>
            </a:r>
            <a:r>
              <a:rPr lang="ru-RU" sz="1400" dirty="0">
                <a:latin typeface="Times New Roman" panose="02020603050405020304" pitchFamily="18" charset="0"/>
                <a:ea typeface="Times New Roman" panose="02020603050405020304" pitchFamily="18" charset="0"/>
              </a:rPr>
              <a:t> на 100 тыс. населения т/с.</a:t>
            </a:r>
          </a:p>
          <a:p>
            <a:pPr marL="90170" algn="just">
              <a:spcAft>
                <a:spcPts val="0"/>
              </a:spcAft>
            </a:pPr>
            <a:r>
              <a:rPr lang="ru-RU" sz="1400" dirty="0">
                <a:latin typeface="Times New Roman" panose="02020603050405020304" pitchFamily="18" charset="0"/>
                <a:ea typeface="Times New Roman" panose="02020603050405020304" pitchFamily="18" charset="0"/>
              </a:rPr>
              <a:t> </a:t>
            </a:r>
          </a:p>
          <a:p>
            <a:pPr marL="90170" algn="just">
              <a:spcAft>
                <a:spcPts val="0"/>
              </a:spcAft>
            </a:pPr>
            <a:r>
              <a:rPr lang="ru-RU" sz="1400" b="1" dirty="0">
                <a:latin typeface="Times New Roman" panose="02020603050405020304" pitchFamily="18" charset="0"/>
                <a:ea typeface="Times New Roman" panose="02020603050405020304" pitchFamily="18" charset="0"/>
              </a:rPr>
              <a:t>На ΙΙ месте</a:t>
            </a:r>
            <a:r>
              <a:rPr lang="ru-RU" sz="1400" dirty="0">
                <a:latin typeface="Times New Roman" panose="02020603050405020304" pitchFamily="18" charset="0"/>
                <a:ea typeface="Times New Roman" panose="02020603050405020304" pitchFamily="18" charset="0"/>
              </a:rPr>
              <a:t>: </a:t>
            </a:r>
            <a:r>
              <a:rPr lang="ru-RU" sz="1400" b="1" dirty="0">
                <a:latin typeface="Times New Roman" panose="02020603050405020304" pitchFamily="18" charset="0"/>
                <a:ea typeface="Times New Roman" panose="02020603050405020304" pitchFamily="18" charset="0"/>
              </a:rPr>
              <a:t>Смертность </a:t>
            </a:r>
            <a:r>
              <a:rPr lang="en-US" sz="1400" b="1" dirty="0">
                <a:latin typeface="Times New Roman" panose="02020603050405020304" pitchFamily="18" charset="0"/>
                <a:ea typeface="Times New Roman" panose="02020603050405020304" pitchFamily="18" charset="0"/>
              </a:rPr>
              <a:t>COVID</a:t>
            </a:r>
            <a:r>
              <a:rPr lang="ru-RU" sz="1400" b="1" dirty="0">
                <a:latin typeface="Times New Roman" panose="02020603050405020304" pitchFamily="18" charset="0"/>
                <a:ea typeface="Times New Roman" panose="02020603050405020304" pitchFamily="18" charset="0"/>
              </a:rPr>
              <a:t> -19 и патология органов пищеварения</a:t>
            </a:r>
            <a:r>
              <a:rPr lang="ru-RU" sz="1400" dirty="0">
                <a:latin typeface="Times New Roman" panose="02020603050405020304" pitchFamily="18" charset="0"/>
                <a:ea typeface="Times New Roman" panose="02020603050405020304" pitchFamily="18" charset="0"/>
              </a:rPr>
              <a:t>, от которых умерло по </a:t>
            </a:r>
            <a:r>
              <a:rPr lang="ru-RU" sz="1400" b="1" dirty="0">
                <a:latin typeface="Times New Roman" panose="02020603050405020304" pitchFamily="18" charset="0"/>
                <a:ea typeface="Times New Roman" panose="02020603050405020304" pitchFamily="18" charset="0"/>
              </a:rPr>
              <a:t>20 </a:t>
            </a:r>
            <a:r>
              <a:rPr lang="ru-RU" sz="1400" dirty="0">
                <a:latin typeface="Times New Roman" panose="02020603050405020304" pitchFamily="18" charset="0"/>
                <a:ea typeface="Times New Roman" panose="02020603050405020304" pitchFamily="18" charset="0"/>
              </a:rPr>
              <a:t>человек, смертность от которых составляет </a:t>
            </a:r>
            <a:r>
              <a:rPr lang="ru-RU" sz="1400" b="1" dirty="0">
                <a:latin typeface="Times New Roman" panose="02020603050405020304" pitchFamily="18" charset="0"/>
                <a:ea typeface="Times New Roman" panose="02020603050405020304" pitchFamily="18" charset="0"/>
              </a:rPr>
              <a:t>93,5</a:t>
            </a:r>
            <a:r>
              <a:rPr lang="ru-RU" sz="1400" dirty="0">
                <a:latin typeface="Times New Roman" panose="02020603050405020304" pitchFamily="18" charset="0"/>
                <a:ea typeface="Times New Roman" panose="02020603050405020304" pitchFamily="18" charset="0"/>
              </a:rPr>
              <a:t> на 100 тыс. населения т/с.</a:t>
            </a:r>
          </a:p>
          <a:p>
            <a:pPr marL="90170" algn="just">
              <a:spcAft>
                <a:spcPts val="0"/>
              </a:spcAft>
            </a:pPr>
            <a:r>
              <a:rPr lang="ru-RU" sz="1400" dirty="0">
                <a:latin typeface="Times New Roman" panose="02020603050405020304" pitchFamily="18" charset="0"/>
                <a:ea typeface="Times New Roman" panose="02020603050405020304" pitchFamily="18" charset="0"/>
              </a:rPr>
              <a:t> </a:t>
            </a:r>
          </a:p>
          <a:p>
            <a:pPr marL="90170" algn="just">
              <a:spcAft>
                <a:spcPts val="0"/>
              </a:spcAft>
            </a:pPr>
            <a:r>
              <a:rPr lang="ru-RU" sz="1400" b="1" dirty="0">
                <a:latin typeface="Times New Roman" panose="02020603050405020304" pitchFamily="18" charset="0"/>
                <a:ea typeface="Times New Roman" panose="02020603050405020304" pitchFamily="18" charset="0"/>
              </a:rPr>
              <a:t>На ΙΙΙ месте:</a:t>
            </a:r>
            <a:r>
              <a:rPr lang="ru-RU" sz="1400" dirty="0">
                <a:latin typeface="Times New Roman" panose="02020603050405020304" pitchFamily="18" charset="0"/>
                <a:ea typeface="Times New Roman" panose="02020603050405020304" pitchFamily="18" charset="0"/>
              </a:rPr>
              <a:t> </a:t>
            </a:r>
            <a:r>
              <a:rPr lang="ru-RU" sz="1400" b="1" dirty="0">
                <a:latin typeface="Times New Roman" panose="02020603050405020304" pitchFamily="18" charset="0"/>
                <a:ea typeface="Times New Roman" panose="02020603050405020304" pitchFamily="18" charset="0"/>
              </a:rPr>
              <a:t>Травмы и отравления</a:t>
            </a:r>
            <a:r>
              <a:rPr lang="ru-RU" sz="1400" dirty="0">
                <a:latin typeface="Times New Roman" panose="02020603050405020304" pitchFamily="18" charset="0"/>
                <a:ea typeface="Times New Roman" panose="02020603050405020304" pitchFamily="18" charset="0"/>
              </a:rPr>
              <a:t>, от которых умерло </a:t>
            </a:r>
            <a:r>
              <a:rPr lang="ru-RU" sz="1400" b="1" dirty="0">
                <a:latin typeface="Times New Roman" panose="02020603050405020304" pitchFamily="18" charset="0"/>
                <a:ea typeface="Times New Roman" panose="02020603050405020304" pitchFamily="18" charset="0"/>
              </a:rPr>
              <a:t>13</a:t>
            </a:r>
            <a:r>
              <a:rPr lang="ru-RU" sz="1400" dirty="0">
                <a:latin typeface="Times New Roman" panose="02020603050405020304" pitchFamily="18" charset="0"/>
                <a:ea typeface="Times New Roman" panose="02020603050405020304" pitchFamily="18" charset="0"/>
              </a:rPr>
              <a:t> человек и показатель составляет </a:t>
            </a:r>
            <a:r>
              <a:rPr lang="ru-RU" sz="1400" b="1" dirty="0">
                <a:latin typeface="Times New Roman" panose="02020603050405020304" pitchFamily="18" charset="0"/>
                <a:ea typeface="Times New Roman" panose="02020603050405020304" pitchFamily="18" charset="0"/>
              </a:rPr>
              <a:t>60,1</a:t>
            </a:r>
            <a:r>
              <a:rPr lang="ru-RU" sz="1400" dirty="0">
                <a:latin typeface="Times New Roman" panose="02020603050405020304" pitchFamily="18" charset="0"/>
                <a:ea typeface="Times New Roman" panose="02020603050405020304" pitchFamily="18" charset="0"/>
              </a:rPr>
              <a:t> на 100 тыс. населения т/с. Увеличилось количество самоубийств.</a:t>
            </a:r>
          </a:p>
          <a:p>
            <a:pPr marL="90170" algn="just">
              <a:spcAft>
                <a:spcPts val="0"/>
              </a:spcAft>
            </a:pPr>
            <a:r>
              <a:rPr lang="ru-RU" sz="1400" dirty="0">
                <a:latin typeface="Times New Roman" panose="02020603050405020304" pitchFamily="18" charset="0"/>
                <a:ea typeface="Times New Roman" panose="02020603050405020304" pitchFamily="18" charset="0"/>
              </a:rPr>
              <a:t> </a:t>
            </a:r>
          </a:p>
          <a:p>
            <a:pPr marL="90170" algn="just">
              <a:spcAft>
                <a:spcPts val="0"/>
              </a:spcAft>
            </a:pPr>
            <a:r>
              <a:rPr lang="ru-RU" sz="1400" b="1" dirty="0">
                <a:latin typeface="Times New Roman" panose="02020603050405020304" pitchFamily="18" charset="0"/>
                <a:ea typeface="Times New Roman" panose="02020603050405020304" pitchFamily="18" charset="0"/>
              </a:rPr>
              <a:t>На ΙV месте: Онкопатология</a:t>
            </a:r>
            <a:r>
              <a:rPr lang="ru-RU" sz="1400" dirty="0">
                <a:latin typeface="Times New Roman" panose="02020603050405020304" pitchFamily="18" charset="0"/>
                <a:ea typeface="Times New Roman" panose="02020603050405020304" pitchFamily="18" charset="0"/>
              </a:rPr>
              <a:t>, от которой умерло </a:t>
            </a:r>
            <a:r>
              <a:rPr lang="ru-RU" sz="1400" b="1" dirty="0">
                <a:latin typeface="Times New Roman" panose="02020603050405020304" pitchFamily="18" charset="0"/>
                <a:ea typeface="Times New Roman" panose="02020603050405020304" pitchFamily="18" charset="0"/>
              </a:rPr>
              <a:t>12 </a:t>
            </a:r>
            <a:r>
              <a:rPr lang="ru-RU" sz="1400" dirty="0">
                <a:latin typeface="Times New Roman" panose="02020603050405020304" pitchFamily="18" charset="0"/>
                <a:ea typeface="Times New Roman" panose="02020603050405020304" pitchFamily="18" charset="0"/>
              </a:rPr>
              <a:t>человек и смертность составляет </a:t>
            </a:r>
            <a:r>
              <a:rPr lang="ru-RU" sz="1400" b="1" dirty="0">
                <a:latin typeface="Times New Roman" panose="02020603050405020304" pitchFamily="18" charset="0"/>
                <a:ea typeface="Times New Roman" panose="02020603050405020304" pitchFamily="18" charset="0"/>
              </a:rPr>
              <a:t>55,5 </a:t>
            </a:r>
            <a:r>
              <a:rPr lang="ru-RU" sz="1400" dirty="0">
                <a:latin typeface="Times New Roman" panose="02020603050405020304" pitchFamily="18" charset="0"/>
                <a:ea typeface="Times New Roman" panose="02020603050405020304" pitchFamily="18" charset="0"/>
              </a:rPr>
              <a:t>на 100 тыс. населения т/с.</a:t>
            </a:r>
          </a:p>
          <a:p>
            <a:pPr marL="90170" algn="just">
              <a:spcAft>
                <a:spcPts val="0"/>
              </a:spcAft>
            </a:pPr>
            <a:r>
              <a:rPr lang="ru-RU" sz="1400" dirty="0">
                <a:latin typeface="Times New Roman" panose="02020603050405020304" pitchFamily="18" charset="0"/>
                <a:ea typeface="Times New Roman" panose="02020603050405020304" pitchFamily="18" charset="0"/>
              </a:rPr>
              <a:t> </a:t>
            </a:r>
          </a:p>
          <a:p>
            <a:pPr marL="90170" algn="just">
              <a:spcAft>
                <a:spcPts val="0"/>
              </a:spcAft>
            </a:pPr>
            <a:r>
              <a:rPr lang="ru-RU" sz="1400" b="1" dirty="0">
                <a:latin typeface="Times New Roman" panose="02020603050405020304" pitchFamily="18" charset="0"/>
                <a:ea typeface="Times New Roman" panose="02020603050405020304" pitchFamily="18" charset="0"/>
              </a:rPr>
              <a:t>На V месте: Патология органов дыхания</a:t>
            </a:r>
            <a:r>
              <a:rPr lang="ru-RU" sz="1400" dirty="0">
                <a:latin typeface="Times New Roman" panose="02020603050405020304" pitchFamily="18" charset="0"/>
                <a:ea typeface="Times New Roman" panose="02020603050405020304" pitchFamily="18" charset="0"/>
              </a:rPr>
              <a:t>, от которой умерло 3 человека и смертность составляет </a:t>
            </a:r>
            <a:r>
              <a:rPr lang="ru-RU" sz="1400" b="1" dirty="0">
                <a:latin typeface="Times New Roman" panose="02020603050405020304" pitchFamily="18" charset="0"/>
                <a:ea typeface="Times New Roman" panose="02020603050405020304" pitchFamily="18" charset="0"/>
              </a:rPr>
              <a:t>13,8</a:t>
            </a:r>
            <a:r>
              <a:rPr lang="ru-RU" sz="1400" dirty="0">
                <a:latin typeface="Times New Roman" panose="02020603050405020304" pitchFamily="18" charset="0"/>
                <a:ea typeface="Times New Roman" panose="02020603050405020304" pitchFamily="18" charset="0"/>
              </a:rPr>
              <a:t> </a:t>
            </a:r>
            <a:r>
              <a:rPr lang="ru-RU" sz="1400" b="1" dirty="0">
                <a:latin typeface="Times New Roman" panose="02020603050405020304" pitchFamily="18" charset="0"/>
                <a:ea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rPr>
              <a:t>на 100 тыс. населения т/с.</a:t>
            </a:r>
            <a:endParaRPr lang="ru-RU"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0221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152400"/>
            <a:ext cx="7391400" cy="1260376"/>
          </a:xfrm>
        </p:spPr>
        <p:txBody>
          <a:bodyPr/>
          <a:lstStyle/>
          <a:p>
            <a:r>
              <a:rPr lang="ru-RU" sz="3200" b="1" dirty="0">
                <a:solidFill>
                  <a:schemeClr val="tx1"/>
                </a:solidFill>
                <a:effectLst/>
                <a:latin typeface="Times New Roman" panose="02020603050405020304" pitchFamily="18" charset="0"/>
                <a:cs typeface="Times New Roman" panose="02020603050405020304" pitchFamily="18" charset="0"/>
              </a:rPr>
              <a:t>ОБЩАЯ ЗАБОЛЕВАЕМОСТЬ НАСЕЛЕНИЯ.</a:t>
            </a:r>
            <a:endParaRPr lang="ru-RU" sz="32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60369306"/>
              </p:ext>
            </p:extLst>
          </p:nvPr>
        </p:nvGraphicFramePr>
        <p:xfrm>
          <a:off x="251518" y="1772814"/>
          <a:ext cx="8719122" cy="4276313"/>
        </p:xfrm>
        <a:graphic>
          <a:graphicData uri="http://schemas.openxmlformats.org/drawingml/2006/table">
            <a:tbl>
              <a:tblPr firstRow="1" firstCol="1" bandRow="1">
                <a:tableStyleId>{5C22544A-7EE6-4342-B048-85BDC9FD1C3A}</a:tableStyleId>
              </a:tblPr>
              <a:tblGrid>
                <a:gridCol w="1123696">
                  <a:extLst>
                    <a:ext uri="{9D8B030D-6E8A-4147-A177-3AD203B41FA5}">
                      <a16:colId xmlns:a16="http://schemas.microsoft.com/office/drawing/2014/main" val="4167562184"/>
                    </a:ext>
                  </a:extLst>
                </a:gridCol>
                <a:gridCol w="585447">
                  <a:extLst>
                    <a:ext uri="{9D8B030D-6E8A-4147-A177-3AD203B41FA5}">
                      <a16:colId xmlns:a16="http://schemas.microsoft.com/office/drawing/2014/main" val="3853979575"/>
                    </a:ext>
                  </a:extLst>
                </a:gridCol>
                <a:gridCol w="640598">
                  <a:extLst>
                    <a:ext uri="{9D8B030D-6E8A-4147-A177-3AD203B41FA5}">
                      <a16:colId xmlns:a16="http://schemas.microsoft.com/office/drawing/2014/main" val="4239796347"/>
                    </a:ext>
                  </a:extLst>
                </a:gridCol>
                <a:gridCol w="640598">
                  <a:extLst>
                    <a:ext uri="{9D8B030D-6E8A-4147-A177-3AD203B41FA5}">
                      <a16:colId xmlns:a16="http://schemas.microsoft.com/office/drawing/2014/main" val="1532011969"/>
                    </a:ext>
                  </a:extLst>
                </a:gridCol>
                <a:gridCol w="603477">
                  <a:extLst>
                    <a:ext uri="{9D8B030D-6E8A-4147-A177-3AD203B41FA5}">
                      <a16:colId xmlns:a16="http://schemas.microsoft.com/office/drawing/2014/main" val="1830055923"/>
                    </a:ext>
                  </a:extLst>
                </a:gridCol>
                <a:gridCol w="575901">
                  <a:extLst>
                    <a:ext uri="{9D8B030D-6E8A-4147-A177-3AD203B41FA5}">
                      <a16:colId xmlns:a16="http://schemas.microsoft.com/office/drawing/2014/main" val="3305795788"/>
                    </a:ext>
                  </a:extLst>
                </a:gridCol>
                <a:gridCol w="631051">
                  <a:extLst>
                    <a:ext uri="{9D8B030D-6E8A-4147-A177-3AD203B41FA5}">
                      <a16:colId xmlns:a16="http://schemas.microsoft.com/office/drawing/2014/main" val="4235522523"/>
                    </a:ext>
                  </a:extLst>
                </a:gridCol>
                <a:gridCol w="632112">
                  <a:extLst>
                    <a:ext uri="{9D8B030D-6E8A-4147-A177-3AD203B41FA5}">
                      <a16:colId xmlns:a16="http://schemas.microsoft.com/office/drawing/2014/main" val="1016305190"/>
                    </a:ext>
                  </a:extLst>
                </a:gridCol>
                <a:gridCol w="632112">
                  <a:extLst>
                    <a:ext uri="{9D8B030D-6E8A-4147-A177-3AD203B41FA5}">
                      <a16:colId xmlns:a16="http://schemas.microsoft.com/office/drawing/2014/main" val="2977259168"/>
                    </a:ext>
                  </a:extLst>
                </a:gridCol>
                <a:gridCol w="512796">
                  <a:extLst>
                    <a:ext uri="{9D8B030D-6E8A-4147-A177-3AD203B41FA5}">
                      <a16:colId xmlns:a16="http://schemas.microsoft.com/office/drawing/2014/main" val="3669454746"/>
                    </a:ext>
                  </a:extLst>
                </a:gridCol>
                <a:gridCol w="638476">
                  <a:extLst>
                    <a:ext uri="{9D8B030D-6E8A-4147-A177-3AD203B41FA5}">
                      <a16:colId xmlns:a16="http://schemas.microsoft.com/office/drawing/2014/main" val="531658545"/>
                    </a:ext>
                  </a:extLst>
                </a:gridCol>
                <a:gridCol w="751429">
                  <a:extLst>
                    <a:ext uri="{9D8B030D-6E8A-4147-A177-3AD203B41FA5}">
                      <a16:colId xmlns:a16="http://schemas.microsoft.com/office/drawing/2014/main" val="164459999"/>
                    </a:ext>
                  </a:extLst>
                </a:gridCol>
                <a:gridCol w="751429">
                  <a:extLst>
                    <a:ext uri="{9D8B030D-6E8A-4147-A177-3AD203B41FA5}">
                      <a16:colId xmlns:a16="http://schemas.microsoft.com/office/drawing/2014/main" val="435323842"/>
                    </a:ext>
                  </a:extLst>
                </a:gridCol>
              </a:tblGrid>
              <a:tr h="334549">
                <a:tc rowSpan="3">
                  <a:txBody>
                    <a:bodyPr/>
                    <a:lstStyle/>
                    <a:p>
                      <a:pPr algn="ctr">
                        <a:lnSpc>
                          <a:spcPct val="107000"/>
                        </a:lnSpc>
                        <a:spcAft>
                          <a:spcPts val="0"/>
                        </a:spcAft>
                      </a:pPr>
                      <a:r>
                        <a:rPr lang="ru-RU" sz="800">
                          <a:effectLst/>
                        </a:rPr>
                        <a:t> </a:t>
                      </a:r>
                      <a:endParaRPr lang="ru-RU" sz="900">
                        <a:effectLst/>
                        <a:latin typeface="Times New Roman" panose="02020603050405020304" pitchFamily="18" charset="0"/>
                        <a:ea typeface="Times New Roman" panose="02020603050405020304" pitchFamily="18" charset="0"/>
                      </a:endParaRPr>
                    </a:p>
                  </a:txBody>
                  <a:tcPr marL="50575" marR="50575" marT="0" marB="0" anchor="b"/>
                </a:tc>
                <a:tc gridSpan="4">
                  <a:txBody>
                    <a:bodyPr/>
                    <a:lstStyle/>
                    <a:p>
                      <a:pPr algn="ctr">
                        <a:lnSpc>
                          <a:spcPct val="107000"/>
                        </a:lnSpc>
                        <a:spcAft>
                          <a:spcPts val="0"/>
                        </a:spcAft>
                      </a:pPr>
                      <a:r>
                        <a:rPr lang="ru-RU" sz="1000" dirty="0">
                          <a:effectLst/>
                        </a:rPr>
                        <a:t>Всего</a:t>
                      </a:r>
                      <a:r>
                        <a:rPr lang="ru-RU" sz="800" dirty="0">
                          <a:effectLst/>
                        </a:rPr>
                        <a:t> </a:t>
                      </a:r>
                      <a:endParaRPr lang="ru-RU" sz="900" dirty="0">
                        <a:effectLst/>
                        <a:latin typeface="Times New Roman" panose="02020603050405020304" pitchFamily="18" charset="0"/>
                        <a:ea typeface="Times New Roman" panose="02020603050405020304" pitchFamily="18" charset="0"/>
                      </a:endParaRPr>
                    </a:p>
                  </a:txBody>
                  <a:tcPr marL="50575" marR="50575" marT="0" marB="0" anchor="ctr"/>
                </a:tc>
                <a:tc hMerge="1">
                  <a:txBody>
                    <a:bodyPr/>
                    <a:lstStyle/>
                    <a:p>
                      <a:endParaRPr lang="ru-RU"/>
                    </a:p>
                  </a:txBody>
                  <a:tcPr/>
                </a:tc>
                <a:tc hMerge="1">
                  <a:txBody>
                    <a:bodyPr/>
                    <a:lstStyle/>
                    <a:p>
                      <a:endParaRPr lang="ru-RU"/>
                    </a:p>
                  </a:txBody>
                  <a:tcPr/>
                </a:tc>
                <a:tc hMerge="1">
                  <a:txBody>
                    <a:bodyPr/>
                    <a:lstStyle/>
                    <a:p>
                      <a:pPr>
                        <a:lnSpc>
                          <a:spcPct val="107000"/>
                        </a:lnSpc>
                        <a:spcAft>
                          <a:spcPts val="0"/>
                        </a:spcAft>
                      </a:pPr>
                      <a:endParaRPr lang="ru-RU" sz="900" dirty="0">
                        <a:effectLst/>
                        <a:latin typeface="Times New Roman" panose="02020603050405020304" pitchFamily="18" charset="0"/>
                        <a:ea typeface="Times New Roman" panose="02020603050405020304" pitchFamily="18" charset="0"/>
                      </a:endParaRPr>
                    </a:p>
                  </a:txBody>
                  <a:tcPr marL="50575" marR="50575" marT="0" marB="0" anchor="b"/>
                </a:tc>
                <a:tc gridSpan="4">
                  <a:txBody>
                    <a:bodyPr/>
                    <a:lstStyle/>
                    <a:p>
                      <a:pPr algn="ctr">
                        <a:lnSpc>
                          <a:spcPct val="107000"/>
                        </a:lnSpc>
                        <a:spcAft>
                          <a:spcPts val="0"/>
                        </a:spcAft>
                      </a:pPr>
                      <a:r>
                        <a:rPr lang="ru-RU" sz="900" dirty="0">
                          <a:effectLst/>
                        </a:rPr>
                        <a:t>из  них:  взрослые</a:t>
                      </a:r>
                      <a:endParaRPr lang="ru-RU" sz="900" dirty="0">
                        <a:effectLst/>
                        <a:latin typeface="Times New Roman" panose="02020603050405020304" pitchFamily="18" charset="0"/>
                        <a:ea typeface="Times New Roman" panose="02020603050405020304" pitchFamily="18" charset="0"/>
                      </a:endParaRPr>
                    </a:p>
                  </a:txBody>
                  <a:tcPr marL="50575" marR="50575"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lnSpc>
                          <a:spcPct val="107000"/>
                        </a:lnSpc>
                        <a:spcAft>
                          <a:spcPts val="0"/>
                        </a:spcAft>
                      </a:pPr>
                      <a:r>
                        <a:rPr lang="ru-RU" sz="1000" dirty="0">
                          <a:effectLst/>
                        </a:rPr>
                        <a:t>дети</a:t>
                      </a:r>
                      <a:endParaRPr lang="ru-RU" sz="900" dirty="0">
                        <a:effectLst/>
                        <a:latin typeface="Times New Roman" panose="02020603050405020304" pitchFamily="18" charset="0"/>
                        <a:ea typeface="Times New Roman" panose="02020603050405020304" pitchFamily="18" charset="0"/>
                      </a:endParaRPr>
                    </a:p>
                  </a:txBody>
                  <a:tcPr marL="50575" marR="50575" marT="0" marB="0" anchor="ct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047931596"/>
                  </a:ext>
                </a:extLst>
              </a:tr>
              <a:tr h="280591">
                <a:tc vMerge="1">
                  <a:txBody>
                    <a:bodyPr/>
                    <a:lstStyle/>
                    <a:p>
                      <a:endParaRPr lang="ru-RU"/>
                    </a:p>
                  </a:txBody>
                  <a:tcPr/>
                </a:tc>
                <a:tc gridSpan="2">
                  <a:txBody>
                    <a:bodyPr/>
                    <a:lstStyle/>
                    <a:p>
                      <a:pPr algn="ctr">
                        <a:lnSpc>
                          <a:spcPct val="107000"/>
                        </a:lnSpc>
                        <a:spcAft>
                          <a:spcPts val="0"/>
                        </a:spcAft>
                      </a:pPr>
                      <a:r>
                        <a:rPr lang="ru-RU" sz="800">
                          <a:effectLst/>
                        </a:rPr>
                        <a:t>Абс.</a:t>
                      </a:r>
                      <a:endParaRPr lang="ru-RU" sz="900">
                        <a:effectLst/>
                        <a:latin typeface="Times New Roman" panose="02020603050405020304" pitchFamily="18" charset="0"/>
                        <a:ea typeface="Times New Roman" panose="02020603050405020304" pitchFamily="18" charset="0"/>
                      </a:endParaRPr>
                    </a:p>
                  </a:txBody>
                  <a:tcPr marL="50575" marR="50575" marT="0" marB="0" anchor="b"/>
                </a:tc>
                <a:tc hMerge="1">
                  <a:txBody>
                    <a:bodyPr/>
                    <a:lstStyle/>
                    <a:p>
                      <a:endParaRPr lang="ru-RU"/>
                    </a:p>
                  </a:txBody>
                  <a:tcPr/>
                </a:tc>
                <a:tc gridSpan="2">
                  <a:txBody>
                    <a:bodyPr/>
                    <a:lstStyle/>
                    <a:p>
                      <a:pPr algn="ctr">
                        <a:lnSpc>
                          <a:spcPct val="107000"/>
                        </a:lnSpc>
                        <a:spcAft>
                          <a:spcPts val="0"/>
                        </a:spcAft>
                      </a:pPr>
                      <a:r>
                        <a:rPr lang="ru-RU" sz="800" dirty="0">
                          <a:effectLst/>
                        </a:rPr>
                        <a:t>На 10 тыс.</a:t>
                      </a:r>
                      <a:endParaRPr lang="ru-RU" sz="900" dirty="0">
                        <a:effectLst/>
                        <a:latin typeface="Times New Roman" panose="02020603050405020304" pitchFamily="18" charset="0"/>
                        <a:ea typeface="Times New Roman" panose="02020603050405020304" pitchFamily="18" charset="0"/>
                      </a:endParaRPr>
                    </a:p>
                  </a:txBody>
                  <a:tcPr marL="50575" marR="50575" marT="0" marB="0" anchor="b"/>
                </a:tc>
                <a:tc hMerge="1">
                  <a:txBody>
                    <a:bodyPr/>
                    <a:lstStyle/>
                    <a:p>
                      <a:endParaRPr lang="ru-RU"/>
                    </a:p>
                  </a:txBody>
                  <a:tcPr/>
                </a:tc>
                <a:tc gridSpan="2">
                  <a:txBody>
                    <a:bodyPr/>
                    <a:lstStyle/>
                    <a:p>
                      <a:pPr algn="ctr">
                        <a:lnSpc>
                          <a:spcPct val="107000"/>
                        </a:lnSpc>
                        <a:spcAft>
                          <a:spcPts val="0"/>
                        </a:spcAft>
                      </a:pPr>
                      <a:r>
                        <a:rPr lang="ru-RU" sz="800">
                          <a:effectLst/>
                        </a:rPr>
                        <a:t>Абс.</a:t>
                      </a:r>
                      <a:endParaRPr lang="ru-RU" sz="900">
                        <a:effectLst/>
                        <a:latin typeface="Times New Roman" panose="02020603050405020304" pitchFamily="18" charset="0"/>
                        <a:ea typeface="Times New Roman" panose="02020603050405020304" pitchFamily="18" charset="0"/>
                      </a:endParaRPr>
                    </a:p>
                  </a:txBody>
                  <a:tcPr marL="50575" marR="50575" marT="0" marB="0" anchor="b"/>
                </a:tc>
                <a:tc hMerge="1">
                  <a:txBody>
                    <a:bodyPr/>
                    <a:lstStyle/>
                    <a:p>
                      <a:endParaRPr lang="ru-RU"/>
                    </a:p>
                  </a:txBody>
                  <a:tcPr/>
                </a:tc>
                <a:tc gridSpan="2">
                  <a:txBody>
                    <a:bodyPr/>
                    <a:lstStyle/>
                    <a:p>
                      <a:pPr algn="ctr">
                        <a:lnSpc>
                          <a:spcPct val="107000"/>
                        </a:lnSpc>
                        <a:spcAft>
                          <a:spcPts val="0"/>
                        </a:spcAft>
                      </a:pPr>
                      <a:r>
                        <a:rPr lang="ru-RU" sz="800" dirty="0">
                          <a:effectLst/>
                        </a:rPr>
                        <a:t>На 10 тыс.</a:t>
                      </a:r>
                      <a:endParaRPr lang="ru-RU" sz="900" dirty="0">
                        <a:effectLst/>
                        <a:latin typeface="Times New Roman" panose="02020603050405020304" pitchFamily="18" charset="0"/>
                        <a:ea typeface="Times New Roman" panose="02020603050405020304" pitchFamily="18" charset="0"/>
                      </a:endParaRPr>
                    </a:p>
                  </a:txBody>
                  <a:tcPr marL="50575" marR="50575" marT="0" marB="0" anchor="b"/>
                </a:tc>
                <a:tc hMerge="1">
                  <a:txBody>
                    <a:bodyPr/>
                    <a:lstStyle/>
                    <a:p>
                      <a:endParaRPr lang="ru-RU"/>
                    </a:p>
                  </a:txBody>
                  <a:tcPr/>
                </a:tc>
                <a:tc gridSpan="2">
                  <a:txBody>
                    <a:bodyPr/>
                    <a:lstStyle/>
                    <a:p>
                      <a:pPr algn="ctr">
                        <a:lnSpc>
                          <a:spcPct val="107000"/>
                        </a:lnSpc>
                        <a:spcAft>
                          <a:spcPts val="0"/>
                        </a:spcAft>
                      </a:pPr>
                      <a:r>
                        <a:rPr lang="ru-RU" sz="800" dirty="0">
                          <a:effectLst/>
                        </a:rPr>
                        <a:t>Абс.</a:t>
                      </a:r>
                      <a:endParaRPr lang="ru-RU" sz="900" dirty="0">
                        <a:effectLst/>
                        <a:latin typeface="Times New Roman" panose="02020603050405020304" pitchFamily="18" charset="0"/>
                        <a:ea typeface="Times New Roman" panose="02020603050405020304" pitchFamily="18" charset="0"/>
                      </a:endParaRPr>
                    </a:p>
                  </a:txBody>
                  <a:tcPr marL="50575" marR="50575" marT="0" marB="0" anchor="b"/>
                </a:tc>
                <a:tc hMerge="1">
                  <a:txBody>
                    <a:bodyPr/>
                    <a:lstStyle/>
                    <a:p>
                      <a:endParaRPr lang="ru-RU"/>
                    </a:p>
                  </a:txBody>
                  <a:tcPr/>
                </a:tc>
                <a:tc gridSpan="2">
                  <a:txBody>
                    <a:bodyPr/>
                    <a:lstStyle/>
                    <a:p>
                      <a:pPr algn="ctr">
                        <a:lnSpc>
                          <a:spcPct val="107000"/>
                        </a:lnSpc>
                        <a:spcAft>
                          <a:spcPts val="0"/>
                        </a:spcAft>
                      </a:pPr>
                      <a:r>
                        <a:rPr lang="ru-RU" sz="800" dirty="0">
                          <a:effectLst/>
                        </a:rPr>
                        <a:t>На 10 тыс.</a:t>
                      </a:r>
                      <a:endParaRPr lang="ru-RU" sz="900" dirty="0">
                        <a:effectLst/>
                        <a:latin typeface="Times New Roman" panose="02020603050405020304" pitchFamily="18" charset="0"/>
                        <a:ea typeface="Times New Roman" panose="02020603050405020304" pitchFamily="18" charset="0"/>
                      </a:endParaRPr>
                    </a:p>
                  </a:txBody>
                  <a:tcPr marL="50575" marR="50575" marT="0" marB="0" anchor="b"/>
                </a:tc>
                <a:tc hMerge="1">
                  <a:txBody>
                    <a:bodyPr/>
                    <a:lstStyle/>
                    <a:p>
                      <a:endParaRPr lang="ru-RU"/>
                    </a:p>
                  </a:txBody>
                  <a:tcPr/>
                </a:tc>
                <a:extLst>
                  <a:ext uri="{0D108BD9-81ED-4DB2-BD59-A6C34878D82A}">
                    <a16:rowId xmlns:a16="http://schemas.microsoft.com/office/drawing/2014/main" val="1469331582"/>
                  </a:ext>
                </a:extLst>
              </a:tr>
              <a:tr h="294081">
                <a:tc vMerge="1">
                  <a:txBody>
                    <a:bodyPr/>
                    <a:lstStyle/>
                    <a:p>
                      <a:endParaRPr lang="ru-RU"/>
                    </a:p>
                  </a:txBody>
                  <a:tcPr/>
                </a:tc>
                <a:tc>
                  <a:txBody>
                    <a:bodyPr/>
                    <a:lstStyle/>
                    <a:p>
                      <a:pPr algn="ctr">
                        <a:lnSpc>
                          <a:spcPct val="107000"/>
                        </a:lnSpc>
                        <a:spcAft>
                          <a:spcPts val="0"/>
                        </a:spcAft>
                      </a:pPr>
                      <a:r>
                        <a:rPr lang="ru-RU" sz="900" dirty="0">
                          <a:effectLst/>
                        </a:rPr>
                        <a:t>2020</a:t>
                      </a:r>
                      <a:endParaRPr lang="ru-RU" sz="900" dirty="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900">
                          <a:effectLst/>
                        </a:rPr>
                        <a:t>2021</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900">
                          <a:effectLst/>
                        </a:rPr>
                        <a:t>2020</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900">
                          <a:effectLst/>
                        </a:rPr>
                        <a:t>2021</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900">
                          <a:effectLst/>
                        </a:rPr>
                        <a:t>2020</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900">
                          <a:effectLst/>
                        </a:rPr>
                        <a:t>2021</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900">
                          <a:effectLst/>
                        </a:rPr>
                        <a:t>2020</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900">
                          <a:effectLst/>
                        </a:rPr>
                        <a:t>2021</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900">
                          <a:effectLst/>
                        </a:rPr>
                        <a:t>2020</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900">
                          <a:effectLst/>
                        </a:rPr>
                        <a:t>2021</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900">
                          <a:effectLst/>
                        </a:rPr>
                        <a:t>2020</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900">
                          <a:effectLst/>
                        </a:rPr>
                        <a:t>2021</a:t>
                      </a:r>
                      <a:endParaRPr lang="ru-RU" sz="900">
                        <a:effectLst/>
                        <a:latin typeface="Times New Roman" panose="02020603050405020304" pitchFamily="18" charset="0"/>
                        <a:ea typeface="Times New Roman" panose="02020603050405020304" pitchFamily="18" charset="0"/>
                      </a:endParaRPr>
                    </a:p>
                  </a:txBody>
                  <a:tcPr marL="50575" marR="50575" marT="0" marB="0" anchor="ctr"/>
                </a:tc>
                <a:extLst>
                  <a:ext uri="{0D108BD9-81ED-4DB2-BD59-A6C34878D82A}">
                    <a16:rowId xmlns:a16="http://schemas.microsoft.com/office/drawing/2014/main" val="2258727278"/>
                  </a:ext>
                </a:extLst>
              </a:tr>
              <a:tr h="280591">
                <a:tc>
                  <a:txBody>
                    <a:bodyPr/>
                    <a:lstStyle/>
                    <a:p>
                      <a:pPr>
                        <a:lnSpc>
                          <a:spcPct val="107000"/>
                        </a:lnSpc>
                        <a:spcAft>
                          <a:spcPts val="0"/>
                        </a:spcAft>
                      </a:pPr>
                      <a:r>
                        <a:rPr lang="ru-RU" sz="800">
                          <a:effectLst/>
                        </a:rPr>
                        <a:t>Комрат</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dirty="0">
                          <a:effectLst/>
                        </a:rPr>
                        <a:t>9159</a:t>
                      </a:r>
                      <a:endParaRPr lang="ru-RU" sz="900" dirty="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9922</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3409,9</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3684,2</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5092</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5843</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2503,0</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2865,4</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4067</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4079</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6271,4</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6218,6</a:t>
                      </a:r>
                      <a:endParaRPr lang="ru-RU" sz="900">
                        <a:effectLst/>
                        <a:latin typeface="Times New Roman" panose="02020603050405020304" pitchFamily="18" charset="0"/>
                        <a:ea typeface="Times New Roman" panose="02020603050405020304" pitchFamily="18" charset="0"/>
                      </a:endParaRPr>
                    </a:p>
                  </a:txBody>
                  <a:tcPr marL="50575" marR="50575" marT="0" marB="0" anchor="ctr"/>
                </a:tc>
                <a:extLst>
                  <a:ext uri="{0D108BD9-81ED-4DB2-BD59-A6C34878D82A}">
                    <a16:rowId xmlns:a16="http://schemas.microsoft.com/office/drawing/2014/main" val="3803474958"/>
                  </a:ext>
                </a:extLst>
              </a:tr>
              <a:tr h="280591">
                <a:tc>
                  <a:txBody>
                    <a:bodyPr/>
                    <a:lstStyle/>
                    <a:p>
                      <a:pPr>
                        <a:lnSpc>
                          <a:spcPct val="107000"/>
                        </a:lnSpc>
                        <a:spcAft>
                          <a:spcPts val="0"/>
                        </a:spcAft>
                      </a:pPr>
                      <a:r>
                        <a:rPr lang="ru-RU" sz="800">
                          <a:effectLst/>
                        </a:rPr>
                        <a:t>Бешалма</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dirty="0">
                          <a:effectLst/>
                        </a:rPr>
                        <a:t>503</a:t>
                      </a:r>
                      <a:endParaRPr lang="ru-RU" sz="900" dirty="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dirty="0">
                          <a:effectLst/>
                        </a:rPr>
                        <a:t>669</a:t>
                      </a:r>
                      <a:endParaRPr lang="ru-RU" sz="900" dirty="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1277,3</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1698,4</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342</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427</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1086,0</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1359,4</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161</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242</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2043,1</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3036,3</a:t>
                      </a:r>
                      <a:endParaRPr lang="ru-RU" sz="900">
                        <a:effectLst/>
                        <a:latin typeface="Times New Roman" panose="02020603050405020304" pitchFamily="18" charset="0"/>
                        <a:ea typeface="Times New Roman" panose="02020603050405020304" pitchFamily="18" charset="0"/>
                      </a:endParaRPr>
                    </a:p>
                  </a:txBody>
                  <a:tcPr marL="50575" marR="50575" marT="0" marB="0" anchor="ctr"/>
                </a:tc>
                <a:extLst>
                  <a:ext uri="{0D108BD9-81ED-4DB2-BD59-A6C34878D82A}">
                    <a16:rowId xmlns:a16="http://schemas.microsoft.com/office/drawing/2014/main" val="3696970719"/>
                  </a:ext>
                </a:extLst>
              </a:tr>
              <a:tr h="280591">
                <a:tc>
                  <a:txBody>
                    <a:bodyPr/>
                    <a:lstStyle/>
                    <a:p>
                      <a:pPr>
                        <a:lnSpc>
                          <a:spcPct val="107000"/>
                        </a:lnSpc>
                        <a:spcAft>
                          <a:spcPts val="0"/>
                        </a:spcAft>
                      </a:pPr>
                      <a:r>
                        <a:rPr lang="ru-RU" sz="800">
                          <a:effectLst/>
                        </a:rPr>
                        <a:t>Буджак</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416</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dirty="0">
                          <a:effectLst/>
                        </a:rPr>
                        <a:t>357</a:t>
                      </a:r>
                      <a:endParaRPr lang="ru-RU" sz="900" dirty="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2659,8</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2256,6</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162</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195</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1291,8</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1531,8</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254</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162</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8220,0</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5242,7</a:t>
                      </a:r>
                      <a:endParaRPr lang="ru-RU" sz="900">
                        <a:effectLst/>
                        <a:latin typeface="Times New Roman" panose="02020603050405020304" pitchFamily="18" charset="0"/>
                        <a:ea typeface="Times New Roman" panose="02020603050405020304" pitchFamily="18" charset="0"/>
                      </a:endParaRPr>
                    </a:p>
                  </a:txBody>
                  <a:tcPr marL="50575" marR="50575" marT="0" marB="0" anchor="ctr"/>
                </a:tc>
                <a:extLst>
                  <a:ext uri="{0D108BD9-81ED-4DB2-BD59-A6C34878D82A}">
                    <a16:rowId xmlns:a16="http://schemas.microsoft.com/office/drawing/2014/main" val="4013888542"/>
                  </a:ext>
                </a:extLst>
              </a:tr>
              <a:tr h="280591">
                <a:tc>
                  <a:txBody>
                    <a:bodyPr/>
                    <a:lstStyle/>
                    <a:p>
                      <a:pPr>
                        <a:lnSpc>
                          <a:spcPct val="107000"/>
                        </a:lnSpc>
                        <a:spcAft>
                          <a:spcPts val="0"/>
                        </a:spcAft>
                      </a:pPr>
                      <a:r>
                        <a:rPr lang="ru-RU" sz="800">
                          <a:effectLst/>
                        </a:rPr>
                        <a:t>Ферапонтьевка</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21</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19</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dirty="0">
                          <a:effectLst/>
                        </a:rPr>
                        <a:t>256,7</a:t>
                      </a:r>
                      <a:endParaRPr lang="ru-RU" sz="900" dirty="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235,7</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15</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18</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219,9</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269,0</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6</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411,1</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75,7</a:t>
                      </a:r>
                      <a:endParaRPr lang="ru-RU" sz="900">
                        <a:effectLst/>
                        <a:latin typeface="Times New Roman" panose="02020603050405020304" pitchFamily="18" charset="0"/>
                        <a:ea typeface="Times New Roman" panose="02020603050405020304" pitchFamily="18" charset="0"/>
                      </a:endParaRPr>
                    </a:p>
                  </a:txBody>
                  <a:tcPr marL="50575" marR="50575" marT="0" marB="0" anchor="ctr"/>
                </a:tc>
                <a:extLst>
                  <a:ext uri="{0D108BD9-81ED-4DB2-BD59-A6C34878D82A}">
                    <a16:rowId xmlns:a16="http://schemas.microsoft.com/office/drawing/2014/main" val="524748795"/>
                  </a:ext>
                </a:extLst>
              </a:tr>
              <a:tr h="280591">
                <a:tc>
                  <a:txBody>
                    <a:bodyPr/>
                    <a:lstStyle/>
                    <a:p>
                      <a:pPr>
                        <a:lnSpc>
                          <a:spcPct val="107000"/>
                        </a:lnSpc>
                        <a:spcAft>
                          <a:spcPts val="0"/>
                        </a:spcAft>
                      </a:pPr>
                      <a:r>
                        <a:rPr lang="ru-RU" sz="800">
                          <a:effectLst/>
                        </a:rPr>
                        <a:t>Конгазчик</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524</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571</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dirty="0">
                          <a:effectLst/>
                        </a:rPr>
                        <a:t>2666,6</a:t>
                      </a:r>
                      <a:endParaRPr lang="ru-RU" sz="900" dirty="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dirty="0">
                          <a:effectLst/>
                        </a:rPr>
                        <a:t>2876,5</a:t>
                      </a:r>
                      <a:endParaRPr lang="ru-RU" sz="900" dirty="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279</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303</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1766,9</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1903,2</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245</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268</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6347,1</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6819,3</a:t>
                      </a:r>
                      <a:endParaRPr lang="ru-RU" sz="900">
                        <a:effectLst/>
                        <a:latin typeface="Times New Roman" panose="02020603050405020304" pitchFamily="18" charset="0"/>
                        <a:ea typeface="Times New Roman" panose="02020603050405020304" pitchFamily="18" charset="0"/>
                      </a:endParaRPr>
                    </a:p>
                  </a:txBody>
                  <a:tcPr marL="50575" marR="50575" marT="0" marB="0" anchor="ctr"/>
                </a:tc>
                <a:extLst>
                  <a:ext uri="{0D108BD9-81ED-4DB2-BD59-A6C34878D82A}">
                    <a16:rowId xmlns:a16="http://schemas.microsoft.com/office/drawing/2014/main" val="2469433818"/>
                  </a:ext>
                </a:extLst>
              </a:tr>
              <a:tr h="280591">
                <a:tc>
                  <a:txBody>
                    <a:bodyPr/>
                    <a:lstStyle/>
                    <a:p>
                      <a:pPr>
                        <a:lnSpc>
                          <a:spcPct val="107000"/>
                        </a:lnSpc>
                        <a:spcAft>
                          <a:spcPts val="0"/>
                        </a:spcAft>
                      </a:pPr>
                      <a:r>
                        <a:rPr lang="ru-RU" sz="800">
                          <a:effectLst/>
                        </a:rPr>
                        <a:t>   ЦЗ.   ВСЕГО</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10623</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11538</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3022,5</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3274,2</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dirty="0">
                          <a:effectLst/>
                        </a:rPr>
                        <a:t>5890</a:t>
                      </a:r>
                      <a:endParaRPr lang="ru-RU" sz="900" dirty="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6786</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2180,8</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2507,1</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4733</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4752</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5840,3</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5814,9</a:t>
                      </a:r>
                      <a:endParaRPr lang="ru-RU" sz="900">
                        <a:effectLst/>
                        <a:latin typeface="Times New Roman" panose="02020603050405020304" pitchFamily="18" charset="0"/>
                        <a:ea typeface="Times New Roman" panose="02020603050405020304" pitchFamily="18" charset="0"/>
                      </a:endParaRPr>
                    </a:p>
                  </a:txBody>
                  <a:tcPr marL="50575" marR="50575" marT="0" marB="0" anchor="ctr"/>
                </a:tc>
                <a:extLst>
                  <a:ext uri="{0D108BD9-81ED-4DB2-BD59-A6C34878D82A}">
                    <a16:rowId xmlns:a16="http://schemas.microsoft.com/office/drawing/2014/main" val="1874047814"/>
                  </a:ext>
                </a:extLst>
              </a:tr>
              <a:tr h="280591">
                <a:tc>
                  <a:txBody>
                    <a:bodyPr/>
                    <a:lstStyle/>
                    <a:p>
                      <a:pPr>
                        <a:lnSpc>
                          <a:spcPct val="107000"/>
                        </a:lnSpc>
                        <a:spcAft>
                          <a:spcPts val="0"/>
                        </a:spcAft>
                      </a:pPr>
                      <a:r>
                        <a:rPr lang="ru-RU" sz="800">
                          <a:effectLst/>
                        </a:rPr>
                        <a:t>Конгаз</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2946</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2990</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1855,6</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1881,5</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1708</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dirty="0">
                          <a:effectLst/>
                        </a:rPr>
                        <a:t>1791</a:t>
                      </a:r>
                      <a:endParaRPr lang="ru-RU" sz="900" dirty="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1413,4</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1485,2</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1238</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1199</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3265,6</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3049,3</a:t>
                      </a:r>
                      <a:endParaRPr lang="ru-RU" sz="900">
                        <a:effectLst/>
                        <a:latin typeface="Times New Roman" panose="02020603050405020304" pitchFamily="18" charset="0"/>
                        <a:ea typeface="Times New Roman" panose="02020603050405020304" pitchFamily="18" charset="0"/>
                      </a:endParaRPr>
                    </a:p>
                  </a:txBody>
                  <a:tcPr marL="50575" marR="50575" marT="0" marB="0" anchor="ctr"/>
                </a:tc>
                <a:extLst>
                  <a:ext uri="{0D108BD9-81ED-4DB2-BD59-A6C34878D82A}">
                    <a16:rowId xmlns:a16="http://schemas.microsoft.com/office/drawing/2014/main" val="728600484"/>
                  </a:ext>
                </a:extLst>
              </a:tr>
              <a:tr h="280591">
                <a:tc>
                  <a:txBody>
                    <a:bodyPr/>
                    <a:lstStyle/>
                    <a:p>
                      <a:pPr>
                        <a:lnSpc>
                          <a:spcPct val="107000"/>
                        </a:lnSpc>
                        <a:spcAft>
                          <a:spcPts val="0"/>
                        </a:spcAft>
                      </a:pPr>
                      <a:r>
                        <a:rPr lang="ru-RU" sz="800">
                          <a:effectLst/>
                        </a:rPr>
                        <a:t>Кирсова</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2431</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3465</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3527,3</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5026,8</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1493</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2182</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dirty="0">
                          <a:effectLst/>
                        </a:rPr>
                        <a:t>2632,2</a:t>
                      </a:r>
                      <a:endParaRPr lang="ru-RU" sz="900" dirty="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3843,5</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938</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1283</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6509,3</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10559,6</a:t>
                      </a:r>
                      <a:endParaRPr lang="ru-RU" sz="900">
                        <a:effectLst/>
                        <a:latin typeface="Times New Roman" panose="02020603050405020304" pitchFamily="18" charset="0"/>
                        <a:ea typeface="Times New Roman" panose="02020603050405020304" pitchFamily="18" charset="0"/>
                      </a:endParaRPr>
                    </a:p>
                  </a:txBody>
                  <a:tcPr marL="50575" marR="50575" marT="0" marB="0" anchor="ctr"/>
                </a:tc>
                <a:extLst>
                  <a:ext uri="{0D108BD9-81ED-4DB2-BD59-A6C34878D82A}">
                    <a16:rowId xmlns:a16="http://schemas.microsoft.com/office/drawing/2014/main" val="1987635599"/>
                  </a:ext>
                </a:extLst>
              </a:tr>
              <a:tr h="280591">
                <a:tc>
                  <a:txBody>
                    <a:bodyPr/>
                    <a:lstStyle/>
                    <a:p>
                      <a:pPr>
                        <a:lnSpc>
                          <a:spcPct val="107000"/>
                        </a:lnSpc>
                        <a:spcAft>
                          <a:spcPts val="0"/>
                        </a:spcAft>
                      </a:pPr>
                      <a:r>
                        <a:rPr lang="ru-RU" sz="800">
                          <a:effectLst/>
                        </a:rPr>
                        <a:t>Авдарма</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621</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1310</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1782,4</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3740,7</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512</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718</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1801,5</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dirty="0">
                          <a:effectLst/>
                        </a:rPr>
                        <a:t>2545,2</a:t>
                      </a:r>
                      <a:endParaRPr lang="ru-RU" sz="900" dirty="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109</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592</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1697,8</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8693,1</a:t>
                      </a:r>
                      <a:endParaRPr lang="ru-RU" sz="900">
                        <a:effectLst/>
                        <a:latin typeface="Times New Roman" panose="02020603050405020304" pitchFamily="18" charset="0"/>
                        <a:ea typeface="Times New Roman" panose="02020603050405020304" pitchFamily="18" charset="0"/>
                      </a:endParaRPr>
                    </a:p>
                  </a:txBody>
                  <a:tcPr marL="50575" marR="50575" marT="0" marB="0" anchor="ctr"/>
                </a:tc>
                <a:extLst>
                  <a:ext uri="{0D108BD9-81ED-4DB2-BD59-A6C34878D82A}">
                    <a16:rowId xmlns:a16="http://schemas.microsoft.com/office/drawing/2014/main" val="3866526609"/>
                  </a:ext>
                </a:extLst>
              </a:tr>
              <a:tr h="280591">
                <a:tc>
                  <a:txBody>
                    <a:bodyPr/>
                    <a:lstStyle/>
                    <a:p>
                      <a:pPr>
                        <a:lnSpc>
                          <a:spcPct val="107000"/>
                        </a:lnSpc>
                        <a:spcAft>
                          <a:spcPts val="0"/>
                        </a:spcAft>
                      </a:pPr>
                      <a:r>
                        <a:rPr lang="ru-RU" sz="800">
                          <a:effectLst/>
                        </a:rPr>
                        <a:t>Ч-Майдан</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397</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687</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1156,4</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2029,5</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223</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362</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759,0</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1248,7</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dirty="0">
                          <a:effectLst/>
                        </a:rPr>
                        <a:t>174</a:t>
                      </a:r>
                      <a:endParaRPr lang="ru-RU" sz="900" dirty="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dirty="0">
                          <a:effectLst/>
                        </a:rPr>
                        <a:t>325</a:t>
                      </a:r>
                      <a:endParaRPr lang="ru-RU" sz="900" dirty="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3515,1</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6687,2</a:t>
                      </a:r>
                      <a:endParaRPr lang="ru-RU" sz="900">
                        <a:effectLst/>
                        <a:latin typeface="Times New Roman" panose="02020603050405020304" pitchFamily="18" charset="0"/>
                        <a:ea typeface="Times New Roman" panose="02020603050405020304" pitchFamily="18" charset="0"/>
                      </a:endParaRPr>
                    </a:p>
                  </a:txBody>
                  <a:tcPr marL="50575" marR="50575" marT="0" marB="0" anchor="ctr"/>
                </a:tc>
                <a:extLst>
                  <a:ext uri="{0D108BD9-81ED-4DB2-BD59-A6C34878D82A}">
                    <a16:rowId xmlns:a16="http://schemas.microsoft.com/office/drawing/2014/main" val="2787165205"/>
                  </a:ext>
                </a:extLst>
              </a:tr>
              <a:tr h="280591">
                <a:tc>
                  <a:txBody>
                    <a:bodyPr/>
                    <a:lstStyle/>
                    <a:p>
                      <a:pPr>
                        <a:lnSpc>
                          <a:spcPct val="107000"/>
                        </a:lnSpc>
                        <a:spcAft>
                          <a:spcPts val="0"/>
                        </a:spcAft>
                      </a:pPr>
                      <a:r>
                        <a:rPr lang="ru-RU" sz="800">
                          <a:effectLst/>
                        </a:rPr>
                        <a:t>Дезгинжа</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1521</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1352</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3235,4</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2874,7</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812</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661</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2137,4</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1746,3</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709</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691</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dirty="0">
                          <a:effectLst/>
                        </a:rPr>
                        <a:t>7860,3</a:t>
                      </a:r>
                      <a:endParaRPr lang="ru-RU" sz="900" dirty="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dirty="0">
                          <a:effectLst/>
                        </a:rPr>
                        <a:t>7527,2</a:t>
                      </a:r>
                      <a:endParaRPr lang="ru-RU" sz="900" dirty="0">
                        <a:effectLst/>
                        <a:latin typeface="Times New Roman" panose="02020603050405020304" pitchFamily="18" charset="0"/>
                        <a:ea typeface="Times New Roman" panose="02020603050405020304" pitchFamily="18" charset="0"/>
                      </a:endParaRPr>
                    </a:p>
                  </a:txBody>
                  <a:tcPr marL="50575" marR="50575" marT="0" marB="0" anchor="ctr"/>
                </a:tc>
                <a:extLst>
                  <a:ext uri="{0D108BD9-81ED-4DB2-BD59-A6C34878D82A}">
                    <a16:rowId xmlns:a16="http://schemas.microsoft.com/office/drawing/2014/main" val="3696135205"/>
                  </a:ext>
                </a:extLst>
              </a:tr>
              <a:tr h="280591">
                <a:tc>
                  <a:txBody>
                    <a:bodyPr/>
                    <a:lstStyle/>
                    <a:p>
                      <a:pPr algn="ctr">
                        <a:lnSpc>
                          <a:spcPct val="107000"/>
                        </a:lnSpc>
                        <a:spcAft>
                          <a:spcPts val="0"/>
                        </a:spcAft>
                      </a:pPr>
                      <a:r>
                        <a:rPr lang="ru-RU" sz="800" dirty="0">
                          <a:effectLst/>
                        </a:rPr>
                        <a:t>По району</a:t>
                      </a:r>
                      <a:endParaRPr lang="ru-RU" sz="900" dirty="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18539</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21342</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2666,3</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3065,7</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10638</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12500</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1957,5</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2301,6</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7901</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8842</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a:effectLst/>
                        </a:rPr>
                        <a:t>5213,4</a:t>
                      </a:r>
                      <a:endParaRPr lang="ru-RU" sz="900">
                        <a:effectLst/>
                        <a:latin typeface="Times New Roman" panose="02020603050405020304" pitchFamily="18" charset="0"/>
                        <a:ea typeface="Times New Roman" panose="02020603050405020304" pitchFamily="18" charset="0"/>
                      </a:endParaRPr>
                    </a:p>
                  </a:txBody>
                  <a:tcPr marL="50575" marR="50575" marT="0" marB="0" anchor="ctr"/>
                </a:tc>
                <a:tc>
                  <a:txBody>
                    <a:bodyPr/>
                    <a:lstStyle/>
                    <a:p>
                      <a:pPr algn="ctr">
                        <a:lnSpc>
                          <a:spcPct val="107000"/>
                        </a:lnSpc>
                        <a:spcAft>
                          <a:spcPts val="0"/>
                        </a:spcAft>
                      </a:pPr>
                      <a:r>
                        <a:rPr lang="ru-RU" sz="800" dirty="0">
                          <a:effectLst/>
                        </a:rPr>
                        <a:t>5777,2</a:t>
                      </a:r>
                      <a:endParaRPr lang="ru-RU" sz="900" dirty="0">
                        <a:effectLst/>
                        <a:latin typeface="Times New Roman" panose="02020603050405020304" pitchFamily="18" charset="0"/>
                        <a:ea typeface="Times New Roman" panose="02020603050405020304" pitchFamily="18" charset="0"/>
                      </a:endParaRPr>
                    </a:p>
                  </a:txBody>
                  <a:tcPr marL="50575" marR="50575" marT="0" marB="0" anchor="ctr"/>
                </a:tc>
                <a:extLst>
                  <a:ext uri="{0D108BD9-81ED-4DB2-BD59-A6C34878D82A}">
                    <a16:rowId xmlns:a16="http://schemas.microsoft.com/office/drawing/2014/main" val="672923539"/>
                  </a:ext>
                </a:extLst>
              </a:tr>
            </a:tbl>
          </a:graphicData>
        </a:graphic>
      </p:graphicFrame>
    </p:spTree>
    <p:extLst>
      <p:ext uri="{BB962C8B-B14F-4D97-AF65-F5344CB8AC3E}">
        <p14:creationId xmlns:p14="http://schemas.microsoft.com/office/powerpoint/2010/main" val="2206601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152400"/>
            <a:ext cx="7391400" cy="1260376"/>
          </a:xfrm>
        </p:spPr>
        <p:txBody>
          <a:bodyPr/>
          <a:lstStyle/>
          <a:p>
            <a:r>
              <a:rPr lang="ru-RU" sz="3200" b="1" dirty="0">
                <a:solidFill>
                  <a:schemeClr val="tx1"/>
                </a:solidFill>
                <a:effectLst/>
                <a:latin typeface="Times New Roman" panose="02020603050405020304" pitchFamily="18" charset="0"/>
                <a:cs typeface="Times New Roman" panose="02020603050405020304" pitchFamily="18" charset="0"/>
              </a:rPr>
              <a:t>ОБЩАЯ БОЛЕЗНЕННОСТЬ НАСЕЛЕНИЯ.</a:t>
            </a:r>
            <a:endParaRPr lang="ru-RU" sz="32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09621270"/>
              </p:ext>
            </p:extLst>
          </p:nvPr>
        </p:nvGraphicFramePr>
        <p:xfrm>
          <a:off x="107509" y="1772817"/>
          <a:ext cx="8928983" cy="4997382"/>
        </p:xfrm>
        <a:graphic>
          <a:graphicData uri="http://schemas.openxmlformats.org/drawingml/2006/table">
            <a:tbl>
              <a:tblPr firstRow="1" firstCol="1" bandRow="1">
                <a:tableStyleId>{5C22544A-7EE6-4342-B048-85BDC9FD1C3A}</a:tableStyleId>
              </a:tblPr>
              <a:tblGrid>
                <a:gridCol w="1016303">
                  <a:extLst>
                    <a:ext uri="{9D8B030D-6E8A-4147-A177-3AD203B41FA5}">
                      <a16:colId xmlns:a16="http://schemas.microsoft.com/office/drawing/2014/main" val="1155061096"/>
                    </a:ext>
                  </a:extLst>
                </a:gridCol>
                <a:gridCol w="659390">
                  <a:extLst>
                    <a:ext uri="{9D8B030D-6E8A-4147-A177-3AD203B41FA5}">
                      <a16:colId xmlns:a16="http://schemas.microsoft.com/office/drawing/2014/main" val="1931735677"/>
                    </a:ext>
                  </a:extLst>
                </a:gridCol>
                <a:gridCol w="659390">
                  <a:extLst>
                    <a:ext uri="{9D8B030D-6E8A-4147-A177-3AD203B41FA5}">
                      <a16:colId xmlns:a16="http://schemas.microsoft.com/office/drawing/2014/main" val="193071486"/>
                    </a:ext>
                  </a:extLst>
                </a:gridCol>
                <a:gridCol w="659390">
                  <a:extLst>
                    <a:ext uri="{9D8B030D-6E8A-4147-A177-3AD203B41FA5}">
                      <a16:colId xmlns:a16="http://schemas.microsoft.com/office/drawing/2014/main" val="1670295807"/>
                    </a:ext>
                  </a:extLst>
                </a:gridCol>
                <a:gridCol w="659390">
                  <a:extLst>
                    <a:ext uri="{9D8B030D-6E8A-4147-A177-3AD203B41FA5}">
                      <a16:colId xmlns:a16="http://schemas.microsoft.com/office/drawing/2014/main" val="4160032725"/>
                    </a:ext>
                  </a:extLst>
                </a:gridCol>
                <a:gridCol w="659390">
                  <a:extLst>
                    <a:ext uri="{9D8B030D-6E8A-4147-A177-3AD203B41FA5}">
                      <a16:colId xmlns:a16="http://schemas.microsoft.com/office/drawing/2014/main" val="3143987770"/>
                    </a:ext>
                  </a:extLst>
                </a:gridCol>
                <a:gridCol w="659390">
                  <a:extLst>
                    <a:ext uri="{9D8B030D-6E8A-4147-A177-3AD203B41FA5}">
                      <a16:colId xmlns:a16="http://schemas.microsoft.com/office/drawing/2014/main" val="1889799389"/>
                    </a:ext>
                  </a:extLst>
                </a:gridCol>
                <a:gridCol w="659390">
                  <a:extLst>
                    <a:ext uri="{9D8B030D-6E8A-4147-A177-3AD203B41FA5}">
                      <a16:colId xmlns:a16="http://schemas.microsoft.com/office/drawing/2014/main" val="3072229235"/>
                    </a:ext>
                  </a:extLst>
                </a:gridCol>
                <a:gridCol w="659390">
                  <a:extLst>
                    <a:ext uri="{9D8B030D-6E8A-4147-A177-3AD203B41FA5}">
                      <a16:colId xmlns:a16="http://schemas.microsoft.com/office/drawing/2014/main" val="1925731540"/>
                    </a:ext>
                  </a:extLst>
                </a:gridCol>
                <a:gridCol w="659390">
                  <a:extLst>
                    <a:ext uri="{9D8B030D-6E8A-4147-A177-3AD203B41FA5}">
                      <a16:colId xmlns:a16="http://schemas.microsoft.com/office/drawing/2014/main" val="4107672350"/>
                    </a:ext>
                  </a:extLst>
                </a:gridCol>
                <a:gridCol w="659390">
                  <a:extLst>
                    <a:ext uri="{9D8B030D-6E8A-4147-A177-3AD203B41FA5}">
                      <a16:colId xmlns:a16="http://schemas.microsoft.com/office/drawing/2014/main" val="547880350"/>
                    </a:ext>
                  </a:extLst>
                </a:gridCol>
                <a:gridCol w="659390">
                  <a:extLst>
                    <a:ext uri="{9D8B030D-6E8A-4147-A177-3AD203B41FA5}">
                      <a16:colId xmlns:a16="http://schemas.microsoft.com/office/drawing/2014/main" val="230586497"/>
                    </a:ext>
                  </a:extLst>
                </a:gridCol>
                <a:gridCol w="659390">
                  <a:extLst>
                    <a:ext uri="{9D8B030D-6E8A-4147-A177-3AD203B41FA5}">
                      <a16:colId xmlns:a16="http://schemas.microsoft.com/office/drawing/2014/main" val="3506062086"/>
                    </a:ext>
                  </a:extLst>
                </a:gridCol>
              </a:tblGrid>
              <a:tr h="212084">
                <a:tc rowSpan="3">
                  <a:txBody>
                    <a:bodyPr/>
                    <a:lstStyle/>
                    <a:p>
                      <a:pPr algn="ctr">
                        <a:lnSpc>
                          <a:spcPct val="107000"/>
                        </a:lnSpc>
                        <a:spcAft>
                          <a:spcPts val="0"/>
                        </a:spcAft>
                      </a:pPr>
                      <a:r>
                        <a:rPr lang="ru-RU" sz="1200" dirty="0">
                          <a:effectLst/>
                        </a:rPr>
                        <a:t> </a:t>
                      </a:r>
                      <a:endParaRPr lang="ru-RU" sz="1200" dirty="0">
                        <a:effectLst/>
                        <a:latin typeface="Times New Roman" panose="02020603050405020304" pitchFamily="18" charset="0"/>
                        <a:ea typeface="Times New Roman" panose="02020603050405020304" pitchFamily="18" charset="0"/>
                      </a:endParaRPr>
                    </a:p>
                  </a:txBody>
                  <a:tcPr marL="20987" marR="20987" marT="0" marB="0" anchor="b"/>
                </a:tc>
                <a:tc gridSpan="4">
                  <a:txBody>
                    <a:bodyPr/>
                    <a:lstStyle/>
                    <a:p>
                      <a:pPr algn="ctr">
                        <a:lnSpc>
                          <a:spcPct val="107000"/>
                        </a:lnSpc>
                        <a:spcAft>
                          <a:spcPts val="0"/>
                        </a:spcAft>
                      </a:pPr>
                      <a:r>
                        <a:rPr lang="ru-RU" sz="1200">
                          <a:effectLst/>
                        </a:rPr>
                        <a:t>                 Всего </a:t>
                      </a:r>
                      <a:endParaRPr lang="ru-RU" sz="1200">
                        <a:effectLst/>
                        <a:latin typeface="Times New Roman" panose="02020603050405020304" pitchFamily="18" charset="0"/>
                        <a:ea typeface="Times New Roman" panose="02020603050405020304" pitchFamily="18" charset="0"/>
                      </a:endParaRPr>
                    </a:p>
                  </a:txBody>
                  <a:tcPr marL="20987" marR="20987" marT="0" marB="0" anchor="b"/>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lnSpc>
                          <a:spcPct val="107000"/>
                        </a:lnSpc>
                        <a:spcAft>
                          <a:spcPts val="0"/>
                        </a:spcAft>
                      </a:pPr>
                      <a:r>
                        <a:rPr lang="ru-RU" sz="1200" dirty="0">
                          <a:effectLst/>
                        </a:rPr>
                        <a:t>            из  них:  взрослые</a:t>
                      </a:r>
                      <a:endParaRPr lang="ru-RU" sz="1200" dirty="0">
                        <a:effectLst/>
                        <a:latin typeface="Times New Roman" panose="02020603050405020304" pitchFamily="18" charset="0"/>
                        <a:ea typeface="Times New Roman" panose="02020603050405020304" pitchFamily="18" charset="0"/>
                      </a:endParaRPr>
                    </a:p>
                  </a:txBody>
                  <a:tcPr marL="20987" marR="20987" marT="0" marB="0" anchor="b"/>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lnSpc>
                          <a:spcPct val="107000"/>
                        </a:lnSpc>
                        <a:spcAft>
                          <a:spcPts val="0"/>
                        </a:spcAft>
                      </a:pPr>
                      <a:r>
                        <a:rPr lang="ru-RU" sz="1200" dirty="0">
                          <a:effectLst/>
                        </a:rPr>
                        <a:t>     дети</a:t>
                      </a:r>
                      <a:endParaRPr lang="ru-RU" sz="1200" dirty="0">
                        <a:effectLst/>
                        <a:latin typeface="Times New Roman" panose="02020603050405020304" pitchFamily="18" charset="0"/>
                        <a:ea typeface="Times New Roman" panose="02020603050405020304" pitchFamily="18" charset="0"/>
                      </a:endParaRPr>
                    </a:p>
                  </a:txBody>
                  <a:tcPr marL="20987" marR="20987" marT="0" marB="0" anchor="b"/>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694485248"/>
                  </a:ext>
                </a:extLst>
              </a:tr>
              <a:tr h="286939">
                <a:tc vMerge="1">
                  <a:txBody>
                    <a:bodyPr/>
                    <a:lstStyle/>
                    <a:p>
                      <a:endParaRPr lang="ru-RU"/>
                    </a:p>
                  </a:txBody>
                  <a:tcPr/>
                </a:tc>
                <a:tc gridSpan="2">
                  <a:txBody>
                    <a:bodyPr/>
                    <a:lstStyle/>
                    <a:p>
                      <a:pPr algn="ctr">
                        <a:lnSpc>
                          <a:spcPct val="107000"/>
                        </a:lnSpc>
                        <a:spcAft>
                          <a:spcPts val="0"/>
                        </a:spcAft>
                      </a:pPr>
                      <a:r>
                        <a:rPr lang="ru-RU" sz="1200" dirty="0">
                          <a:effectLst/>
                        </a:rPr>
                        <a:t>  Абс.</a:t>
                      </a:r>
                      <a:endParaRPr lang="ru-RU" sz="1200" dirty="0">
                        <a:effectLst/>
                        <a:latin typeface="Times New Roman" panose="02020603050405020304" pitchFamily="18" charset="0"/>
                        <a:ea typeface="Times New Roman" panose="02020603050405020304" pitchFamily="18" charset="0"/>
                      </a:endParaRPr>
                    </a:p>
                  </a:txBody>
                  <a:tcPr marL="20987" marR="20987" marT="0" marB="0" anchor="b"/>
                </a:tc>
                <a:tc hMerge="1">
                  <a:txBody>
                    <a:bodyPr/>
                    <a:lstStyle/>
                    <a:p>
                      <a:endParaRPr lang="ru-RU"/>
                    </a:p>
                  </a:txBody>
                  <a:tcPr/>
                </a:tc>
                <a:tc gridSpan="2">
                  <a:txBody>
                    <a:bodyPr/>
                    <a:lstStyle/>
                    <a:p>
                      <a:pPr algn="ctr">
                        <a:lnSpc>
                          <a:spcPct val="107000"/>
                        </a:lnSpc>
                        <a:spcAft>
                          <a:spcPts val="0"/>
                        </a:spcAft>
                      </a:pPr>
                      <a:r>
                        <a:rPr lang="ru-RU" sz="1200" dirty="0">
                          <a:effectLst/>
                        </a:rPr>
                        <a:t>         На 10 тыс.</a:t>
                      </a:r>
                      <a:endParaRPr lang="ru-RU" sz="1200" dirty="0">
                        <a:effectLst/>
                        <a:latin typeface="Times New Roman" panose="02020603050405020304" pitchFamily="18" charset="0"/>
                        <a:ea typeface="Times New Roman" panose="02020603050405020304" pitchFamily="18" charset="0"/>
                      </a:endParaRPr>
                    </a:p>
                  </a:txBody>
                  <a:tcPr marL="20987" marR="20987" marT="0" marB="0" anchor="b"/>
                </a:tc>
                <a:tc hMerge="1">
                  <a:txBody>
                    <a:bodyPr/>
                    <a:lstStyle/>
                    <a:p>
                      <a:endParaRPr lang="ru-RU"/>
                    </a:p>
                  </a:txBody>
                  <a:tcPr/>
                </a:tc>
                <a:tc gridSpan="2">
                  <a:txBody>
                    <a:bodyPr/>
                    <a:lstStyle/>
                    <a:p>
                      <a:pPr algn="ctr">
                        <a:lnSpc>
                          <a:spcPct val="107000"/>
                        </a:lnSpc>
                        <a:spcAft>
                          <a:spcPts val="0"/>
                        </a:spcAft>
                      </a:pPr>
                      <a:r>
                        <a:rPr lang="ru-RU" sz="1200">
                          <a:effectLst/>
                        </a:rPr>
                        <a:t>  Абс.</a:t>
                      </a:r>
                      <a:endParaRPr lang="ru-RU" sz="1200">
                        <a:effectLst/>
                        <a:latin typeface="Times New Roman" panose="02020603050405020304" pitchFamily="18" charset="0"/>
                        <a:ea typeface="Times New Roman" panose="02020603050405020304" pitchFamily="18" charset="0"/>
                      </a:endParaRPr>
                    </a:p>
                  </a:txBody>
                  <a:tcPr marL="20987" marR="20987" marT="0" marB="0" anchor="b"/>
                </a:tc>
                <a:tc hMerge="1">
                  <a:txBody>
                    <a:bodyPr/>
                    <a:lstStyle/>
                    <a:p>
                      <a:endParaRPr lang="ru-RU"/>
                    </a:p>
                  </a:txBody>
                  <a:tcPr/>
                </a:tc>
                <a:tc gridSpan="2">
                  <a:txBody>
                    <a:bodyPr/>
                    <a:lstStyle/>
                    <a:p>
                      <a:pPr algn="ctr">
                        <a:lnSpc>
                          <a:spcPct val="107000"/>
                        </a:lnSpc>
                        <a:spcAft>
                          <a:spcPts val="0"/>
                        </a:spcAft>
                      </a:pPr>
                      <a:r>
                        <a:rPr lang="ru-RU" sz="1200" dirty="0">
                          <a:effectLst/>
                        </a:rPr>
                        <a:t>         На 10 тыс.</a:t>
                      </a:r>
                      <a:endParaRPr lang="ru-RU" sz="1200" dirty="0">
                        <a:effectLst/>
                        <a:latin typeface="Times New Roman" panose="02020603050405020304" pitchFamily="18" charset="0"/>
                        <a:ea typeface="Times New Roman" panose="02020603050405020304" pitchFamily="18" charset="0"/>
                      </a:endParaRPr>
                    </a:p>
                  </a:txBody>
                  <a:tcPr marL="20987" marR="20987" marT="0" marB="0" anchor="b"/>
                </a:tc>
                <a:tc hMerge="1">
                  <a:txBody>
                    <a:bodyPr/>
                    <a:lstStyle/>
                    <a:p>
                      <a:endParaRPr lang="ru-RU"/>
                    </a:p>
                  </a:txBody>
                  <a:tcPr/>
                </a:tc>
                <a:tc gridSpan="2">
                  <a:txBody>
                    <a:bodyPr/>
                    <a:lstStyle/>
                    <a:p>
                      <a:pPr algn="ctr">
                        <a:lnSpc>
                          <a:spcPct val="107000"/>
                        </a:lnSpc>
                        <a:spcAft>
                          <a:spcPts val="0"/>
                        </a:spcAft>
                      </a:pPr>
                      <a:r>
                        <a:rPr lang="ru-RU" sz="1200">
                          <a:effectLst/>
                        </a:rPr>
                        <a:t>  Абс.</a:t>
                      </a:r>
                      <a:endParaRPr lang="ru-RU" sz="1200">
                        <a:effectLst/>
                        <a:latin typeface="Times New Roman" panose="02020603050405020304" pitchFamily="18" charset="0"/>
                        <a:ea typeface="Times New Roman" panose="02020603050405020304" pitchFamily="18" charset="0"/>
                      </a:endParaRPr>
                    </a:p>
                  </a:txBody>
                  <a:tcPr marL="20987" marR="20987" marT="0" marB="0" anchor="b"/>
                </a:tc>
                <a:tc hMerge="1">
                  <a:txBody>
                    <a:bodyPr/>
                    <a:lstStyle/>
                    <a:p>
                      <a:endParaRPr lang="ru-RU"/>
                    </a:p>
                  </a:txBody>
                  <a:tcPr/>
                </a:tc>
                <a:tc gridSpan="2">
                  <a:txBody>
                    <a:bodyPr/>
                    <a:lstStyle/>
                    <a:p>
                      <a:pPr algn="ctr">
                        <a:lnSpc>
                          <a:spcPct val="107000"/>
                        </a:lnSpc>
                        <a:spcAft>
                          <a:spcPts val="0"/>
                        </a:spcAft>
                      </a:pPr>
                      <a:r>
                        <a:rPr lang="ru-RU" sz="1200" dirty="0">
                          <a:effectLst/>
                        </a:rPr>
                        <a:t>         На 10 тыс.</a:t>
                      </a:r>
                      <a:endParaRPr lang="ru-RU" sz="1200" dirty="0">
                        <a:effectLst/>
                        <a:latin typeface="Times New Roman" panose="02020603050405020304" pitchFamily="18" charset="0"/>
                        <a:ea typeface="Times New Roman" panose="02020603050405020304" pitchFamily="18" charset="0"/>
                      </a:endParaRPr>
                    </a:p>
                  </a:txBody>
                  <a:tcPr marL="20987" marR="20987" marT="0" marB="0" anchor="b"/>
                </a:tc>
                <a:tc hMerge="1">
                  <a:txBody>
                    <a:bodyPr/>
                    <a:lstStyle/>
                    <a:p>
                      <a:endParaRPr lang="ru-RU"/>
                    </a:p>
                  </a:txBody>
                  <a:tcPr/>
                </a:tc>
                <a:extLst>
                  <a:ext uri="{0D108BD9-81ED-4DB2-BD59-A6C34878D82A}">
                    <a16:rowId xmlns:a16="http://schemas.microsoft.com/office/drawing/2014/main" val="285472517"/>
                  </a:ext>
                </a:extLst>
              </a:tr>
              <a:tr h="286939">
                <a:tc vMerge="1">
                  <a:txBody>
                    <a:bodyPr/>
                    <a:lstStyle/>
                    <a:p>
                      <a:endParaRPr lang="ru-RU"/>
                    </a:p>
                  </a:txBody>
                  <a:tcPr/>
                </a:tc>
                <a:tc>
                  <a:txBody>
                    <a:bodyPr/>
                    <a:lstStyle/>
                    <a:p>
                      <a:pPr algn="ctr">
                        <a:lnSpc>
                          <a:spcPct val="107000"/>
                        </a:lnSpc>
                        <a:spcAft>
                          <a:spcPts val="0"/>
                        </a:spcAft>
                      </a:pPr>
                      <a:r>
                        <a:rPr lang="ru-RU" sz="1100" dirty="0">
                          <a:effectLst/>
                        </a:rPr>
                        <a:t>2020</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2021</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2020</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2021</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2020</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2021</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2020</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2021</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2020</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2021</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2020</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2021</a:t>
                      </a:r>
                      <a:endParaRPr lang="ru-RU" sz="1100">
                        <a:effectLst/>
                        <a:latin typeface="Times New Roman" panose="02020603050405020304" pitchFamily="18" charset="0"/>
                        <a:ea typeface="Times New Roman" panose="02020603050405020304" pitchFamily="18" charset="0"/>
                      </a:endParaRPr>
                    </a:p>
                  </a:txBody>
                  <a:tcPr marL="20987" marR="20987" marT="0" marB="0" anchor="b"/>
                </a:tc>
                <a:extLst>
                  <a:ext uri="{0D108BD9-81ED-4DB2-BD59-A6C34878D82A}">
                    <a16:rowId xmlns:a16="http://schemas.microsoft.com/office/drawing/2014/main" val="3914251766"/>
                  </a:ext>
                </a:extLst>
              </a:tr>
              <a:tr h="348549">
                <a:tc>
                  <a:txBody>
                    <a:bodyPr/>
                    <a:lstStyle/>
                    <a:p>
                      <a:pPr>
                        <a:lnSpc>
                          <a:spcPct val="107000"/>
                        </a:lnSpc>
                        <a:spcAft>
                          <a:spcPts val="0"/>
                        </a:spcAft>
                      </a:pPr>
                      <a:r>
                        <a:rPr lang="ru-RU" sz="1200">
                          <a:effectLst/>
                        </a:rPr>
                        <a:t>Комрат</a:t>
                      </a:r>
                      <a:endParaRPr lang="ru-RU" sz="12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23912</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25421</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8902,4</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9439,3</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19530</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21026</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9600,3</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10311,4</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4382</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4395</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6808,0</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6720,1</a:t>
                      </a:r>
                      <a:endParaRPr lang="ru-RU" sz="1100">
                        <a:effectLst/>
                        <a:latin typeface="Times New Roman" panose="02020603050405020304" pitchFamily="18" charset="0"/>
                        <a:ea typeface="Times New Roman" panose="02020603050405020304" pitchFamily="18" charset="0"/>
                      </a:endParaRPr>
                    </a:p>
                  </a:txBody>
                  <a:tcPr marL="20987" marR="20987" marT="0" marB="0" anchor="b"/>
                </a:tc>
                <a:extLst>
                  <a:ext uri="{0D108BD9-81ED-4DB2-BD59-A6C34878D82A}">
                    <a16:rowId xmlns:a16="http://schemas.microsoft.com/office/drawing/2014/main" val="1792552598"/>
                  </a:ext>
                </a:extLst>
              </a:tr>
              <a:tr h="348549">
                <a:tc>
                  <a:txBody>
                    <a:bodyPr/>
                    <a:lstStyle/>
                    <a:p>
                      <a:pPr>
                        <a:lnSpc>
                          <a:spcPct val="107000"/>
                        </a:lnSpc>
                        <a:spcAft>
                          <a:spcPts val="0"/>
                        </a:spcAft>
                      </a:pPr>
                      <a:r>
                        <a:rPr lang="ru-RU" sz="1200">
                          <a:effectLst/>
                        </a:rPr>
                        <a:t>Бешалма</a:t>
                      </a:r>
                      <a:endParaRPr lang="ru-RU" sz="12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2540</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3724</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6449,9</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9454,1</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2208</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3144</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7011,7</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10009,5</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332</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580</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4213,2</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7277,2</a:t>
                      </a:r>
                      <a:endParaRPr lang="ru-RU" sz="1100">
                        <a:effectLst/>
                        <a:latin typeface="Times New Roman" panose="02020603050405020304" pitchFamily="18" charset="0"/>
                        <a:ea typeface="Times New Roman" panose="02020603050405020304" pitchFamily="18" charset="0"/>
                      </a:endParaRPr>
                    </a:p>
                  </a:txBody>
                  <a:tcPr marL="20987" marR="20987" marT="0" marB="0" anchor="b"/>
                </a:tc>
                <a:extLst>
                  <a:ext uri="{0D108BD9-81ED-4DB2-BD59-A6C34878D82A}">
                    <a16:rowId xmlns:a16="http://schemas.microsoft.com/office/drawing/2014/main" val="616143645"/>
                  </a:ext>
                </a:extLst>
              </a:tr>
              <a:tr h="348549">
                <a:tc>
                  <a:txBody>
                    <a:bodyPr/>
                    <a:lstStyle/>
                    <a:p>
                      <a:pPr>
                        <a:lnSpc>
                          <a:spcPct val="107000"/>
                        </a:lnSpc>
                        <a:spcAft>
                          <a:spcPts val="0"/>
                        </a:spcAft>
                      </a:pPr>
                      <a:r>
                        <a:rPr lang="ru-RU" sz="1200">
                          <a:effectLst/>
                        </a:rPr>
                        <a:t>Буджак</a:t>
                      </a:r>
                      <a:endParaRPr lang="ru-RU" sz="12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1232</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1182</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7877,0</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7471,5</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953</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988</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7599,7</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7761,1</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279</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194</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9029,1</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6278,3</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extLst>
                  <a:ext uri="{0D108BD9-81ED-4DB2-BD59-A6C34878D82A}">
                    <a16:rowId xmlns:a16="http://schemas.microsoft.com/office/drawing/2014/main" val="1302885522"/>
                  </a:ext>
                </a:extLst>
              </a:tr>
              <a:tr h="348549">
                <a:tc>
                  <a:txBody>
                    <a:bodyPr/>
                    <a:lstStyle/>
                    <a:p>
                      <a:pPr>
                        <a:lnSpc>
                          <a:spcPct val="107000"/>
                        </a:lnSpc>
                        <a:spcAft>
                          <a:spcPts val="0"/>
                        </a:spcAft>
                      </a:pPr>
                      <a:r>
                        <a:rPr lang="ru-RU" sz="1200">
                          <a:effectLst/>
                        </a:rPr>
                        <a:t>Ферапонтьевка</a:t>
                      </a:r>
                      <a:endParaRPr lang="ru-RU" sz="12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550</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681</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6723,7</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8501,8</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529</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658</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7745,2</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9835,5</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21</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23</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1544,1</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1742,4</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extLst>
                  <a:ext uri="{0D108BD9-81ED-4DB2-BD59-A6C34878D82A}">
                    <a16:rowId xmlns:a16="http://schemas.microsoft.com/office/drawing/2014/main" val="1219796253"/>
                  </a:ext>
                </a:extLst>
              </a:tr>
              <a:tr h="348549">
                <a:tc>
                  <a:txBody>
                    <a:bodyPr/>
                    <a:lstStyle/>
                    <a:p>
                      <a:pPr>
                        <a:lnSpc>
                          <a:spcPct val="107000"/>
                        </a:lnSpc>
                        <a:spcAft>
                          <a:spcPts val="0"/>
                        </a:spcAft>
                      </a:pPr>
                      <a:r>
                        <a:rPr lang="ru-RU" sz="1200">
                          <a:effectLst/>
                        </a:rPr>
                        <a:t>Конгазчик</a:t>
                      </a:r>
                      <a:endParaRPr lang="ru-RU" sz="12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1297</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1475</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6600,5</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7430,7</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1041</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1170</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6592,7</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7349,2</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256</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305</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6632,1</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7760,8</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extLst>
                  <a:ext uri="{0D108BD9-81ED-4DB2-BD59-A6C34878D82A}">
                    <a16:rowId xmlns:a16="http://schemas.microsoft.com/office/drawing/2014/main" val="3411661380"/>
                  </a:ext>
                </a:extLst>
              </a:tr>
              <a:tr h="348549">
                <a:tc>
                  <a:txBody>
                    <a:bodyPr/>
                    <a:lstStyle/>
                    <a:p>
                      <a:pPr algn="ctr">
                        <a:lnSpc>
                          <a:spcPct val="107000"/>
                        </a:lnSpc>
                        <a:spcAft>
                          <a:spcPts val="0"/>
                        </a:spcAft>
                      </a:pPr>
                      <a:r>
                        <a:rPr lang="ru-RU" sz="1200">
                          <a:effectLst/>
                        </a:rPr>
                        <a:t>ЦЗ.    ВСЕГО </a:t>
                      </a:r>
                      <a:endParaRPr lang="ru-RU" sz="12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29531</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32483</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8402,3</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9676,7</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24261</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26986</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8982,9</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9970,0</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5270</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5497</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6502,9</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6726,6</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extLst>
                  <a:ext uri="{0D108BD9-81ED-4DB2-BD59-A6C34878D82A}">
                    <a16:rowId xmlns:a16="http://schemas.microsoft.com/office/drawing/2014/main" val="3498868685"/>
                  </a:ext>
                </a:extLst>
              </a:tr>
              <a:tr h="348549">
                <a:tc>
                  <a:txBody>
                    <a:bodyPr/>
                    <a:lstStyle/>
                    <a:p>
                      <a:pPr>
                        <a:lnSpc>
                          <a:spcPct val="107000"/>
                        </a:lnSpc>
                        <a:spcAft>
                          <a:spcPts val="0"/>
                        </a:spcAft>
                      </a:pPr>
                      <a:r>
                        <a:rPr lang="ru-RU" sz="1200">
                          <a:effectLst/>
                        </a:rPr>
                        <a:t>Конгаз</a:t>
                      </a:r>
                      <a:endParaRPr lang="ru-RU" sz="12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9653</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9965</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6080,2</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6270,8</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8242</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8558</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6820,6</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7096,7</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1411</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1407</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3721,9</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3671,7</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extLst>
                  <a:ext uri="{0D108BD9-81ED-4DB2-BD59-A6C34878D82A}">
                    <a16:rowId xmlns:a16="http://schemas.microsoft.com/office/drawing/2014/main" val="2168259339"/>
                  </a:ext>
                </a:extLst>
              </a:tr>
              <a:tr h="348549">
                <a:tc>
                  <a:txBody>
                    <a:bodyPr/>
                    <a:lstStyle/>
                    <a:p>
                      <a:pPr>
                        <a:lnSpc>
                          <a:spcPct val="107000"/>
                        </a:lnSpc>
                        <a:spcAft>
                          <a:spcPts val="0"/>
                        </a:spcAft>
                      </a:pPr>
                      <a:r>
                        <a:rPr lang="ru-RU" sz="1200">
                          <a:effectLst/>
                        </a:rPr>
                        <a:t>Кирсова</a:t>
                      </a:r>
                      <a:endParaRPr lang="ru-RU" sz="12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5313</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6277</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7708,9</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9106,3</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4263</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4877</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7515,8</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8590,8</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1050</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1400</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7286,6</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11522,6</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extLst>
                  <a:ext uri="{0D108BD9-81ED-4DB2-BD59-A6C34878D82A}">
                    <a16:rowId xmlns:a16="http://schemas.microsoft.com/office/drawing/2014/main" val="3966853690"/>
                  </a:ext>
                </a:extLst>
              </a:tr>
              <a:tr h="348549">
                <a:tc>
                  <a:txBody>
                    <a:bodyPr/>
                    <a:lstStyle/>
                    <a:p>
                      <a:pPr>
                        <a:lnSpc>
                          <a:spcPct val="107000"/>
                        </a:lnSpc>
                        <a:spcAft>
                          <a:spcPts val="0"/>
                        </a:spcAft>
                      </a:pPr>
                      <a:r>
                        <a:rPr lang="ru-RU" sz="1200">
                          <a:effectLst/>
                        </a:rPr>
                        <a:t>Авдарма</a:t>
                      </a:r>
                      <a:endParaRPr lang="ru-RU" sz="12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2369</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2763</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6799,6</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7889,7</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1758</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2039</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6185,7</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7227,9</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611</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724</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9517,1</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10631,4</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extLst>
                  <a:ext uri="{0D108BD9-81ED-4DB2-BD59-A6C34878D82A}">
                    <a16:rowId xmlns:a16="http://schemas.microsoft.com/office/drawing/2014/main" val="49820055"/>
                  </a:ext>
                </a:extLst>
              </a:tr>
              <a:tr h="348549">
                <a:tc>
                  <a:txBody>
                    <a:bodyPr/>
                    <a:lstStyle/>
                    <a:p>
                      <a:pPr>
                        <a:lnSpc>
                          <a:spcPct val="107000"/>
                        </a:lnSpc>
                        <a:spcAft>
                          <a:spcPts val="0"/>
                        </a:spcAft>
                      </a:pPr>
                      <a:r>
                        <a:rPr lang="ru-RU" sz="1200">
                          <a:effectLst/>
                        </a:rPr>
                        <a:t>Ч-Майдан</a:t>
                      </a:r>
                      <a:endParaRPr lang="ru-RU" sz="12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1853</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1973</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5397,6</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5828,6</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1663</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1638</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5660,3</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5650,2</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190</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335</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3838,0</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6893,0</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extLst>
                  <a:ext uri="{0D108BD9-81ED-4DB2-BD59-A6C34878D82A}">
                    <a16:rowId xmlns:a16="http://schemas.microsoft.com/office/drawing/2014/main" val="3172484645"/>
                  </a:ext>
                </a:extLst>
              </a:tr>
              <a:tr h="348549">
                <a:tc>
                  <a:txBody>
                    <a:bodyPr/>
                    <a:lstStyle/>
                    <a:p>
                      <a:pPr>
                        <a:lnSpc>
                          <a:spcPct val="107000"/>
                        </a:lnSpc>
                        <a:spcAft>
                          <a:spcPts val="0"/>
                        </a:spcAft>
                      </a:pPr>
                      <a:r>
                        <a:rPr lang="ru-RU" sz="1200">
                          <a:effectLst/>
                        </a:rPr>
                        <a:t>Дезгинжа</a:t>
                      </a:r>
                      <a:endParaRPr lang="ru-RU" sz="12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3254</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3109</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6921,9</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6610,6</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2502</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2333</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6585,9</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6163,8</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752</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776</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8337,0</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8453,1</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extLst>
                  <a:ext uri="{0D108BD9-81ED-4DB2-BD59-A6C34878D82A}">
                    <a16:rowId xmlns:a16="http://schemas.microsoft.com/office/drawing/2014/main" val="3134134347"/>
                  </a:ext>
                </a:extLst>
              </a:tr>
              <a:tr h="348549">
                <a:tc>
                  <a:txBody>
                    <a:bodyPr/>
                    <a:lstStyle/>
                    <a:p>
                      <a:pPr algn="ctr">
                        <a:lnSpc>
                          <a:spcPct val="107000"/>
                        </a:lnSpc>
                        <a:spcAft>
                          <a:spcPts val="0"/>
                        </a:spcAft>
                      </a:pPr>
                      <a:r>
                        <a:rPr lang="ru-RU" sz="1200">
                          <a:effectLst/>
                        </a:rPr>
                        <a:t>По району</a:t>
                      </a:r>
                      <a:endParaRPr lang="ru-RU" sz="12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51973</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56570</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7474,8</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8126,1</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42689</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46431</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7855,4</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8549,2</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a:effectLst/>
                        </a:rPr>
                        <a:t>9284</a:t>
                      </a:r>
                      <a:endParaRPr lang="ru-RU" sz="110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10139</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6126,0</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tc>
                  <a:txBody>
                    <a:bodyPr/>
                    <a:lstStyle/>
                    <a:p>
                      <a:pPr algn="ctr">
                        <a:lnSpc>
                          <a:spcPct val="107000"/>
                        </a:lnSpc>
                        <a:spcAft>
                          <a:spcPts val="0"/>
                        </a:spcAft>
                      </a:pPr>
                      <a:r>
                        <a:rPr lang="ru-RU" sz="1100" dirty="0">
                          <a:effectLst/>
                        </a:rPr>
                        <a:t>6624,6</a:t>
                      </a:r>
                      <a:endParaRPr lang="ru-RU" sz="1100" dirty="0">
                        <a:effectLst/>
                        <a:latin typeface="Times New Roman" panose="02020603050405020304" pitchFamily="18" charset="0"/>
                        <a:ea typeface="Times New Roman" panose="02020603050405020304" pitchFamily="18" charset="0"/>
                      </a:endParaRPr>
                    </a:p>
                  </a:txBody>
                  <a:tcPr marL="20987" marR="20987" marT="0" marB="0" anchor="b"/>
                </a:tc>
                <a:extLst>
                  <a:ext uri="{0D108BD9-81ED-4DB2-BD59-A6C34878D82A}">
                    <a16:rowId xmlns:a16="http://schemas.microsoft.com/office/drawing/2014/main" val="2404910906"/>
                  </a:ext>
                </a:extLst>
              </a:tr>
            </a:tbl>
          </a:graphicData>
        </a:graphic>
      </p:graphicFrame>
    </p:spTree>
    <p:extLst>
      <p:ext uri="{BB962C8B-B14F-4D97-AF65-F5344CB8AC3E}">
        <p14:creationId xmlns:p14="http://schemas.microsoft.com/office/powerpoint/2010/main" val="18858266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152400"/>
            <a:ext cx="7391400" cy="1260376"/>
          </a:xfrm>
        </p:spPr>
        <p:txBody>
          <a:bodyPr/>
          <a:lstStyle/>
          <a:p>
            <a:r>
              <a:rPr lang="ru-RU" sz="3200" b="1" dirty="0">
                <a:solidFill>
                  <a:schemeClr val="tx1"/>
                </a:solidFill>
                <a:effectLst/>
                <a:latin typeface="Times New Roman" panose="02020603050405020304" pitchFamily="18" charset="0"/>
                <a:cs typeface="Times New Roman" panose="02020603050405020304" pitchFamily="18" charset="0"/>
              </a:rPr>
              <a:t>ОБЩАЯ БОЛЕЗНЕННОСТЬ НАСЕЛЕНИЯ.</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7504" y="2204864"/>
            <a:ext cx="8928992" cy="4616648"/>
          </a:xfrm>
          <a:prstGeom prst="rect">
            <a:avLst/>
          </a:prstGeom>
        </p:spPr>
        <p:txBody>
          <a:bodyPr wrap="square">
            <a:spAutoFit/>
          </a:bodyPr>
          <a:lstStyle/>
          <a:p>
            <a:pPr indent="449580" algn="just">
              <a:spcAft>
                <a:spcPts val="0"/>
              </a:spcAft>
            </a:pPr>
            <a:r>
              <a:rPr lang="ru-RU" sz="1400" dirty="0">
                <a:latin typeface="Times New Roman" panose="02020603050405020304" pitchFamily="18" charset="0"/>
                <a:ea typeface="Times New Roman" panose="02020603050405020304" pitchFamily="18" charset="0"/>
              </a:rPr>
              <a:t>Все врачи ЦЗ  Комрат работают в системе </a:t>
            </a:r>
            <a:r>
              <a:rPr lang="en-US" sz="1400" dirty="0">
                <a:latin typeface="Times New Roman" panose="02020603050405020304" pitchFamily="18" charset="0"/>
                <a:ea typeface="Times New Roman" panose="02020603050405020304" pitchFamily="18" charset="0"/>
              </a:rPr>
              <a:t>SIA AMP</a:t>
            </a:r>
            <a:r>
              <a:rPr lang="ru-RU" sz="1400" dirty="0">
                <a:latin typeface="Times New Roman" panose="02020603050405020304" pitchFamily="18" charset="0"/>
                <a:ea typeface="Times New Roman" panose="02020603050405020304" pitchFamily="18" charset="0"/>
              </a:rPr>
              <a:t>, что значительно улучшает и облегчает качество регистрации заболеваний, качество ведения документации и учета диспансерных больных.</a:t>
            </a:r>
          </a:p>
          <a:p>
            <a:pPr algn="just">
              <a:spcAft>
                <a:spcPts val="0"/>
              </a:spcAft>
            </a:pPr>
            <a:r>
              <a:rPr lang="ru-RU" sz="1400" dirty="0">
                <a:latin typeface="Times New Roman" panose="02020603050405020304" pitchFamily="18" charset="0"/>
                <a:ea typeface="Times New Roman" panose="02020603050405020304" pitchFamily="18" charset="0"/>
              </a:rPr>
              <a:t>Общая болезненность за 2021 год в сравнении с 2020 годом повысилась </a:t>
            </a:r>
            <a:r>
              <a:rPr lang="ru-RU" sz="1400" b="1" dirty="0">
                <a:latin typeface="Times New Roman" panose="02020603050405020304" pitchFamily="18" charset="0"/>
                <a:ea typeface="Times New Roman" panose="02020603050405020304" pitchFamily="18" charset="0"/>
              </a:rPr>
              <a:t>8402,3</a:t>
            </a:r>
            <a:r>
              <a:rPr lang="ru-RU" sz="1400" dirty="0">
                <a:latin typeface="Times New Roman" panose="02020603050405020304" pitchFamily="18" charset="0"/>
                <a:ea typeface="Times New Roman" panose="02020603050405020304" pitchFamily="18" charset="0"/>
              </a:rPr>
              <a:t> до </a:t>
            </a:r>
            <a:r>
              <a:rPr lang="ru-RU" sz="1400" b="1" dirty="0">
                <a:latin typeface="Times New Roman" panose="02020603050405020304" pitchFamily="18" charset="0"/>
                <a:ea typeface="Times New Roman" panose="02020603050405020304" pitchFamily="18" charset="0"/>
              </a:rPr>
              <a:t>9976,7</a:t>
            </a:r>
            <a:r>
              <a:rPr lang="ru-RU" sz="1400" dirty="0">
                <a:latin typeface="Times New Roman" panose="02020603050405020304" pitchFamily="18" charset="0"/>
                <a:ea typeface="Times New Roman" panose="02020603050405020304" pitchFamily="18" charset="0"/>
              </a:rPr>
              <a:t>; а общая заболеваемость </a:t>
            </a:r>
            <a:r>
              <a:rPr lang="ru-RU" sz="1400" b="1" dirty="0">
                <a:latin typeface="Times New Roman" panose="02020603050405020304" pitchFamily="18" charset="0"/>
                <a:ea typeface="Times New Roman" panose="02020603050405020304" pitchFamily="18" charset="0"/>
              </a:rPr>
              <a:t>3022,5 </a:t>
            </a:r>
            <a:r>
              <a:rPr lang="ru-RU" sz="1400" dirty="0">
                <a:latin typeface="Times New Roman" panose="02020603050405020304" pitchFamily="18" charset="0"/>
                <a:ea typeface="Times New Roman" panose="02020603050405020304" pitchFamily="18" charset="0"/>
              </a:rPr>
              <a:t>до </a:t>
            </a:r>
            <a:r>
              <a:rPr lang="ru-RU" sz="1400" b="1" dirty="0">
                <a:latin typeface="Times New Roman" panose="02020603050405020304" pitchFamily="18" charset="0"/>
                <a:ea typeface="Times New Roman" panose="02020603050405020304" pitchFamily="18" charset="0"/>
              </a:rPr>
              <a:t>3274,2</a:t>
            </a:r>
            <a:r>
              <a:rPr lang="ru-RU" sz="1400" dirty="0">
                <a:latin typeface="Times New Roman" panose="02020603050405020304" pitchFamily="18" charset="0"/>
                <a:ea typeface="Times New Roman" panose="02020603050405020304" pitchFamily="18" charset="0"/>
              </a:rPr>
              <a:t>  ,что говорит об улучшении и учета, а также о истинном повышении этих цифр в связи с пандемией </a:t>
            </a:r>
            <a:r>
              <a:rPr lang="en-US" sz="1400" dirty="0">
                <a:latin typeface="Times New Roman" panose="02020603050405020304" pitchFamily="18" charset="0"/>
                <a:ea typeface="Times New Roman" panose="02020603050405020304" pitchFamily="18" charset="0"/>
              </a:rPr>
              <a:t>COVID</a:t>
            </a:r>
            <a:r>
              <a:rPr lang="ru-RU" sz="1400" dirty="0">
                <a:latin typeface="Times New Roman" panose="02020603050405020304" pitchFamily="18" charset="0"/>
                <a:ea typeface="Times New Roman" panose="02020603050405020304" pitchFamily="18" charset="0"/>
              </a:rPr>
              <a:t>-19 и в связи с повышением заболеваемости органов дыхания и простудных болезней.</a:t>
            </a:r>
          </a:p>
          <a:p>
            <a:pPr indent="449580" algn="just">
              <a:spcAft>
                <a:spcPts val="0"/>
              </a:spcAft>
            </a:pPr>
            <a:r>
              <a:rPr lang="ru-RU" sz="1400" dirty="0">
                <a:latin typeface="Times New Roman" panose="02020603050405020304" pitchFamily="18" charset="0"/>
                <a:ea typeface="Times New Roman" panose="02020603050405020304" pitchFamily="18" charset="0"/>
              </a:rPr>
              <a:t> </a:t>
            </a:r>
          </a:p>
          <a:p>
            <a:pPr indent="449580" algn="just">
              <a:spcAft>
                <a:spcPts val="0"/>
              </a:spcAft>
            </a:pPr>
            <a:r>
              <a:rPr lang="ru-RU" sz="1400" dirty="0">
                <a:latin typeface="Times New Roman" panose="02020603050405020304" pitchFamily="18" charset="0"/>
                <a:ea typeface="Times New Roman" panose="02020603050405020304" pitchFamily="18" charset="0"/>
              </a:rPr>
              <a:t>В 2021 году протестировано </a:t>
            </a:r>
            <a:r>
              <a:rPr lang="ru-RU" sz="1400" b="1" dirty="0">
                <a:latin typeface="Times New Roman" panose="02020603050405020304" pitchFamily="18" charset="0"/>
                <a:ea typeface="Times New Roman" panose="02020603050405020304" pitchFamily="18" charset="0"/>
              </a:rPr>
              <a:t>3774</a:t>
            </a:r>
            <a:r>
              <a:rPr lang="ru-RU" sz="1400" dirty="0">
                <a:latin typeface="Times New Roman" panose="02020603050405020304" pitchFamily="18" charset="0"/>
                <a:ea typeface="Times New Roman" panose="02020603050405020304" pitchFamily="18" charset="0"/>
              </a:rPr>
              <a:t> человека, из них зарегистрировано </a:t>
            </a:r>
            <a:r>
              <a:rPr lang="ru-RU" sz="1400" b="1" dirty="0">
                <a:latin typeface="Times New Roman" panose="02020603050405020304" pitchFamily="18" charset="0"/>
                <a:ea typeface="Times New Roman" panose="02020603050405020304" pitchFamily="18" charset="0"/>
              </a:rPr>
              <a:t>1464</a:t>
            </a:r>
            <a:r>
              <a:rPr lang="ru-RU" sz="1400" dirty="0">
                <a:latin typeface="Times New Roman" panose="02020603050405020304" pitchFamily="18" charset="0"/>
                <a:ea typeface="Times New Roman" panose="02020603050405020304" pitchFamily="18" charset="0"/>
              </a:rPr>
              <a:t> случая </a:t>
            </a:r>
            <a:r>
              <a:rPr lang="en-US" sz="1400" dirty="0">
                <a:latin typeface="Times New Roman" panose="02020603050405020304" pitchFamily="18" charset="0"/>
                <a:ea typeface="Times New Roman" panose="02020603050405020304" pitchFamily="18" charset="0"/>
              </a:rPr>
              <a:t>COVID</a:t>
            </a:r>
            <a:r>
              <a:rPr lang="ru-RU" sz="1400" dirty="0">
                <a:latin typeface="Times New Roman" panose="02020603050405020304" pitchFamily="18" charset="0"/>
                <a:ea typeface="Times New Roman" panose="02020603050405020304" pitchFamily="18" charset="0"/>
              </a:rPr>
              <a:t>-19, что составляет </a:t>
            </a:r>
            <a:r>
              <a:rPr lang="ru-RU" sz="1400" b="1" dirty="0">
                <a:latin typeface="Times New Roman" panose="02020603050405020304" pitchFamily="18" charset="0"/>
                <a:ea typeface="Times New Roman" panose="02020603050405020304" pitchFamily="18" charset="0"/>
              </a:rPr>
              <a:t>417,9</a:t>
            </a:r>
            <a:r>
              <a:rPr lang="ru-RU" sz="1400" dirty="0">
                <a:latin typeface="Times New Roman" panose="02020603050405020304" pitchFamily="18" charset="0"/>
                <a:ea typeface="Times New Roman" panose="02020603050405020304" pitchFamily="18" charset="0"/>
              </a:rPr>
              <a:t> случаев на 100 тыс. По Району зарегистрировано </a:t>
            </a:r>
            <a:r>
              <a:rPr lang="ru-RU" sz="1400" b="1" dirty="0">
                <a:latin typeface="Times New Roman" panose="02020603050405020304" pitchFamily="18" charset="0"/>
                <a:ea typeface="Times New Roman" panose="02020603050405020304" pitchFamily="18" charset="0"/>
              </a:rPr>
              <a:t>2578 случаев</a:t>
            </a:r>
            <a:r>
              <a:rPr lang="ru-RU" sz="1400" dirty="0">
                <a:latin typeface="Times New Roman" panose="02020603050405020304" pitchFamily="18" charset="0"/>
                <a:ea typeface="Times New Roman" panose="02020603050405020304" pitchFamily="18" charset="0"/>
              </a:rPr>
              <a:t> и показатель составляет </a:t>
            </a:r>
            <a:r>
              <a:rPr lang="ru-RU" sz="1400" b="1" dirty="0">
                <a:latin typeface="Times New Roman" panose="02020603050405020304" pitchFamily="18" charset="0"/>
                <a:ea typeface="Times New Roman" panose="02020603050405020304" pitchFamily="18" charset="0"/>
              </a:rPr>
              <a:t>355,8</a:t>
            </a:r>
            <a:r>
              <a:rPr lang="ru-RU" sz="1400" dirty="0">
                <a:latin typeface="Times New Roman" panose="02020603050405020304" pitchFamily="18" charset="0"/>
                <a:ea typeface="Times New Roman" panose="02020603050405020304" pitchFamily="18" charset="0"/>
              </a:rPr>
              <a:t> на 100 тыс. населения. По ЦЗ Комрат из них начали лечение – </a:t>
            </a:r>
            <a:r>
              <a:rPr lang="ru-RU" sz="1400" b="1" dirty="0">
                <a:latin typeface="Times New Roman" panose="02020603050405020304" pitchFamily="18" charset="0"/>
                <a:ea typeface="Times New Roman" panose="02020603050405020304" pitchFamily="18" charset="0"/>
              </a:rPr>
              <a:t>1268 </a:t>
            </a:r>
            <a:r>
              <a:rPr lang="ru-RU" sz="1400" dirty="0">
                <a:latin typeface="Times New Roman" panose="02020603050405020304" pitchFamily="18" charset="0"/>
                <a:ea typeface="Times New Roman" panose="02020603050405020304" pitchFamily="18" charset="0"/>
              </a:rPr>
              <a:t>человек, в том числе </a:t>
            </a:r>
            <a:r>
              <a:rPr lang="ru-RU" sz="1400" b="1" dirty="0">
                <a:latin typeface="Times New Roman" panose="02020603050405020304" pitchFamily="18" charset="0"/>
                <a:ea typeface="Times New Roman" panose="02020603050405020304" pitchFamily="18" charset="0"/>
              </a:rPr>
              <a:t>52</a:t>
            </a:r>
            <a:r>
              <a:rPr lang="ru-RU" sz="1400" dirty="0">
                <a:latin typeface="Times New Roman" panose="02020603050405020304" pitchFamily="18" charset="0"/>
                <a:ea typeface="Times New Roman" panose="02020603050405020304" pitchFamily="18" charset="0"/>
              </a:rPr>
              <a:t> ребенка и</a:t>
            </a:r>
            <a:r>
              <a:rPr lang="ru-RU" sz="1400" b="1" dirty="0">
                <a:latin typeface="Times New Roman" panose="02020603050405020304" pitchFamily="18" charset="0"/>
                <a:ea typeface="Times New Roman" panose="02020603050405020304" pitchFamily="18" charset="0"/>
              </a:rPr>
              <a:t> 2</a:t>
            </a:r>
            <a:r>
              <a:rPr lang="ru-RU" sz="1400" dirty="0">
                <a:latin typeface="Times New Roman" panose="02020603050405020304" pitchFamily="18" charset="0"/>
                <a:ea typeface="Times New Roman" panose="02020603050405020304" pitchFamily="18" charset="0"/>
              </a:rPr>
              <a:t> беременные. Закончили лечение на дому </a:t>
            </a:r>
            <a:r>
              <a:rPr lang="ru-RU" sz="1400" b="1" dirty="0">
                <a:latin typeface="Times New Roman" panose="02020603050405020304" pitchFamily="18" charset="0"/>
                <a:ea typeface="Times New Roman" panose="02020603050405020304" pitchFamily="18" charset="0"/>
              </a:rPr>
              <a:t>1114</a:t>
            </a:r>
            <a:r>
              <a:rPr lang="ru-RU" sz="1400" dirty="0">
                <a:latin typeface="Times New Roman" panose="02020603050405020304" pitchFamily="18" charset="0"/>
                <a:ea typeface="Times New Roman" panose="02020603050405020304" pitchFamily="18" charset="0"/>
              </a:rPr>
              <a:t>, в том числе </a:t>
            </a:r>
            <a:r>
              <a:rPr lang="ru-RU" sz="1400" b="1" dirty="0">
                <a:latin typeface="Times New Roman" panose="02020603050405020304" pitchFamily="18" charset="0"/>
                <a:ea typeface="Times New Roman" panose="02020603050405020304" pitchFamily="18" charset="0"/>
              </a:rPr>
              <a:t>44 </a:t>
            </a:r>
            <a:r>
              <a:rPr lang="ru-RU" sz="1400" dirty="0">
                <a:latin typeface="Times New Roman" panose="02020603050405020304" pitchFamily="18" charset="0"/>
                <a:ea typeface="Times New Roman" panose="02020603050405020304" pitchFamily="18" charset="0"/>
              </a:rPr>
              <a:t>ребенка и </a:t>
            </a:r>
            <a:r>
              <a:rPr lang="ru-RU" sz="1400" b="1" dirty="0">
                <a:latin typeface="Times New Roman" panose="02020603050405020304" pitchFamily="18" charset="0"/>
                <a:ea typeface="Times New Roman" panose="02020603050405020304" pitchFamily="18" charset="0"/>
              </a:rPr>
              <a:t>6</a:t>
            </a:r>
            <a:r>
              <a:rPr lang="ru-RU" sz="1400" dirty="0">
                <a:latin typeface="Times New Roman" panose="02020603050405020304" pitchFamily="18" charset="0"/>
                <a:ea typeface="Times New Roman" panose="02020603050405020304" pitchFamily="18" charset="0"/>
              </a:rPr>
              <a:t> беременных. У </a:t>
            </a:r>
            <a:r>
              <a:rPr lang="ru-RU" sz="1400" b="1" dirty="0">
                <a:latin typeface="Times New Roman" panose="02020603050405020304" pitchFamily="18" charset="0"/>
                <a:ea typeface="Times New Roman" panose="02020603050405020304" pitchFamily="18" charset="0"/>
              </a:rPr>
              <a:t>238</a:t>
            </a:r>
            <a:r>
              <a:rPr lang="ru-RU" sz="1400" dirty="0">
                <a:latin typeface="Times New Roman" panose="02020603050405020304" pitchFamily="18" charset="0"/>
                <a:ea typeface="Times New Roman" panose="02020603050405020304" pitchFamily="18" charset="0"/>
              </a:rPr>
              <a:t> человек ухудшилось состояние и были госпитализированы в стационар.</a:t>
            </a:r>
          </a:p>
          <a:p>
            <a:pPr algn="just">
              <a:spcAft>
                <a:spcPts val="0"/>
              </a:spcAft>
            </a:pPr>
            <a:r>
              <a:rPr lang="ru-RU" sz="1400" dirty="0">
                <a:latin typeface="Times New Roman" panose="02020603050405020304" pitchFamily="18" charset="0"/>
                <a:ea typeface="Times New Roman" panose="02020603050405020304" pitchFamily="18" charset="0"/>
              </a:rPr>
              <a:t> 	</a:t>
            </a:r>
          </a:p>
          <a:p>
            <a:pPr algn="just">
              <a:spcAft>
                <a:spcPts val="0"/>
              </a:spcAft>
            </a:pPr>
            <a:r>
              <a:rPr lang="ru-RU" sz="1400" dirty="0">
                <a:latin typeface="Times New Roman" panose="02020603050405020304" pitchFamily="18" charset="0"/>
                <a:ea typeface="Times New Roman" panose="02020603050405020304" pitchFamily="18" charset="0"/>
              </a:rPr>
              <a:t>	В 2020 году было зарегистрировано 1401 случай </a:t>
            </a:r>
            <a:r>
              <a:rPr lang="en-US" sz="1400" dirty="0">
                <a:latin typeface="Times New Roman" panose="02020603050405020304" pitchFamily="18" charset="0"/>
                <a:ea typeface="Times New Roman" panose="02020603050405020304" pitchFamily="18" charset="0"/>
              </a:rPr>
              <a:t>COVID</a:t>
            </a:r>
            <a:r>
              <a:rPr lang="ru-RU" sz="1400" dirty="0">
                <a:latin typeface="Times New Roman" panose="02020603050405020304" pitchFamily="18" charset="0"/>
                <a:ea typeface="Times New Roman" panose="02020603050405020304" pitchFamily="18" charset="0"/>
              </a:rPr>
              <a:t> – 19, что составляет 398,6 случаев на 10 тыс. населения.</a:t>
            </a:r>
          </a:p>
          <a:p>
            <a:pPr algn="just">
              <a:spcAft>
                <a:spcPts val="0"/>
              </a:spcAft>
            </a:pPr>
            <a:r>
              <a:rPr lang="ru-RU" sz="1400" dirty="0">
                <a:latin typeface="Times New Roman" panose="02020603050405020304" pitchFamily="18" charset="0"/>
                <a:ea typeface="Times New Roman" panose="02020603050405020304" pitchFamily="18" charset="0"/>
              </a:rPr>
              <a:t>По Району зарегистрировано заболеваний </a:t>
            </a:r>
            <a:r>
              <a:rPr lang="en-US" sz="1400" dirty="0">
                <a:latin typeface="Times New Roman" panose="02020603050405020304" pitchFamily="18" charset="0"/>
                <a:ea typeface="Times New Roman" panose="02020603050405020304" pitchFamily="18" charset="0"/>
              </a:rPr>
              <a:t>COVID</a:t>
            </a:r>
            <a:r>
              <a:rPr lang="ru-RU" sz="1400" dirty="0">
                <a:latin typeface="Times New Roman" panose="02020603050405020304" pitchFamily="18" charset="0"/>
                <a:ea typeface="Times New Roman" panose="02020603050405020304" pitchFamily="18" charset="0"/>
              </a:rPr>
              <a:t> – 19 – 2036  и показатель составляет 292,8 на 10 тыс. населения.</a:t>
            </a:r>
          </a:p>
          <a:p>
            <a:pPr indent="449580" algn="just">
              <a:spcAft>
                <a:spcPts val="0"/>
              </a:spcAft>
            </a:pPr>
            <a:r>
              <a:rPr lang="ru-RU" sz="1400" dirty="0">
                <a:latin typeface="Times New Roman" panose="02020603050405020304" pitchFamily="18" charset="0"/>
                <a:ea typeface="Times New Roman" panose="02020603050405020304" pitchFamily="18" charset="0"/>
              </a:rPr>
              <a:t>В 2020 году заболело </a:t>
            </a:r>
            <a:r>
              <a:rPr lang="ru-RU" sz="1400" b="1" dirty="0">
                <a:latin typeface="Times New Roman" panose="02020603050405020304" pitchFamily="18" charset="0"/>
                <a:ea typeface="Times New Roman" panose="02020603050405020304" pitchFamily="18" charset="0"/>
              </a:rPr>
              <a:t>55 </a:t>
            </a:r>
            <a:r>
              <a:rPr lang="ru-RU" sz="1400" dirty="0">
                <a:latin typeface="Times New Roman" panose="02020603050405020304" pitchFamily="18" charset="0"/>
                <a:ea typeface="Times New Roman" panose="02020603050405020304" pitchFamily="18" charset="0"/>
              </a:rPr>
              <a:t>медицинских работников ЦЗ Комрат , многие в тяжелой форме и 2 смертельных исхода .</a:t>
            </a:r>
          </a:p>
          <a:p>
            <a:pPr indent="449580" algn="just">
              <a:spcAft>
                <a:spcPts val="0"/>
              </a:spcAft>
            </a:pPr>
            <a:r>
              <a:rPr lang="ru-RU" sz="1400" dirty="0">
                <a:latin typeface="Times New Roman" panose="02020603050405020304" pitchFamily="18" charset="0"/>
                <a:ea typeface="Times New Roman" panose="02020603050405020304" pitchFamily="18" charset="0"/>
              </a:rPr>
              <a:t>В 2021 году заболело </a:t>
            </a:r>
            <a:r>
              <a:rPr lang="ru-RU" sz="1400" b="1" dirty="0">
                <a:latin typeface="Times New Roman" panose="02020603050405020304" pitchFamily="18" charset="0"/>
                <a:ea typeface="Times New Roman" panose="02020603050405020304" pitchFamily="18" charset="0"/>
              </a:rPr>
              <a:t>20</a:t>
            </a:r>
            <a:r>
              <a:rPr lang="ru-RU" sz="1400" dirty="0">
                <a:latin typeface="Times New Roman" panose="02020603050405020304" pitchFamily="18" charset="0"/>
                <a:ea typeface="Times New Roman" panose="02020603050405020304" pitchFamily="18" charset="0"/>
              </a:rPr>
              <a:t> медицинских работников ЦЗ Комрат ,почти все случаи в легкой и средне-тяжелой форме , что говорит об эффективности вакцин.</a:t>
            </a:r>
          </a:p>
          <a:p>
            <a:pPr>
              <a:spcAft>
                <a:spcPts val="0"/>
              </a:spcAft>
            </a:pPr>
            <a:r>
              <a:rPr lang="ru-RU" sz="1400" dirty="0">
                <a:latin typeface="Times New Roman" panose="02020603050405020304" pitchFamily="18" charset="0"/>
                <a:ea typeface="Times New Roman" panose="02020603050405020304" pitchFamily="18" charset="0"/>
              </a:rPr>
              <a:t>С начала пандемии и до конца 2021 года переболели по ЦЗ Комрат  - </a:t>
            </a:r>
            <a:r>
              <a:rPr lang="ru-RU" sz="1400" b="1" dirty="0">
                <a:latin typeface="Times New Roman" panose="02020603050405020304" pitchFamily="18" charset="0"/>
                <a:ea typeface="Times New Roman" panose="02020603050405020304" pitchFamily="18" charset="0"/>
              </a:rPr>
              <a:t>13 врачей</a:t>
            </a:r>
            <a:r>
              <a:rPr lang="ru-RU" sz="1400" dirty="0">
                <a:latin typeface="Times New Roman" panose="02020603050405020304" pitchFamily="18" charset="0"/>
                <a:ea typeface="Times New Roman" panose="02020603050405020304" pitchFamily="18" charset="0"/>
              </a:rPr>
              <a:t>, </a:t>
            </a:r>
            <a:r>
              <a:rPr lang="ru-RU" sz="1400" b="1" dirty="0">
                <a:latin typeface="Times New Roman" panose="02020603050405020304" pitchFamily="18" charset="0"/>
                <a:ea typeface="Times New Roman" panose="02020603050405020304" pitchFamily="18" charset="0"/>
              </a:rPr>
              <a:t>44 медсестры, 4 санитарки и 14 прочего персонала.</a:t>
            </a:r>
            <a:endParaRPr lang="ru-RU"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7743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152400"/>
            <a:ext cx="7391400" cy="1260376"/>
          </a:xfrm>
        </p:spPr>
        <p:txBody>
          <a:bodyPr/>
          <a:lstStyle/>
          <a:p>
            <a:r>
              <a:rPr lang="ru-RU" sz="2800" b="1" dirty="0">
                <a:solidFill>
                  <a:schemeClr val="tx1">
                    <a:lumMod val="75000"/>
                  </a:schemeClr>
                </a:solidFill>
                <a:effectLst/>
                <a:latin typeface="Times New Roman" panose="02020603050405020304" pitchFamily="18" charset="0"/>
                <a:cs typeface="Times New Roman" panose="02020603050405020304" pitchFamily="18" charset="0"/>
              </a:rPr>
              <a:t>Профилактические осмотры населения по ЦЗ Комрат.</a:t>
            </a:r>
            <a:endParaRPr lang="ru-RU" sz="2800" dirty="0">
              <a:solidFill>
                <a:schemeClr val="tx1">
                  <a:lumMod val="75000"/>
                </a:schemeClr>
              </a:solidFill>
              <a:effectLst/>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85091106"/>
              </p:ext>
            </p:extLst>
          </p:nvPr>
        </p:nvGraphicFramePr>
        <p:xfrm>
          <a:off x="323525" y="1772813"/>
          <a:ext cx="8568954" cy="4896544"/>
        </p:xfrm>
        <a:graphic>
          <a:graphicData uri="http://schemas.openxmlformats.org/drawingml/2006/table">
            <a:tbl>
              <a:tblPr firstRow="1" firstCol="1" bandRow="1">
                <a:tableStyleId>{5C22544A-7EE6-4342-B048-85BDC9FD1C3A}</a:tableStyleId>
              </a:tblPr>
              <a:tblGrid>
                <a:gridCol w="2586075">
                  <a:extLst>
                    <a:ext uri="{9D8B030D-6E8A-4147-A177-3AD203B41FA5}">
                      <a16:colId xmlns:a16="http://schemas.microsoft.com/office/drawing/2014/main" val="2755549863"/>
                    </a:ext>
                  </a:extLst>
                </a:gridCol>
                <a:gridCol w="532330">
                  <a:extLst>
                    <a:ext uri="{9D8B030D-6E8A-4147-A177-3AD203B41FA5}">
                      <a16:colId xmlns:a16="http://schemas.microsoft.com/office/drawing/2014/main" val="3583214216"/>
                    </a:ext>
                  </a:extLst>
                </a:gridCol>
                <a:gridCol w="551907">
                  <a:extLst>
                    <a:ext uri="{9D8B030D-6E8A-4147-A177-3AD203B41FA5}">
                      <a16:colId xmlns:a16="http://schemas.microsoft.com/office/drawing/2014/main" val="4141674536"/>
                    </a:ext>
                  </a:extLst>
                </a:gridCol>
                <a:gridCol w="555170">
                  <a:extLst>
                    <a:ext uri="{9D8B030D-6E8A-4147-A177-3AD203B41FA5}">
                      <a16:colId xmlns:a16="http://schemas.microsoft.com/office/drawing/2014/main" val="145965366"/>
                    </a:ext>
                  </a:extLst>
                </a:gridCol>
                <a:gridCol w="562781">
                  <a:extLst>
                    <a:ext uri="{9D8B030D-6E8A-4147-A177-3AD203B41FA5}">
                      <a16:colId xmlns:a16="http://schemas.microsoft.com/office/drawing/2014/main" val="1567158892"/>
                    </a:ext>
                  </a:extLst>
                </a:gridCol>
                <a:gridCol w="562781">
                  <a:extLst>
                    <a:ext uri="{9D8B030D-6E8A-4147-A177-3AD203B41FA5}">
                      <a16:colId xmlns:a16="http://schemas.microsoft.com/office/drawing/2014/main" val="498831490"/>
                    </a:ext>
                  </a:extLst>
                </a:gridCol>
                <a:gridCol w="510037">
                  <a:extLst>
                    <a:ext uri="{9D8B030D-6E8A-4147-A177-3AD203B41FA5}">
                      <a16:colId xmlns:a16="http://schemas.microsoft.com/office/drawing/2014/main" val="303989315"/>
                    </a:ext>
                  </a:extLst>
                </a:gridCol>
                <a:gridCol w="508949">
                  <a:extLst>
                    <a:ext uri="{9D8B030D-6E8A-4147-A177-3AD203B41FA5}">
                      <a16:colId xmlns:a16="http://schemas.microsoft.com/office/drawing/2014/main" val="4226656815"/>
                    </a:ext>
                  </a:extLst>
                </a:gridCol>
                <a:gridCol w="507863">
                  <a:extLst>
                    <a:ext uri="{9D8B030D-6E8A-4147-A177-3AD203B41FA5}">
                      <a16:colId xmlns:a16="http://schemas.microsoft.com/office/drawing/2014/main" val="463047824"/>
                    </a:ext>
                  </a:extLst>
                </a:gridCol>
                <a:gridCol w="566587">
                  <a:extLst>
                    <a:ext uri="{9D8B030D-6E8A-4147-A177-3AD203B41FA5}">
                      <a16:colId xmlns:a16="http://schemas.microsoft.com/office/drawing/2014/main" val="977385657"/>
                    </a:ext>
                  </a:extLst>
                </a:gridCol>
                <a:gridCol w="566587">
                  <a:extLst>
                    <a:ext uri="{9D8B030D-6E8A-4147-A177-3AD203B41FA5}">
                      <a16:colId xmlns:a16="http://schemas.microsoft.com/office/drawing/2014/main" val="3932222942"/>
                    </a:ext>
                  </a:extLst>
                </a:gridCol>
                <a:gridCol w="557887">
                  <a:extLst>
                    <a:ext uri="{9D8B030D-6E8A-4147-A177-3AD203B41FA5}">
                      <a16:colId xmlns:a16="http://schemas.microsoft.com/office/drawing/2014/main" val="2759403119"/>
                    </a:ext>
                  </a:extLst>
                </a:gridCol>
              </a:tblGrid>
              <a:tr h="316518">
                <a:tc rowSpan="3">
                  <a:txBody>
                    <a:bodyPr/>
                    <a:lstStyle/>
                    <a:p>
                      <a:pPr algn="ctr">
                        <a:lnSpc>
                          <a:spcPct val="107000"/>
                        </a:lnSpc>
                        <a:spcAft>
                          <a:spcPts val="0"/>
                        </a:spcAft>
                      </a:pPr>
                      <a:r>
                        <a:rPr lang="ru-RU" sz="800" dirty="0">
                          <a:effectLst/>
                        </a:rPr>
                        <a:t> </a:t>
                      </a:r>
                      <a:endParaRPr lang="ru-RU" sz="900" dirty="0">
                        <a:effectLst/>
                        <a:latin typeface="Times New Roman" panose="02020603050405020304" pitchFamily="18" charset="0"/>
                        <a:ea typeface="Times New Roman" panose="02020603050405020304" pitchFamily="18" charset="0"/>
                      </a:endParaRPr>
                    </a:p>
                  </a:txBody>
                  <a:tcPr marL="51122" marR="51122" marT="0" marB="0" anchor="b"/>
                </a:tc>
                <a:tc rowSpan="3">
                  <a:txBody>
                    <a:bodyPr/>
                    <a:lstStyle/>
                    <a:p>
                      <a:pPr algn="ctr">
                        <a:lnSpc>
                          <a:spcPct val="107000"/>
                        </a:lnSpc>
                        <a:spcAft>
                          <a:spcPts val="0"/>
                        </a:spcAft>
                      </a:pPr>
                      <a:r>
                        <a:rPr lang="ru-RU" sz="1000" dirty="0">
                          <a:effectLst/>
                        </a:rPr>
                        <a:t>№</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gridSpan="2">
                  <a:txBody>
                    <a:bodyPr/>
                    <a:lstStyle/>
                    <a:p>
                      <a:pPr algn="ctr">
                        <a:lnSpc>
                          <a:spcPct val="107000"/>
                        </a:lnSpc>
                        <a:spcAft>
                          <a:spcPts val="0"/>
                        </a:spcAft>
                      </a:pPr>
                      <a:r>
                        <a:rPr lang="ru-RU" sz="1000" dirty="0">
                          <a:effectLst/>
                        </a:rPr>
                        <a:t>подлежало</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hMerge="1">
                  <a:txBody>
                    <a:bodyPr/>
                    <a:lstStyle/>
                    <a:p>
                      <a:endParaRPr lang="ru-RU"/>
                    </a:p>
                  </a:txBody>
                  <a:tcPr/>
                </a:tc>
                <a:tc gridSpan="4">
                  <a:txBody>
                    <a:bodyPr/>
                    <a:lstStyle/>
                    <a:p>
                      <a:pPr algn="ctr">
                        <a:lnSpc>
                          <a:spcPct val="107000"/>
                        </a:lnSpc>
                        <a:spcAft>
                          <a:spcPts val="0"/>
                        </a:spcAft>
                      </a:pPr>
                      <a:r>
                        <a:rPr lang="ru-RU" sz="1000" dirty="0">
                          <a:effectLst/>
                        </a:rPr>
                        <a:t>осмотрено</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lnSpc>
                          <a:spcPct val="107000"/>
                        </a:lnSpc>
                        <a:spcAft>
                          <a:spcPts val="0"/>
                        </a:spcAft>
                      </a:pPr>
                      <a:r>
                        <a:rPr lang="ru-RU" sz="1000" dirty="0">
                          <a:effectLst/>
                        </a:rPr>
                        <a:t>выявлено</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739688605"/>
                  </a:ext>
                </a:extLst>
              </a:tr>
              <a:tr h="316518">
                <a:tc vMerge="1">
                  <a:txBody>
                    <a:bodyPr/>
                    <a:lstStyle/>
                    <a:p>
                      <a:endParaRPr lang="ru-RU"/>
                    </a:p>
                  </a:txBody>
                  <a:tcPr/>
                </a:tc>
                <a:tc vMerge="1">
                  <a:txBody>
                    <a:bodyPr/>
                    <a:lstStyle/>
                    <a:p>
                      <a:endParaRPr lang="ru-RU"/>
                    </a:p>
                  </a:txBody>
                  <a:tcPr/>
                </a:tc>
                <a:tc rowSpan="2">
                  <a:txBody>
                    <a:bodyPr/>
                    <a:lstStyle/>
                    <a:p>
                      <a:pPr algn="ctr">
                        <a:lnSpc>
                          <a:spcPct val="107000"/>
                        </a:lnSpc>
                        <a:spcAft>
                          <a:spcPts val="0"/>
                        </a:spcAft>
                      </a:pPr>
                      <a:r>
                        <a:rPr lang="ru-RU" sz="1000">
                          <a:effectLst/>
                        </a:rPr>
                        <a:t>2020</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rowSpan="2">
                  <a:txBody>
                    <a:bodyPr/>
                    <a:lstStyle/>
                    <a:p>
                      <a:pPr algn="ctr">
                        <a:lnSpc>
                          <a:spcPct val="107000"/>
                        </a:lnSpc>
                        <a:spcAft>
                          <a:spcPts val="0"/>
                        </a:spcAft>
                      </a:pPr>
                      <a:r>
                        <a:rPr lang="ru-RU" sz="1000" dirty="0">
                          <a:effectLst/>
                        </a:rPr>
                        <a:t>2021</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2020</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2021</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2020</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2021</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2020</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2021</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2020</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2021</a:t>
                      </a:r>
                      <a:endParaRPr lang="ru-RU" sz="900">
                        <a:effectLst/>
                        <a:latin typeface="Times New Roman" panose="02020603050405020304" pitchFamily="18" charset="0"/>
                        <a:ea typeface="Times New Roman" panose="02020603050405020304" pitchFamily="18" charset="0"/>
                      </a:endParaRPr>
                    </a:p>
                  </a:txBody>
                  <a:tcPr marL="51122" marR="51122" marT="0" marB="0" anchor="ctr"/>
                </a:tc>
                <a:extLst>
                  <a:ext uri="{0D108BD9-81ED-4DB2-BD59-A6C34878D82A}">
                    <a16:rowId xmlns:a16="http://schemas.microsoft.com/office/drawing/2014/main" val="2714501633"/>
                  </a:ext>
                </a:extLst>
              </a:tr>
              <a:tr h="32955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000">
                          <a:effectLst/>
                        </a:rPr>
                        <a:t>абс.</a:t>
                      </a:r>
                      <a:endParaRPr lang="ru-RU" sz="900">
                        <a:effectLst/>
                        <a:latin typeface="Times New Roman" panose="02020603050405020304" pitchFamily="18" charset="0"/>
                        <a:ea typeface="Times New Roman" panose="02020603050405020304" pitchFamily="18" charset="0"/>
                      </a:endParaRPr>
                    </a:p>
                  </a:txBody>
                  <a:tcPr marL="51122" marR="51122" marT="0" marB="0" anchor="b"/>
                </a:tc>
                <a:tc>
                  <a:txBody>
                    <a:bodyPr/>
                    <a:lstStyle/>
                    <a:p>
                      <a:pPr algn="ctr">
                        <a:lnSpc>
                          <a:spcPct val="107000"/>
                        </a:lnSpc>
                        <a:spcAft>
                          <a:spcPts val="0"/>
                        </a:spcAft>
                      </a:pPr>
                      <a:r>
                        <a:rPr lang="ru-RU" sz="1000">
                          <a:effectLst/>
                        </a:rPr>
                        <a:t>абс.</a:t>
                      </a:r>
                      <a:endParaRPr lang="ru-RU" sz="900">
                        <a:effectLst/>
                        <a:latin typeface="Times New Roman" panose="02020603050405020304" pitchFamily="18" charset="0"/>
                        <a:ea typeface="Times New Roman" panose="02020603050405020304" pitchFamily="18" charset="0"/>
                      </a:endParaRPr>
                    </a:p>
                  </a:txBody>
                  <a:tcPr marL="51122" marR="51122" marT="0" marB="0" anchor="b"/>
                </a:tc>
                <a:tc>
                  <a:txBody>
                    <a:bodyPr/>
                    <a:lstStyle/>
                    <a:p>
                      <a:pPr algn="ctr">
                        <a:lnSpc>
                          <a:spcPct val="107000"/>
                        </a:lnSpc>
                        <a:spcAft>
                          <a:spcPts val="0"/>
                        </a:spcAft>
                      </a:pPr>
                      <a:r>
                        <a:rPr lang="ru-RU" sz="1000">
                          <a:effectLst/>
                        </a:rPr>
                        <a:t>%</a:t>
                      </a:r>
                      <a:endParaRPr lang="ru-RU" sz="900">
                        <a:effectLst/>
                        <a:latin typeface="Times New Roman" panose="02020603050405020304" pitchFamily="18" charset="0"/>
                        <a:ea typeface="Times New Roman" panose="02020603050405020304" pitchFamily="18" charset="0"/>
                      </a:endParaRPr>
                    </a:p>
                  </a:txBody>
                  <a:tcPr marL="51122" marR="51122" marT="0" marB="0" anchor="b"/>
                </a:tc>
                <a:tc>
                  <a:txBody>
                    <a:bodyPr/>
                    <a:lstStyle/>
                    <a:p>
                      <a:pPr algn="ctr">
                        <a:lnSpc>
                          <a:spcPct val="107000"/>
                        </a:lnSpc>
                        <a:spcAft>
                          <a:spcPts val="0"/>
                        </a:spcAft>
                      </a:pPr>
                      <a:r>
                        <a:rPr lang="ru-RU" sz="1000">
                          <a:effectLst/>
                        </a:rPr>
                        <a:t>%</a:t>
                      </a:r>
                      <a:endParaRPr lang="ru-RU" sz="900">
                        <a:effectLst/>
                        <a:latin typeface="Times New Roman" panose="02020603050405020304" pitchFamily="18" charset="0"/>
                        <a:ea typeface="Times New Roman" panose="02020603050405020304" pitchFamily="18" charset="0"/>
                      </a:endParaRPr>
                    </a:p>
                  </a:txBody>
                  <a:tcPr marL="51122" marR="51122" marT="0" marB="0" anchor="b"/>
                </a:tc>
                <a:tc>
                  <a:txBody>
                    <a:bodyPr/>
                    <a:lstStyle/>
                    <a:p>
                      <a:pPr algn="ctr">
                        <a:lnSpc>
                          <a:spcPct val="107000"/>
                        </a:lnSpc>
                        <a:spcAft>
                          <a:spcPts val="0"/>
                        </a:spcAft>
                      </a:pPr>
                      <a:r>
                        <a:rPr lang="ru-RU" sz="1000">
                          <a:effectLst/>
                        </a:rPr>
                        <a:t>абс.</a:t>
                      </a:r>
                      <a:endParaRPr lang="ru-RU" sz="900">
                        <a:effectLst/>
                        <a:latin typeface="Times New Roman" panose="02020603050405020304" pitchFamily="18" charset="0"/>
                        <a:ea typeface="Times New Roman" panose="02020603050405020304" pitchFamily="18" charset="0"/>
                      </a:endParaRPr>
                    </a:p>
                  </a:txBody>
                  <a:tcPr marL="51122" marR="51122" marT="0" marB="0" anchor="b"/>
                </a:tc>
                <a:tc>
                  <a:txBody>
                    <a:bodyPr/>
                    <a:lstStyle/>
                    <a:p>
                      <a:pPr algn="ctr">
                        <a:lnSpc>
                          <a:spcPct val="107000"/>
                        </a:lnSpc>
                        <a:spcAft>
                          <a:spcPts val="0"/>
                        </a:spcAft>
                      </a:pPr>
                      <a:r>
                        <a:rPr lang="ru-RU" sz="1000">
                          <a:effectLst/>
                        </a:rPr>
                        <a:t>абс.</a:t>
                      </a:r>
                      <a:endParaRPr lang="ru-RU" sz="900">
                        <a:effectLst/>
                        <a:latin typeface="Times New Roman" panose="02020603050405020304" pitchFamily="18" charset="0"/>
                        <a:ea typeface="Times New Roman" panose="02020603050405020304" pitchFamily="18" charset="0"/>
                      </a:endParaRPr>
                    </a:p>
                  </a:txBody>
                  <a:tcPr marL="51122" marR="51122" marT="0" marB="0" anchor="b"/>
                </a:tc>
                <a:tc>
                  <a:txBody>
                    <a:bodyPr/>
                    <a:lstStyle/>
                    <a:p>
                      <a:pPr algn="ctr">
                        <a:lnSpc>
                          <a:spcPct val="107000"/>
                        </a:lnSpc>
                        <a:spcAft>
                          <a:spcPts val="0"/>
                        </a:spcAft>
                      </a:pPr>
                      <a:r>
                        <a:rPr lang="ru-RU" sz="1000">
                          <a:effectLst/>
                        </a:rPr>
                        <a:t>%</a:t>
                      </a:r>
                      <a:endParaRPr lang="ru-RU" sz="900">
                        <a:effectLst/>
                        <a:latin typeface="Times New Roman" panose="02020603050405020304" pitchFamily="18" charset="0"/>
                        <a:ea typeface="Times New Roman" panose="02020603050405020304" pitchFamily="18" charset="0"/>
                      </a:endParaRPr>
                    </a:p>
                  </a:txBody>
                  <a:tcPr marL="51122" marR="51122" marT="0" marB="0" anchor="b"/>
                </a:tc>
                <a:tc>
                  <a:txBody>
                    <a:bodyPr/>
                    <a:lstStyle/>
                    <a:p>
                      <a:pPr algn="ctr">
                        <a:lnSpc>
                          <a:spcPct val="107000"/>
                        </a:lnSpc>
                        <a:spcAft>
                          <a:spcPts val="0"/>
                        </a:spcAft>
                      </a:pPr>
                      <a:r>
                        <a:rPr lang="ru-RU" sz="1000">
                          <a:effectLst/>
                        </a:rPr>
                        <a:t>%</a:t>
                      </a:r>
                      <a:endParaRPr lang="ru-RU" sz="900">
                        <a:effectLst/>
                        <a:latin typeface="Times New Roman" panose="02020603050405020304" pitchFamily="18" charset="0"/>
                        <a:ea typeface="Times New Roman" panose="02020603050405020304" pitchFamily="18" charset="0"/>
                      </a:endParaRPr>
                    </a:p>
                  </a:txBody>
                  <a:tcPr marL="51122" marR="51122" marT="0" marB="0" anchor="b"/>
                </a:tc>
                <a:extLst>
                  <a:ext uri="{0D108BD9-81ED-4DB2-BD59-A6C34878D82A}">
                    <a16:rowId xmlns:a16="http://schemas.microsoft.com/office/drawing/2014/main" val="2730547267"/>
                  </a:ext>
                </a:extLst>
              </a:tr>
              <a:tr h="329558">
                <a:tc>
                  <a:txBody>
                    <a:bodyPr/>
                    <a:lstStyle/>
                    <a:p>
                      <a:pPr algn="l">
                        <a:lnSpc>
                          <a:spcPct val="107000"/>
                        </a:lnSpc>
                        <a:spcAft>
                          <a:spcPts val="0"/>
                        </a:spcAft>
                      </a:pPr>
                      <a:r>
                        <a:rPr lang="ru-RU" sz="800" dirty="0">
                          <a:effectLst/>
                        </a:rPr>
                        <a:t>Антропометрия</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800" dirty="0">
                          <a:effectLst/>
                        </a:rPr>
                        <a:t>1,0</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27022</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27111</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17074</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20613</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solidFill>
                            <a:srgbClr val="C00000"/>
                          </a:solidFill>
                          <a:effectLst/>
                        </a:rPr>
                        <a:t>63,19</a:t>
                      </a:r>
                      <a:endParaRPr lang="ru-RU" sz="900" dirty="0">
                        <a:solidFill>
                          <a:srgbClr val="C00000"/>
                        </a:solidFill>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solidFill>
                            <a:srgbClr val="C00000"/>
                          </a:solidFill>
                          <a:effectLst/>
                        </a:rPr>
                        <a:t>76,03</a:t>
                      </a:r>
                      <a:endParaRPr lang="ru-RU" sz="900" dirty="0">
                        <a:solidFill>
                          <a:srgbClr val="C00000"/>
                        </a:solidFill>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838</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673</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4,91</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3,26</a:t>
                      </a:r>
                      <a:endParaRPr lang="ru-RU" sz="900">
                        <a:effectLst/>
                        <a:latin typeface="Times New Roman" panose="02020603050405020304" pitchFamily="18" charset="0"/>
                        <a:ea typeface="Times New Roman" panose="02020603050405020304" pitchFamily="18" charset="0"/>
                      </a:endParaRPr>
                    </a:p>
                  </a:txBody>
                  <a:tcPr marL="51122" marR="51122" marT="0" marB="0" anchor="ctr"/>
                </a:tc>
                <a:extLst>
                  <a:ext uri="{0D108BD9-81ED-4DB2-BD59-A6C34878D82A}">
                    <a16:rowId xmlns:a16="http://schemas.microsoft.com/office/drawing/2014/main" val="2911481936"/>
                  </a:ext>
                </a:extLst>
              </a:tr>
              <a:tr h="329558">
                <a:tc>
                  <a:txBody>
                    <a:bodyPr/>
                    <a:lstStyle/>
                    <a:p>
                      <a:pPr algn="l">
                        <a:lnSpc>
                          <a:spcPct val="107000"/>
                        </a:lnSpc>
                        <a:spcAft>
                          <a:spcPts val="0"/>
                        </a:spcAft>
                      </a:pPr>
                      <a:r>
                        <a:rPr lang="ru-RU" sz="800" dirty="0">
                          <a:effectLst/>
                        </a:rPr>
                        <a:t>Измерение А.Д.</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800" dirty="0">
                          <a:effectLst/>
                        </a:rPr>
                        <a:t>2,0</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effectLst/>
                        </a:rPr>
                        <a:t>27022</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27113</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17103</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21659</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solidFill>
                            <a:srgbClr val="C00000"/>
                          </a:solidFill>
                          <a:effectLst/>
                        </a:rPr>
                        <a:t>63,29</a:t>
                      </a:r>
                      <a:endParaRPr lang="ru-RU" sz="900" dirty="0">
                        <a:solidFill>
                          <a:srgbClr val="C00000"/>
                        </a:solidFill>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solidFill>
                            <a:srgbClr val="C00000"/>
                          </a:solidFill>
                          <a:effectLst/>
                        </a:rPr>
                        <a:t>79,88</a:t>
                      </a:r>
                      <a:endParaRPr lang="ru-RU" sz="900" dirty="0">
                        <a:solidFill>
                          <a:srgbClr val="C00000"/>
                        </a:solidFill>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794</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625</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4,64</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2,89</a:t>
                      </a:r>
                      <a:endParaRPr lang="ru-RU" sz="900">
                        <a:effectLst/>
                        <a:latin typeface="Times New Roman" panose="02020603050405020304" pitchFamily="18" charset="0"/>
                        <a:ea typeface="Times New Roman" panose="02020603050405020304" pitchFamily="18" charset="0"/>
                      </a:endParaRPr>
                    </a:p>
                  </a:txBody>
                  <a:tcPr marL="51122" marR="51122" marT="0" marB="0" anchor="ctr"/>
                </a:tc>
                <a:extLst>
                  <a:ext uri="{0D108BD9-81ED-4DB2-BD59-A6C34878D82A}">
                    <a16:rowId xmlns:a16="http://schemas.microsoft.com/office/drawing/2014/main" val="4205189881"/>
                  </a:ext>
                </a:extLst>
              </a:tr>
              <a:tr h="329558">
                <a:tc>
                  <a:txBody>
                    <a:bodyPr/>
                    <a:lstStyle/>
                    <a:p>
                      <a:pPr algn="l">
                        <a:lnSpc>
                          <a:spcPct val="107000"/>
                        </a:lnSpc>
                        <a:spcAft>
                          <a:spcPts val="0"/>
                        </a:spcAft>
                      </a:pPr>
                      <a:r>
                        <a:rPr lang="ru-RU" sz="800" dirty="0">
                          <a:effectLst/>
                        </a:rPr>
                        <a:t>Холестерин</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800">
                          <a:effectLst/>
                        </a:rPr>
                        <a:t>3,0</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effectLst/>
                        </a:rPr>
                        <a:t>15360</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15950</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7118</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9968</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solidFill>
                            <a:srgbClr val="C00000"/>
                          </a:solidFill>
                          <a:effectLst/>
                        </a:rPr>
                        <a:t>46,34</a:t>
                      </a:r>
                      <a:endParaRPr lang="ru-RU" sz="900" dirty="0">
                        <a:solidFill>
                          <a:srgbClr val="C00000"/>
                        </a:solidFill>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solidFill>
                            <a:srgbClr val="C00000"/>
                          </a:solidFill>
                          <a:effectLst/>
                        </a:rPr>
                        <a:t>62,50</a:t>
                      </a:r>
                      <a:endParaRPr lang="ru-RU" sz="900" dirty="0">
                        <a:solidFill>
                          <a:srgbClr val="C00000"/>
                        </a:solidFill>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539</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723</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7,57</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7,25</a:t>
                      </a:r>
                      <a:endParaRPr lang="ru-RU" sz="900">
                        <a:effectLst/>
                        <a:latin typeface="Times New Roman" panose="02020603050405020304" pitchFamily="18" charset="0"/>
                        <a:ea typeface="Times New Roman" panose="02020603050405020304" pitchFamily="18" charset="0"/>
                      </a:endParaRPr>
                    </a:p>
                  </a:txBody>
                  <a:tcPr marL="51122" marR="51122" marT="0" marB="0" anchor="ctr"/>
                </a:tc>
                <a:extLst>
                  <a:ext uri="{0D108BD9-81ED-4DB2-BD59-A6C34878D82A}">
                    <a16:rowId xmlns:a16="http://schemas.microsoft.com/office/drawing/2014/main" val="3986331227"/>
                  </a:ext>
                </a:extLst>
              </a:tr>
              <a:tr h="329558">
                <a:tc>
                  <a:txBody>
                    <a:bodyPr/>
                    <a:lstStyle/>
                    <a:p>
                      <a:pPr algn="l">
                        <a:lnSpc>
                          <a:spcPct val="107000"/>
                        </a:lnSpc>
                        <a:spcAft>
                          <a:spcPts val="0"/>
                        </a:spcAft>
                      </a:pPr>
                      <a:r>
                        <a:rPr lang="ru-RU" sz="800" dirty="0">
                          <a:effectLst/>
                        </a:rPr>
                        <a:t>Сахар крови</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800">
                          <a:effectLst/>
                        </a:rPr>
                        <a:t>4,0</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effectLst/>
                        </a:rPr>
                        <a:t>1587</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15465</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7619</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10146</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solidFill>
                            <a:srgbClr val="C00000"/>
                          </a:solidFill>
                          <a:effectLst/>
                        </a:rPr>
                        <a:t>48,88</a:t>
                      </a:r>
                      <a:endParaRPr lang="ru-RU" sz="900" dirty="0">
                        <a:solidFill>
                          <a:srgbClr val="C00000"/>
                        </a:solidFill>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solidFill>
                            <a:srgbClr val="C00000"/>
                          </a:solidFill>
                          <a:effectLst/>
                        </a:rPr>
                        <a:t>65,61</a:t>
                      </a:r>
                      <a:endParaRPr lang="ru-RU" sz="900" dirty="0">
                        <a:solidFill>
                          <a:srgbClr val="C00000"/>
                        </a:solidFill>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395</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512</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5,18</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5,05</a:t>
                      </a:r>
                      <a:endParaRPr lang="ru-RU" sz="900">
                        <a:effectLst/>
                        <a:latin typeface="Times New Roman" panose="02020603050405020304" pitchFamily="18" charset="0"/>
                        <a:ea typeface="Times New Roman" panose="02020603050405020304" pitchFamily="18" charset="0"/>
                      </a:endParaRPr>
                    </a:p>
                  </a:txBody>
                  <a:tcPr marL="51122" marR="51122" marT="0" marB="0" anchor="ctr"/>
                </a:tc>
                <a:extLst>
                  <a:ext uri="{0D108BD9-81ED-4DB2-BD59-A6C34878D82A}">
                    <a16:rowId xmlns:a16="http://schemas.microsoft.com/office/drawing/2014/main" val="38370327"/>
                  </a:ext>
                </a:extLst>
              </a:tr>
              <a:tr h="329558">
                <a:tc>
                  <a:txBody>
                    <a:bodyPr/>
                    <a:lstStyle/>
                    <a:p>
                      <a:pPr algn="l">
                        <a:lnSpc>
                          <a:spcPct val="107000"/>
                        </a:lnSpc>
                        <a:spcAft>
                          <a:spcPts val="0"/>
                        </a:spcAft>
                      </a:pPr>
                      <a:r>
                        <a:rPr lang="ru-RU" sz="800" dirty="0">
                          <a:effectLst/>
                        </a:rPr>
                        <a:t>Осм.кожи щ/ж,лимф/уз,м/ж,</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800">
                          <a:effectLst/>
                        </a:rPr>
                        <a:t>5,0</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27022</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effectLst/>
                        </a:rPr>
                        <a:t>27111</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16946</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21357</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solidFill>
                            <a:srgbClr val="C00000"/>
                          </a:solidFill>
                          <a:effectLst/>
                        </a:rPr>
                        <a:t>62,71</a:t>
                      </a:r>
                      <a:endParaRPr lang="ru-RU" sz="900" dirty="0">
                        <a:solidFill>
                          <a:srgbClr val="C00000"/>
                        </a:solidFill>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solidFill>
                            <a:srgbClr val="C00000"/>
                          </a:solidFill>
                          <a:effectLst/>
                        </a:rPr>
                        <a:t>78,78</a:t>
                      </a:r>
                      <a:endParaRPr lang="ru-RU" sz="900" dirty="0">
                        <a:solidFill>
                          <a:srgbClr val="C00000"/>
                        </a:solidFill>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554</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347</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3,27</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1,62</a:t>
                      </a:r>
                      <a:endParaRPr lang="ru-RU" sz="900">
                        <a:effectLst/>
                        <a:latin typeface="Times New Roman" panose="02020603050405020304" pitchFamily="18" charset="0"/>
                        <a:ea typeface="Times New Roman" panose="02020603050405020304" pitchFamily="18" charset="0"/>
                      </a:endParaRPr>
                    </a:p>
                  </a:txBody>
                  <a:tcPr marL="51122" marR="51122" marT="0" marB="0" anchor="ctr"/>
                </a:tc>
                <a:extLst>
                  <a:ext uri="{0D108BD9-81ED-4DB2-BD59-A6C34878D82A}">
                    <a16:rowId xmlns:a16="http://schemas.microsoft.com/office/drawing/2014/main" val="2678899470"/>
                  </a:ext>
                </a:extLst>
              </a:tr>
              <a:tr h="334892">
                <a:tc>
                  <a:txBody>
                    <a:bodyPr/>
                    <a:lstStyle/>
                    <a:p>
                      <a:pPr algn="l">
                        <a:lnSpc>
                          <a:spcPct val="107000"/>
                        </a:lnSpc>
                        <a:spcAft>
                          <a:spcPts val="0"/>
                        </a:spcAft>
                      </a:pPr>
                      <a:r>
                        <a:rPr lang="ru-RU" sz="800" dirty="0">
                          <a:effectLst/>
                        </a:rPr>
                        <a:t>Цитолог.тест Б-П (жен.25-64л.из гр.риска)</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800">
                          <a:effectLst/>
                        </a:rPr>
                        <a:t>6,0</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3258</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3097</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1172</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1880</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solidFill>
                            <a:srgbClr val="C00000"/>
                          </a:solidFill>
                          <a:effectLst/>
                        </a:rPr>
                        <a:t>35,97</a:t>
                      </a:r>
                      <a:endParaRPr lang="ru-RU" sz="900" dirty="0">
                        <a:solidFill>
                          <a:srgbClr val="C00000"/>
                        </a:solidFill>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solidFill>
                            <a:srgbClr val="C00000"/>
                          </a:solidFill>
                          <a:effectLst/>
                        </a:rPr>
                        <a:t>60,70</a:t>
                      </a:r>
                      <a:endParaRPr lang="ru-RU" sz="900" dirty="0">
                        <a:solidFill>
                          <a:srgbClr val="C00000"/>
                        </a:solidFill>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107</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70</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9,13</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3,72</a:t>
                      </a:r>
                      <a:endParaRPr lang="ru-RU" sz="900">
                        <a:effectLst/>
                        <a:latin typeface="Times New Roman" panose="02020603050405020304" pitchFamily="18" charset="0"/>
                        <a:ea typeface="Times New Roman" panose="02020603050405020304" pitchFamily="18" charset="0"/>
                      </a:endParaRPr>
                    </a:p>
                  </a:txBody>
                  <a:tcPr marL="51122" marR="51122" marT="0" marB="0" anchor="ctr"/>
                </a:tc>
                <a:extLst>
                  <a:ext uri="{0D108BD9-81ED-4DB2-BD59-A6C34878D82A}">
                    <a16:rowId xmlns:a16="http://schemas.microsoft.com/office/drawing/2014/main" val="1922048369"/>
                  </a:ext>
                </a:extLst>
              </a:tr>
              <a:tr h="329558">
                <a:tc>
                  <a:txBody>
                    <a:bodyPr/>
                    <a:lstStyle/>
                    <a:p>
                      <a:pPr algn="l">
                        <a:lnSpc>
                          <a:spcPct val="107000"/>
                        </a:lnSpc>
                        <a:spcAft>
                          <a:spcPts val="0"/>
                        </a:spcAft>
                      </a:pPr>
                      <a:r>
                        <a:rPr lang="ru-RU" sz="800" dirty="0">
                          <a:effectLst/>
                        </a:rPr>
                        <a:t>Колоноскопия</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800">
                          <a:effectLst/>
                        </a:rPr>
                        <a:t>7,0</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279</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267</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effectLst/>
                        </a:rPr>
                        <a:t>61</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78</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solidFill>
                            <a:srgbClr val="C00000"/>
                          </a:solidFill>
                          <a:effectLst/>
                        </a:rPr>
                        <a:t>21,86</a:t>
                      </a:r>
                      <a:endParaRPr lang="ru-RU" sz="900" dirty="0">
                        <a:solidFill>
                          <a:srgbClr val="C00000"/>
                        </a:solidFill>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solidFill>
                            <a:srgbClr val="C00000"/>
                          </a:solidFill>
                          <a:effectLst/>
                        </a:rPr>
                        <a:t>29,21</a:t>
                      </a:r>
                      <a:endParaRPr lang="ru-RU" sz="900" dirty="0">
                        <a:solidFill>
                          <a:srgbClr val="C00000"/>
                        </a:solidFill>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9</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8</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14,75</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10,26</a:t>
                      </a:r>
                      <a:endParaRPr lang="ru-RU" sz="900">
                        <a:effectLst/>
                        <a:latin typeface="Times New Roman" panose="02020603050405020304" pitchFamily="18" charset="0"/>
                        <a:ea typeface="Times New Roman" panose="02020603050405020304" pitchFamily="18" charset="0"/>
                      </a:endParaRPr>
                    </a:p>
                  </a:txBody>
                  <a:tcPr marL="51122" marR="51122" marT="0" marB="0" anchor="ctr"/>
                </a:tc>
                <a:extLst>
                  <a:ext uri="{0D108BD9-81ED-4DB2-BD59-A6C34878D82A}">
                    <a16:rowId xmlns:a16="http://schemas.microsoft.com/office/drawing/2014/main" val="2162552118"/>
                  </a:ext>
                </a:extLst>
              </a:tr>
              <a:tr h="329558">
                <a:tc>
                  <a:txBody>
                    <a:bodyPr/>
                    <a:lstStyle/>
                    <a:p>
                      <a:pPr algn="l">
                        <a:lnSpc>
                          <a:spcPct val="107000"/>
                        </a:lnSpc>
                        <a:spcAft>
                          <a:spcPts val="0"/>
                        </a:spcAft>
                      </a:pPr>
                      <a:r>
                        <a:rPr lang="ru-RU" sz="800" dirty="0">
                          <a:effectLst/>
                        </a:rPr>
                        <a:t>Гемоккульт-тест</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800">
                          <a:effectLst/>
                        </a:rPr>
                        <a:t>8,0</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5790</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6416</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effectLst/>
                        </a:rPr>
                        <a:t>853</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effectLst/>
                        </a:rPr>
                        <a:t>1174</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solidFill>
                            <a:srgbClr val="C00000"/>
                          </a:solidFill>
                          <a:effectLst/>
                        </a:rPr>
                        <a:t>14,73</a:t>
                      </a:r>
                      <a:endParaRPr lang="ru-RU" sz="900" dirty="0">
                        <a:solidFill>
                          <a:srgbClr val="C00000"/>
                        </a:solidFill>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solidFill>
                            <a:srgbClr val="C00000"/>
                          </a:solidFill>
                          <a:effectLst/>
                        </a:rPr>
                        <a:t>18,30</a:t>
                      </a:r>
                      <a:endParaRPr lang="ru-RU" sz="900" dirty="0">
                        <a:solidFill>
                          <a:srgbClr val="C00000"/>
                        </a:solidFill>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82</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56</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9,61</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4,77</a:t>
                      </a:r>
                      <a:endParaRPr lang="ru-RU" sz="900">
                        <a:effectLst/>
                        <a:latin typeface="Times New Roman" panose="02020603050405020304" pitchFamily="18" charset="0"/>
                        <a:ea typeface="Times New Roman" panose="02020603050405020304" pitchFamily="18" charset="0"/>
                      </a:endParaRPr>
                    </a:p>
                  </a:txBody>
                  <a:tcPr marL="51122" marR="51122" marT="0" marB="0" anchor="ctr"/>
                </a:tc>
                <a:extLst>
                  <a:ext uri="{0D108BD9-81ED-4DB2-BD59-A6C34878D82A}">
                    <a16:rowId xmlns:a16="http://schemas.microsoft.com/office/drawing/2014/main" val="3276053176"/>
                  </a:ext>
                </a:extLst>
              </a:tr>
              <a:tr h="329558">
                <a:tc>
                  <a:txBody>
                    <a:bodyPr/>
                    <a:lstStyle/>
                    <a:p>
                      <a:pPr algn="l">
                        <a:lnSpc>
                          <a:spcPct val="107000"/>
                        </a:lnSpc>
                        <a:spcAft>
                          <a:spcPts val="0"/>
                        </a:spcAft>
                      </a:pPr>
                      <a:r>
                        <a:rPr lang="ru-RU" sz="800">
                          <a:effectLst/>
                        </a:rPr>
                        <a:t>МРС (из гр.риска)</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800">
                          <a:effectLst/>
                        </a:rPr>
                        <a:t>9,0</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708</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751</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614</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effectLst/>
                        </a:rPr>
                        <a:t>668</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solidFill>
                            <a:srgbClr val="C00000"/>
                          </a:solidFill>
                          <a:effectLst/>
                        </a:rPr>
                        <a:t>86,70</a:t>
                      </a:r>
                      <a:endParaRPr lang="ru-RU" sz="900" dirty="0">
                        <a:solidFill>
                          <a:srgbClr val="C00000"/>
                        </a:solidFill>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solidFill>
                            <a:srgbClr val="C00000"/>
                          </a:solidFill>
                          <a:effectLst/>
                        </a:rPr>
                        <a:t>88,95</a:t>
                      </a:r>
                      <a:endParaRPr lang="ru-RU" sz="900" dirty="0">
                        <a:solidFill>
                          <a:srgbClr val="C00000"/>
                        </a:solidFill>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 </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 </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 </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 </a:t>
                      </a:r>
                      <a:endParaRPr lang="ru-RU" sz="900">
                        <a:effectLst/>
                        <a:latin typeface="Times New Roman" panose="02020603050405020304" pitchFamily="18" charset="0"/>
                        <a:ea typeface="Times New Roman" panose="02020603050405020304" pitchFamily="18" charset="0"/>
                      </a:endParaRPr>
                    </a:p>
                  </a:txBody>
                  <a:tcPr marL="51122" marR="51122" marT="0" marB="0" anchor="ctr"/>
                </a:tc>
                <a:extLst>
                  <a:ext uri="{0D108BD9-81ED-4DB2-BD59-A6C34878D82A}">
                    <a16:rowId xmlns:a16="http://schemas.microsoft.com/office/drawing/2014/main" val="1848880786"/>
                  </a:ext>
                </a:extLst>
              </a:tr>
              <a:tr h="329558">
                <a:tc>
                  <a:txBody>
                    <a:bodyPr/>
                    <a:lstStyle/>
                    <a:p>
                      <a:pPr algn="l">
                        <a:lnSpc>
                          <a:spcPct val="107000"/>
                        </a:lnSpc>
                        <a:spcAft>
                          <a:spcPts val="0"/>
                        </a:spcAft>
                      </a:pPr>
                      <a:r>
                        <a:rPr lang="ru-RU" sz="800" dirty="0">
                          <a:effectLst/>
                        </a:rPr>
                        <a:t>Глазнаия тономерия(ст.40лет)</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800">
                          <a:effectLst/>
                        </a:rPr>
                        <a:t>10,0</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7673</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7657</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3478</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4768</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solidFill>
                            <a:srgbClr val="C00000"/>
                          </a:solidFill>
                          <a:effectLst/>
                        </a:rPr>
                        <a:t>45,33</a:t>
                      </a:r>
                      <a:endParaRPr lang="ru-RU" sz="900" dirty="0">
                        <a:solidFill>
                          <a:srgbClr val="C00000"/>
                        </a:solidFill>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solidFill>
                            <a:srgbClr val="C00000"/>
                          </a:solidFill>
                          <a:effectLst/>
                        </a:rPr>
                        <a:t>62,27</a:t>
                      </a:r>
                      <a:endParaRPr lang="ru-RU" sz="900" dirty="0">
                        <a:solidFill>
                          <a:srgbClr val="C00000"/>
                        </a:solidFill>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effectLst/>
                        </a:rPr>
                        <a:t>227</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effectLst/>
                        </a:rPr>
                        <a:t>263</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6,53</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5,52</a:t>
                      </a:r>
                      <a:endParaRPr lang="ru-RU" sz="900">
                        <a:effectLst/>
                        <a:latin typeface="Times New Roman" panose="02020603050405020304" pitchFamily="18" charset="0"/>
                        <a:ea typeface="Times New Roman" panose="02020603050405020304" pitchFamily="18" charset="0"/>
                      </a:endParaRPr>
                    </a:p>
                  </a:txBody>
                  <a:tcPr marL="51122" marR="51122" marT="0" marB="0" anchor="ctr"/>
                </a:tc>
                <a:extLst>
                  <a:ext uri="{0D108BD9-81ED-4DB2-BD59-A6C34878D82A}">
                    <a16:rowId xmlns:a16="http://schemas.microsoft.com/office/drawing/2014/main" val="1463121484"/>
                  </a:ext>
                </a:extLst>
              </a:tr>
              <a:tr h="316518">
                <a:tc>
                  <a:txBody>
                    <a:bodyPr/>
                    <a:lstStyle/>
                    <a:p>
                      <a:pPr algn="l">
                        <a:lnSpc>
                          <a:spcPct val="107000"/>
                        </a:lnSpc>
                        <a:spcAft>
                          <a:spcPts val="0"/>
                        </a:spcAft>
                      </a:pPr>
                      <a:r>
                        <a:rPr lang="ru-RU" sz="800" dirty="0">
                          <a:effectLst/>
                        </a:rPr>
                        <a:t>Рентгенограм гр.кл.(из гр. риска)</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800">
                          <a:effectLst/>
                        </a:rPr>
                        <a:t>11,0</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2082</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1978</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1270</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1663</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solidFill>
                            <a:srgbClr val="C00000"/>
                          </a:solidFill>
                          <a:effectLst/>
                        </a:rPr>
                        <a:t>61,00</a:t>
                      </a:r>
                      <a:endParaRPr lang="ru-RU" sz="900" dirty="0">
                        <a:solidFill>
                          <a:srgbClr val="C00000"/>
                        </a:solidFill>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solidFill>
                            <a:srgbClr val="C00000"/>
                          </a:solidFill>
                          <a:effectLst/>
                        </a:rPr>
                        <a:t>84,07</a:t>
                      </a:r>
                      <a:endParaRPr lang="ru-RU" sz="900" dirty="0">
                        <a:solidFill>
                          <a:srgbClr val="C00000"/>
                        </a:solidFill>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 </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effectLst/>
                        </a:rPr>
                        <a:t>11</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effectLst/>
                        </a:rPr>
                        <a:t> </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0,66</a:t>
                      </a:r>
                      <a:endParaRPr lang="ru-RU" sz="900">
                        <a:effectLst/>
                        <a:latin typeface="Times New Roman" panose="02020603050405020304" pitchFamily="18" charset="0"/>
                        <a:ea typeface="Times New Roman" panose="02020603050405020304" pitchFamily="18" charset="0"/>
                      </a:endParaRPr>
                    </a:p>
                  </a:txBody>
                  <a:tcPr marL="51122" marR="51122" marT="0" marB="0" anchor="ctr"/>
                </a:tc>
                <a:extLst>
                  <a:ext uri="{0D108BD9-81ED-4DB2-BD59-A6C34878D82A}">
                    <a16:rowId xmlns:a16="http://schemas.microsoft.com/office/drawing/2014/main" val="2528245748"/>
                  </a:ext>
                </a:extLst>
              </a:tr>
              <a:tr h="316518">
                <a:tc>
                  <a:txBody>
                    <a:bodyPr/>
                    <a:lstStyle/>
                    <a:p>
                      <a:pPr algn="l">
                        <a:lnSpc>
                          <a:spcPct val="107000"/>
                        </a:lnSpc>
                        <a:spcAft>
                          <a:spcPts val="0"/>
                        </a:spcAft>
                      </a:pPr>
                      <a:r>
                        <a:rPr lang="ru-RU" sz="800" dirty="0">
                          <a:effectLst/>
                        </a:rPr>
                        <a:t>Анализ макроты на   АКУБ</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800">
                          <a:effectLst/>
                        </a:rPr>
                        <a:t>12,0</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1302</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972</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427</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392</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solidFill>
                            <a:srgbClr val="C00000"/>
                          </a:solidFill>
                          <a:effectLst/>
                        </a:rPr>
                        <a:t>32,80</a:t>
                      </a:r>
                      <a:endParaRPr lang="ru-RU" sz="900" dirty="0">
                        <a:solidFill>
                          <a:srgbClr val="C00000"/>
                        </a:solidFill>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solidFill>
                            <a:srgbClr val="C00000"/>
                          </a:solidFill>
                          <a:effectLst/>
                        </a:rPr>
                        <a:t>40,33</a:t>
                      </a:r>
                      <a:endParaRPr lang="ru-RU" sz="900" dirty="0">
                        <a:solidFill>
                          <a:srgbClr val="C00000"/>
                        </a:solidFill>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93</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a:effectLst/>
                        </a:rPr>
                        <a:t>3</a:t>
                      </a:r>
                      <a:endParaRPr lang="ru-RU" sz="90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effectLst/>
                        </a:rPr>
                        <a:t>21,78</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tc>
                  <a:txBody>
                    <a:bodyPr/>
                    <a:lstStyle/>
                    <a:p>
                      <a:pPr algn="ctr">
                        <a:lnSpc>
                          <a:spcPct val="107000"/>
                        </a:lnSpc>
                        <a:spcAft>
                          <a:spcPts val="0"/>
                        </a:spcAft>
                      </a:pPr>
                      <a:r>
                        <a:rPr lang="ru-RU" sz="1000" dirty="0">
                          <a:effectLst/>
                        </a:rPr>
                        <a:t>0,77</a:t>
                      </a:r>
                      <a:endParaRPr lang="ru-RU" sz="900" dirty="0">
                        <a:effectLst/>
                        <a:latin typeface="Times New Roman" panose="02020603050405020304" pitchFamily="18" charset="0"/>
                        <a:ea typeface="Times New Roman" panose="02020603050405020304" pitchFamily="18" charset="0"/>
                      </a:endParaRPr>
                    </a:p>
                  </a:txBody>
                  <a:tcPr marL="51122" marR="51122" marT="0" marB="0" anchor="ctr"/>
                </a:tc>
                <a:extLst>
                  <a:ext uri="{0D108BD9-81ED-4DB2-BD59-A6C34878D82A}">
                    <a16:rowId xmlns:a16="http://schemas.microsoft.com/office/drawing/2014/main" val="3306757659"/>
                  </a:ext>
                </a:extLst>
              </a:tr>
            </a:tbl>
          </a:graphicData>
        </a:graphic>
      </p:graphicFrame>
    </p:spTree>
    <p:extLst>
      <p:ext uri="{BB962C8B-B14F-4D97-AF65-F5344CB8AC3E}">
        <p14:creationId xmlns:p14="http://schemas.microsoft.com/office/powerpoint/2010/main" val="1353119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60648"/>
            <a:ext cx="7704856" cy="789959"/>
          </a:xfrm>
        </p:spPr>
        <p:txBody>
          <a:bodyPr/>
          <a:lstStyle/>
          <a:p>
            <a:r>
              <a:rPr lang="ru-RU" sz="3200" b="1" dirty="0">
                <a:solidFill>
                  <a:schemeClr val="tx1">
                    <a:lumMod val="75000"/>
                  </a:schemeClr>
                </a:solidFill>
                <a:effectLst/>
                <a:latin typeface="Times New Roman" panose="02020603050405020304" pitchFamily="18" charset="0"/>
                <a:cs typeface="Times New Roman" panose="02020603050405020304" pitchFamily="18" charset="0"/>
              </a:rPr>
              <a:t>Оказание медицинской помощи  детям по ЦЗ Комрат.</a:t>
            </a:r>
            <a:endParaRPr lang="ru-RU" sz="3200" dirty="0">
              <a:solidFill>
                <a:schemeClr val="tx1">
                  <a:lumMod val="75000"/>
                </a:schemeClr>
              </a:solidFill>
              <a:effectLst/>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465454" y="1841007"/>
          <a:ext cx="8208916" cy="2952330"/>
        </p:xfrm>
        <a:graphic>
          <a:graphicData uri="http://schemas.openxmlformats.org/drawingml/2006/table">
            <a:tbl>
              <a:tblPr firstRow="1" firstCol="1" bandRow="1">
                <a:tableStyleId>{5C22544A-7EE6-4342-B048-85BDC9FD1C3A}</a:tableStyleId>
              </a:tblPr>
              <a:tblGrid>
                <a:gridCol w="745811">
                  <a:extLst>
                    <a:ext uri="{9D8B030D-6E8A-4147-A177-3AD203B41FA5}">
                      <a16:colId xmlns:a16="http://schemas.microsoft.com/office/drawing/2014/main" val="4042804785"/>
                    </a:ext>
                  </a:extLst>
                </a:gridCol>
                <a:gridCol w="744701">
                  <a:extLst>
                    <a:ext uri="{9D8B030D-6E8A-4147-A177-3AD203B41FA5}">
                      <a16:colId xmlns:a16="http://schemas.microsoft.com/office/drawing/2014/main" val="908335954"/>
                    </a:ext>
                  </a:extLst>
                </a:gridCol>
                <a:gridCol w="745811">
                  <a:extLst>
                    <a:ext uri="{9D8B030D-6E8A-4147-A177-3AD203B41FA5}">
                      <a16:colId xmlns:a16="http://schemas.microsoft.com/office/drawing/2014/main" val="3106236883"/>
                    </a:ext>
                  </a:extLst>
                </a:gridCol>
                <a:gridCol w="745811">
                  <a:extLst>
                    <a:ext uri="{9D8B030D-6E8A-4147-A177-3AD203B41FA5}">
                      <a16:colId xmlns:a16="http://schemas.microsoft.com/office/drawing/2014/main" val="236350837"/>
                    </a:ext>
                  </a:extLst>
                </a:gridCol>
                <a:gridCol w="746921">
                  <a:extLst>
                    <a:ext uri="{9D8B030D-6E8A-4147-A177-3AD203B41FA5}">
                      <a16:colId xmlns:a16="http://schemas.microsoft.com/office/drawing/2014/main" val="250315544"/>
                    </a:ext>
                  </a:extLst>
                </a:gridCol>
                <a:gridCol w="746921">
                  <a:extLst>
                    <a:ext uri="{9D8B030D-6E8A-4147-A177-3AD203B41FA5}">
                      <a16:colId xmlns:a16="http://schemas.microsoft.com/office/drawing/2014/main" val="784970968"/>
                    </a:ext>
                  </a:extLst>
                </a:gridCol>
                <a:gridCol w="746921">
                  <a:extLst>
                    <a:ext uri="{9D8B030D-6E8A-4147-A177-3AD203B41FA5}">
                      <a16:colId xmlns:a16="http://schemas.microsoft.com/office/drawing/2014/main" val="4211722279"/>
                    </a:ext>
                  </a:extLst>
                </a:gridCol>
                <a:gridCol w="746921">
                  <a:extLst>
                    <a:ext uri="{9D8B030D-6E8A-4147-A177-3AD203B41FA5}">
                      <a16:colId xmlns:a16="http://schemas.microsoft.com/office/drawing/2014/main" val="3832730213"/>
                    </a:ext>
                  </a:extLst>
                </a:gridCol>
                <a:gridCol w="746366">
                  <a:extLst>
                    <a:ext uri="{9D8B030D-6E8A-4147-A177-3AD203B41FA5}">
                      <a16:colId xmlns:a16="http://schemas.microsoft.com/office/drawing/2014/main" val="1540579999"/>
                    </a:ext>
                  </a:extLst>
                </a:gridCol>
                <a:gridCol w="746366">
                  <a:extLst>
                    <a:ext uri="{9D8B030D-6E8A-4147-A177-3AD203B41FA5}">
                      <a16:colId xmlns:a16="http://schemas.microsoft.com/office/drawing/2014/main" val="3379489168"/>
                    </a:ext>
                  </a:extLst>
                </a:gridCol>
                <a:gridCol w="746366">
                  <a:extLst>
                    <a:ext uri="{9D8B030D-6E8A-4147-A177-3AD203B41FA5}">
                      <a16:colId xmlns:a16="http://schemas.microsoft.com/office/drawing/2014/main" val="2767509037"/>
                    </a:ext>
                  </a:extLst>
                </a:gridCol>
              </a:tblGrid>
              <a:tr h="310526">
                <a:tc rowSpan="3">
                  <a:txBody>
                    <a:bodyPr/>
                    <a:lstStyle/>
                    <a:p>
                      <a:pPr algn="ctr">
                        <a:spcAft>
                          <a:spcPts val="0"/>
                        </a:spcAft>
                      </a:pPr>
                      <a:r>
                        <a:rPr lang="ru-RU" sz="1400" dirty="0">
                          <a:effectLst/>
                        </a:rPr>
                        <a:t> </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rowSpan="3">
                  <a:txBody>
                    <a:bodyPr/>
                    <a:lstStyle/>
                    <a:p>
                      <a:pPr algn="ctr">
                        <a:spcAft>
                          <a:spcPts val="0"/>
                        </a:spcAft>
                      </a:pPr>
                      <a:r>
                        <a:rPr lang="ru-RU" sz="1400">
                          <a:effectLst/>
                        </a:rPr>
                        <a:t>Исполн. 1 год</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rowSpan="2" gridSpan="2">
                  <a:txBody>
                    <a:bodyPr/>
                    <a:lstStyle/>
                    <a:p>
                      <a:pPr algn="ctr">
                        <a:spcAft>
                          <a:spcPts val="0"/>
                        </a:spcAft>
                      </a:pPr>
                      <a:r>
                        <a:rPr lang="ru-RU" sz="1400">
                          <a:effectLst/>
                        </a:rPr>
                        <a:t>Наблюдались по стандартам</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rowSpan="2" hMerge="1">
                  <a:txBody>
                    <a:bodyPr/>
                    <a:lstStyle/>
                    <a:p>
                      <a:endParaRPr lang="ru-RU"/>
                    </a:p>
                  </a:txBody>
                  <a:tcPr/>
                </a:tc>
                <a:tc gridSpan="6">
                  <a:txBody>
                    <a:bodyPr/>
                    <a:lstStyle/>
                    <a:p>
                      <a:pPr algn="ctr">
                        <a:spcAft>
                          <a:spcPts val="0"/>
                        </a:spcAft>
                      </a:pPr>
                      <a:r>
                        <a:rPr lang="ru-RU" sz="1400">
                          <a:effectLst/>
                        </a:rPr>
                        <a:t>Кормились грудью</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spcAft>
                          <a:spcPts val="0"/>
                        </a:spcAft>
                      </a:pPr>
                      <a:r>
                        <a:rPr lang="ru-RU" sz="1400">
                          <a:effectLst/>
                        </a:rPr>
                        <a:t>Проф. осмотр</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extLst>
                  <a:ext uri="{0D108BD9-81ED-4DB2-BD59-A6C34878D82A}">
                    <a16:rowId xmlns:a16="http://schemas.microsoft.com/office/drawing/2014/main" val="4217044059"/>
                  </a:ext>
                </a:extLst>
              </a:tr>
              <a:tr h="806100">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c gridSpan="2">
                  <a:txBody>
                    <a:bodyPr/>
                    <a:lstStyle/>
                    <a:p>
                      <a:pPr algn="ctr">
                        <a:spcAft>
                          <a:spcPts val="0"/>
                        </a:spcAft>
                      </a:pPr>
                      <a:r>
                        <a:rPr lang="ru-RU" sz="1400">
                          <a:effectLst/>
                        </a:rPr>
                        <a:t>до</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hMerge="1">
                  <a:txBody>
                    <a:bodyPr/>
                    <a:lstStyle/>
                    <a:p>
                      <a:endParaRPr lang="ru-RU"/>
                    </a:p>
                  </a:txBody>
                  <a:tcPr/>
                </a:tc>
                <a:tc gridSpan="2">
                  <a:txBody>
                    <a:bodyPr/>
                    <a:lstStyle/>
                    <a:p>
                      <a:pPr algn="ctr">
                        <a:spcAft>
                          <a:spcPts val="0"/>
                        </a:spcAft>
                      </a:pPr>
                      <a:r>
                        <a:rPr lang="ru-RU" sz="1400">
                          <a:effectLst/>
                        </a:rPr>
                        <a:t>до</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hMerge="1">
                  <a:txBody>
                    <a:bodyPr/>
                    <a:lstStyle/>
                    <a:p>
                      <a:endParaRPr lang="ru-RU"/>
                    </a:p>
                  </a:txBody>
                  <a:tcPr/>
                </a:tc>
                <a:tc gridSpan="2">
                  <a:txBody>
                    <a:bodyPr/>
                    <a:lstStyle/>
                    <a:p>
                      <a:pPr algn="ctr">
                        <a:spcAft>
                          <a:spcPts val="0"/>
                        </a:spcAft>
                      </a:pPr>
                      <a:r>
                        <a:rPr lang="ru-RU" sz="1400">
                          <a:effectLst/>
                        </a:rPr>
                        <a:t>до</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hMerge="1">
                  <a:txBody>
                    <a:bodyPr/>
                    <a:lstStyle/>
                    <a:p>
                      <a:endParaRPr lang="ru-RU"/>
                    </a:p>
                  </a:txBody>
                  <a:tcPr/>
                </a:tc>
                <a:tc vMerge="1">
                  <a:txBody>
                    <a:bodyPr/>
                    <a:lstStyle/>
                    <a:p>
                      <a:endParaRPr lang="ru-RU"/>
                    </a:p>
                  </a:txBody>
                  <a:tcPr/>
                </a:tc>
                <a:extLst>
                  <a:ext uri="{0D108BD9-81ED-4DB2-BD59-A6C34878D82A}">
                    <a16:rowId xmlns:a16="http://schemas.microsoft.com/office/drawing/2014/main" val="143151244"/>
                  </a:ext>
                </a:extLst>
              </a:tr>
              <a:tr h="564832">
                <a:tc vMerge="1">
                  <a:txBody>
                    <a:bodyPr/>
                    <a:lstStyle/>
                    <a:p>
                      <a:endParaRPr lang="ru-RU"/>
                    </a:p>
                  </a:txBody>
                  <a:tcPr/>
                </a:tc>
                <a:tc vMerge="1">
                  <a:txBody>
                    <a:bodyPr/>
                    <a:lstStyle/>
                    <a:p>
                      <a:endParaRPr lang="ru-RU"/>
                    </a:p>
                  </a:txBody>
                  <a:tcPr/>
                </a:tc>
                <a:tc>
                  <a:txBody>
                    <a:bodyPr/>
                    <a:lstStyle/>
                    <a:p>
                      <a:pPr algn="ctr">
                        <a:spcAft>
                          <a:spcPts val="0"/>
                        </a:spcAft>
                      </a:pPr>
                      <a:r>
                        <a:rPr lang="ru-RU" sz="1400">
                          <a:effectLst/>
                        </a:rPr>
                        <a:t> </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spcAft>
                          <a:spcPts val="0"/>
                        </a:spcAft>
                      </a:pPr>
                      <a:r>
                        <a:rPr lang="ru-RU" sz="1400">
                          <a:effectLst/>
                        </a:rPr>
                        <a:t>%</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spcAft>
                          <a:spcPts val="0"/>
                        </a:spcAft>
                      </a:pPr>
                      <a:r>
                        <a:rPr lang="ru-RU" sz="1400">
                          <a:effectLst/>
                        </a:rPr>
                        <a:t>3-х мес.</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spcAft>
                          <a:spcPts val="0"/>
                        </a:spcAft>
                      </a:pPr>
                      <a:r>
                        <a:rPr lang="ru-RU" sz="1400">
                          <a:effectLst/>
                        </a:rPr>
                        <a:t>%</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spcAft>
                          <a:spcPts val="0"/>
                        </a:spcAft>
                      </a:pPr>
                      <a:r>
                        <a:rPr lang="ru-RU" sz="1400">
                          <a:effectLst/>
                        </a:rPr>
                        <a:t>6-ти мес.</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spcAft>
                          <a:spcPts val="0"/>
                        </a:spcAft>
                      </a:pPr>
                      <a:r>
                        <a:rPr lang="ru-RU" sz="1400">
                          <a:effectLst/>
                        </a:rPr>
                        <a:t>%</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spcAft>
                          <a:spcPts val="0"/>
                        </a:spcAft>
                      </a:pPr>
                      <a:r>
                        <a:rPr lang="ru-RU" sz="1400">
                          <a:effectLst/>
                        </a:rPr>
                        <a:t>1 года</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spcAft>
                          <a:spcPts val="0"/>
                        </a:spcAft>
                      </a:pPr>
                      <a:r>
                        <a:rPr lang="ru-RU" sz="1400">
                          <a:effectLst/>
                        </a:rPr>
                        <a:t>%</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spcAft>
                          <a:spcPts val="0"/>
                        </a:spcAft>
                      </a:pPr>
                      <a:r>
                        <a:rPr lang="ru-RU" sz="1400">
                          <a:effectLst/>
                        </a:rPr>
                        <a:t>%</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extLst>
                  <a:ext uri="{0D108BD9-81ED-4DB2-BD59-A6C34878D82A}">
                    <a16:rowId xmlns:a16="http://schemas.microsoft.com/office/drawing/2014/main" val="3436364446"/>
                  </a:ext>
                </a:extLst>
              </a:tr>
              <a:tr h="423624">
                <a:tc>
                  <a:txBody>
                    <a:bodyPr/>
                    <a:lstStyle/>
                    <a:p>
                      <a:pPr algn="ctr">
                        <a:lnSpc>
                          <a:spcPct val="150000"/>
                        </a:lnSpc>
                        <a:spcAft>
                          <a:spcPts val="0"/>
                        </a:spcAft>
                      </a:pPr>
                      <a:r>
                        <a:rPr lang="ru-RU" sz="1400">
                          <a:effectLst/>
                        </a:rPr>
                        <a:t>2019</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397</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397</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100</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338</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85,1</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251</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63,1</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197</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49,6</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97,5</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extLst>
                  <a:ext uri="{0D108BD9-81ED-4DB2-BD59-A6C34878D82A}">
                    <a16:rowId xmlns:a16="http://schemas.microsoft.com/office/drawing/2014/main" val="2408180395"/>
                  </a:ext>
                </a:extLst>
              </a:tr>
              <a:tr h="423624">
                <a:tc>
                  <a:txBody>
                    <a:bodyPr/>
                    <a:lstStyle/>
                    <a:p>
                      <a:pPr algn="ctr">
                        <a:lnSpc>
                          <a:spcPct val="150000"/>
                        </a:lnSpc>
                        <a:spcAft>
                          <a:spcPts val="0"/>
                        </a:spcAft>
                      </a:pPr>
                      <a:r>
                        <a:rPr lang="ru-RU" sz="1400">
                          <a:effectLst/>
                        </a:rPr>
                        <a:t>2020</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425</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140</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33,7</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352</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82,8</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298</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70,1</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273</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64</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35,8</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extLst>
                  <a:ext uri="{0D108BD9-81ED-4DB2-BD59-A6C34878D82A}">
                    <a16:rowId xmlns:a16="http://schemas.microsoft.com/office/drawing/2014/main" val="2132612333"/>
                  </a:ext>
                </a:extLst>
              </a:tr>
              <a:tr h="423624">
                <a:tc>
                  <a:txBody>
                    <a:bodyPr/>
                    <a:lstStyle/>
                    <a:p>
                      <a:pPr algn="ctr">
                        <a:lnSpc>
                          <a:spcPct val="150000"/>
                        </a:lnSpc>
                        <a:spcAft>
                          <a:spcPts val="0"/>
                        </a:spcAft>
                      </a:pPr>
                      <a:r>
                        <a:rPr lang="ru-RU" sz="1400">
                          <a:effectLst/>
                        </a:rPr>
                        <a:t>2021</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366</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219</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59,8</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312</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85,2</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197</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53,8</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147</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a:effectLst/>
                        </a:rPr>
                        <a:t>40,1</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tc>
                  <a:txBody>
                    <a:bodyPr/>
                    <a:lstStyle/>
                    <a:p>
                      <a:pPr algn="ctr">
                        <a:lnSpc>
                          <a:spcPct val="150000"/>
                        </a:lnSpc>
                        <a:spcAft>
                          <a:spcPts val="0"/>
                        </a:spcAft>
                      </a:pPr>
                      <a:r>
                        <a:rPr lang="ru-RU" sz="1400" dirty="0">
                          <a:effectLst/>
                        </a:rPr>
                        <a:t>67</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63" marR="53963" marT="0" marB="0"/>
                </a:tc>
                <a:extLst>
                  <a:ext uri="{0D108BD9-81ED-4DB2-BD59-A6C34878D82A}">
                    <a16:rowId xmlns:a16="http://schemas.microsoft.com/office/drawing/2014/main" val="162899614"/>
                  </a:ext>
                </a:extLst>
              </a:tr>
            </a:tbl>
          </a:graphicData>
        </a:graphic>
      </p:graphicFrame>
      <p:sp>
        <p:nvSpPr>
          <p:cNvPr id="6" name="Rectangle 5"/>
          <p:cNvSpPr/>
          <p:nvPr/>
        </p:nvSpPr>
        <p:spPr>
          <a:xfrm>
            <a:off x="465454" y="4797152"/>
            <a:ext cx="8543528" cy="1477328"/>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Ухудшился процент детей находящихся на естественном вскармливании, особенно во втором полугодии, это связано с бесплатной выдачей смеси. Снизился процент наблюдающихся детей по стандартам, это связано с пандемией </a:t>
            </a:r>
            <a:r>
              <a:rPr lang="en-US" dirty="0">
                <a:latin typeface="Times New Roman" panose="02020603050405020304" pitchFamily="18" charset="0"/>
                <a:ea typeface="Calibri" panose="020F0502020204030204" pitchFamily="34" charset="0"/>
              </a:rPr>
              <a:t>COVID</a:t>
            </a:r>
            <a:r>
              <a:rPr lang="ru-RU" dirty="0">
                <a:latin typeface="Times New Roman" panose="02020603050405020304" pitchFamily="18" charset="0"/>
                <a:ea typeface="Calibri" panose="020F0502020204030204" pitchFamily="34" charset="0"/>
              </a:rPr>
              <a:t> и с чрезвычайным положением в здравоохранении, т.к. в связи с этим уменьшилась профилактическая работа.</a:t>
            </a:r>
            <a:endParaRPr lang="ru-RU" dirty="0"/>
          </a:p>
        </p:txBody>
      </p:sp>
    </p:spTree>
    <p:extLst>
      <p:ext uri="{BB962C8B-B14F-4D97-AF65-F5344CB8AC3E}">
        <p14:creationId xmlns:p14="http://schemas.microsoft.com/office/powerpoint/2010/main" val="234574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60648"/>
            <a:ext cx="7704856" cy="789959"/>
          </a:xfrm>
        </p:spPr>
        <p:txBody>
          <a:bodyPr/>
          <a:lstStyle/>
          <a:p>
            <a:r>
              <a:rPr lang="ru-RU" sz="3200" b="1" dirty="0">
                <a:solidFill>
                  <a:schemeClr val="tx1">
                    <a:lumMod val="75000"/>
                  </a:schemeClr>
                </a:solidFill>
                <a:effectLst/>
                <a:latin typeface="Times New Roman" panose="02020603050405020304" pitchFamily="18" charset="0"/>
                <a:cs typeface="Times New Roman" panose="02020603050405020304" pitchFamily="18" charset="0"/>
              </a:rPr>
              <a:t>Оказание медицинской помощи  детям по ЦЗ Комрат.</a:t>
            </a:r>
            <a:endParaRPr lang="ru-RU" sz="3200" dirty="0">
              <a:solidFill>
                <a:schemeClr val="tx1">
                  <a:lumMod val="75000"/>
                </a:schemeClr>
              </a:solidFill>
              <a:effectLst/>
              <a:latin typeface="Times New Roman" panose="02020603050405020304" pitchFamily="18" charset="0"/>
              <a:cs typeface="Times New Roman" panose="02020603050405020304" pitchFamily="18" charset="0"/>
            </a:endParaRPr>
          </a:p>
        </p:txBody>
      </p:sp>
      <p:graphicFrame>
        <p:nvGraphicFramePr>
          <p:cNvPr id="8" name="Chart 7"/>
          <p:cNvGraphicFramePr>
            <a:graphicFrameLocks/>
          </p:cNvGraphicFramePr>
          <p:nvPr/>
        </p:nvGraphicFramePr>
        <p:xfrm>
          <a:off x="467545" y="1371600"/>
          <a:ext cx="8222552"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nvGraphicFramePr>
        <p:xfrm>
          <a:off x="467545" y="3933056"/>
          <a:ext cx="8222552"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1074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60648"/>
            <a:ext cx="7704856" cy="789959"/>
          </a:xfrm>
        </p:spPr>
        <p:txBody>
          <a:bodyPr/>
          <a:lstStyle/>
          <a:p>
            <a:r>
              <a:rPr lang="ru-RU" sz="3600" b="1" dirty="0">
                <a:solidFill>
                  <a:schemeClr val="tx1"/>
                </a:solidFill>
                <a:effectLst/>
                <a:latin typeface="Times New Roman" panose="02020603050405020304" pitchFamily="18" charset="0"/>
                <a:cs typeface="Times New Roman" panose="02020603050405020304" pitchFamily="18" charset="0"/>
              </a:rPr>
              <a:t>Медицинская помощь беременным.</a:t>
            </a:r>
            <a:endParaRPr lang="ru-RU" sz="36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54127647"/>
              </p:ext>
            </p:extLst>
          </p:nvPr>
        </p:nvGraphicFramePr>
        <p:xfrm>
          <a:off x="395536" y="1772816"/>
          <a:ext cx="8496947" cy="3924989"/>
        </p:xfrm>
        <a:graphic>
          <a:graphicData uri="http://schemas.openxmlformats.org/drawingml/2006/table">
            <a:tbl>
              <a:tblPr firstRow="1" firstCol="1" bandRow="1">
                <a:tableStyleId>{5C22544A-7EE6-4342-B048-85BDC9FD1C3A}</a:tableStyleId>
              </a:tblPr>
              <a:tblGrid>
                <a:gridCol w="3347285">
                  <a:extLst>
                    <a:ext uri="{9D8B030D-6E8A-4147-A177-3AD203B41FA5}">
                      <a16:colId xmlns:a16="http://schemas.microsoft.com/office/drawing/2014/main" val="20000"/>
                    </a:ext>
                  </a:extLst>
                </a:gridCol>
                <a:gridCol w="858277">
                  <a:extLst>
                    <a:ext uri="{9D8B030D-6E8A-4147-A177-3AD203B41FA5}">
                      <a16:colId xmlns:a16="http://schemas.microsoft.com/office/drawing/2014/main" val="20001"/>
                    </a:ext>
                  </a:extLst>
                </a:gridCol>
                <a:gridCol w="858277">
                  <a:extLst>
                    <a:ext uri="{9D8B030D-6E8A-4147-A177-3AD203B41FA5}">
                      <a16:colId xmlns:a16="http://schemas.microsoft.com/office/drawing/2014/main" val="20002"/>
                    </a:ext>
                  </a:extLst>
                </a:gridCol>
                <a:gridCol w="858277">
                  <a:extLst>
                    <a:ext uri="{9D8B030D-6E8A-4147-A177-3AD203B41FA5}">
                      <a16:colId xmlns:a16="http://schemas.microsoft.com/office/drawing/2014/main" val="20003"/>
                    </a:ext>
                  </a:extLst>
                </a:gridCol>
                <a:gridCol w="858277">
                  <a:extLst>
                    <a:ext uri="{9D8B030D-6E8A-4147-A177-3AD203B41FA5}">
                      <a16:colId xmlns:a16="http://schemas.microsoft.com/office/drawing/2014/main" val="20004"/>
                    </a:ext>
                  </a:extLst>
                </a:gridCol>
                <a:gridCol w="858277">
                  <a:extLst>
                    <a:ext uri="{9D8B030D-6E8A-4147-A177-3AD203B41FA5}">
                      <a16:colId xmlns:a16="http://schemas.microsoft.com/office/drawing/2014/main" val="20005"/>
                    </a:ext>
                  </a:extLst>
                </a:gridCol>
                <a:gridCol w="858277">
                  <a:extLst>
                    <a:ext uri="{9D8B030D-6E8A-4147-A177-3AD203B41FA5}">
                      <a16:colId xmlns:a16="http://schemas.microsoft.com/office/drawing/2014/main" val="20006"/>
                    </a:ext>
                  </a:extLst>
                </a:gridCol>
              </a:tblGrid>
              <a:tr h="2880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000" dirty="0">
                        <a:solidFill>
                          <a:schemeClr val="tx1">
                            <a:lumMod val="75000"/>
                          </a:schemeClr>
                        </a:solidFill>
                        <a:effectLst/>
                        <a:latin typeface="Times New Roman"/>
                        <a:ea typeface="Times New Roman"/>
                      </a:endParaRPr>
                    </a:p>
                  </a:txBody>
                  <a:tcPr marL="9525" marR="9525" marT="9525" marB="0" anchor="ctr"/>
                </a:tc>
                <a:tc gridSpan="2">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2019 г.</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hMerge="1">
                  <a:txBody>
                    <a:bodyPr/>
                    <a:lstStyle/>
                    <a:p>
                      <a:endParaRPr lang="ru-RU"/>
                    </a:p>
                  </a:txBody>
                  <a:tcPr/>
                </a:tc>
                <a:tc gridSpan="2">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2020г.</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hMerge="1">
                  <a:txBody>
                    <a:bodyPr/>
                    <a:lstStyle/>
                    <a:p>
                      <a:endParaRPr lang="ru-RU"/>
                    </a:p>
                  </a:txBody>
                  <a:tcPr/>
                </a:tc>
                <a:tc gridSpan="2">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2021г.</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hMerge="1">
                  <a:txBody>
                    <a:bodyPr/>
                    <a:lstStyle/>
                    <a:p>
                      <a:endParaRPr lang="ru-RU"/>
                    </a:p>
                  </a:txBody>
                  <a:tcPr/>
                </a:tc>
                <a:extLst>
                  <a:ext uri="{0D108BD9-81ED-4DB2-BD59-A6C34878D82A}">
                    <a16:rowId xmlns:a16="http://schemas.microsoft.com/office/drawing/2014/main" val="10001"/>
                  </a:ext>
                </a:extLst>
              </a:tr>
              <a:tr h="229144">
                <a:tc>
                  <a:txBody>
                    <a:bodyPr/>
                    <a:lstStyle/>
                    <a:p>
                      <a:pPr algn="l" fontAlgn="ctr"/>
                      <a:r>
                        <a:rPr lang="ru-RU" sz="1200" b="1" i="0" u="none" strike="noStrike" dirty="0">
                          <a:solidFill>
                            <a:schemeClr val="tx1">
                              <a:lumMod val="75000"/>
                            </a:schemeClr>
                          </a:solidFill>
                          <a:effectLst/>
                          <a:latin typeface="Times New Roman" panose="02020603050405020304" pitchFamily="18" charset="0"/>
                        </a:rPr>
                        <a:t>     Взяты  на  ,,Д" учет    берем.</a:t>
                      </a: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434</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 </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366</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 </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358</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 </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3"/>
                  </a:ext>
                </a:extLst>
              </a:tr>
              <a:tr h="229144">
                <a:tc>
                  <a:txBody>
                    <a:bodyPr/>
                    <a:lstStyle/>
                    <a:p>
                      <a:pPr algn="l" fontAlgn="ctr"/>
                      <a:r>
                        <a:rPr lang="ru-RU" sz="1200" b="1" i="0" u="none" strike="noStrike" dirty="0">
                          <a:solidFill>
                            <a:schemeClr val="tx1">
                              <a:lumMod val="75000"/>
                            </a:schemeClr>
                          </a:solidFill>
                          <a:effectLst/>
                          <a:latin typeface="Times New Roman" panose="02020603050405020304" pitchFamily="18" charset="0"/>
                        </a:rPr>
                        <a:t>из них:   до  12 недель        </a:t>
                      </a: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371</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85,40%</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299</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81,60%</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289</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80,70%</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229144">
                <a:tc>
                  <a:txBody>
                    <a:bodyPr/>
                    <a:lstStyle/>
                    <a:p>
                      <a:pPr algn="l" fontAlgn="ctr"/>
                      <a:r>
                        <a:rPr lang="ru-RU" sz="1200" b="1" i="0" u="none" strike="noStrike" dirty="0">
                          <a:solidFill>
                            <a:schemeClr val="tx1">
                              <a:lumMod val="75000"/>
                            </a:schemeClr>
                          </a:solidFill>
                          <a:effectLst/>
                          <a:latin typeface="Times New Roman" panose="02020603050405020304" pitchFamily="18" charset="0"/>
                        </a:rPr>
                        <a:t>Из числа закончившейся беременностей   закончили:</a:t>
                      </a: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421</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 </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369</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 </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357</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 </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5"/>
                  </a:ext>
                </a:extLst>
              </a:tr>
              <a:tr h="229144">
                <a:tc>
                  <a:txBody>
                    <a:bodyPr/>
                    <a:lstStyle/>
                    <a:p>
                      <a:pPr algn="l" fontAlgn="ctr"/>
                      <a:r>
                        <a:rPr lang="ru-RU" sz="1200" b="1" i="0" u="none" strike="noStrike" dirty="0">
                          <a:solidFill>
                            <a:schemeClr val="tx1">
                              <a:lumMod val="75000"/>
                            </a:schemeClr>
                          </a:solidFill>
                          <a:effectLst/>
                          <a:latin typeface="Times New Roman" panose="02020603050405020304" pitchFamily="18" charset="0"/>
                        </a:rPr>
                        <a:t>                а)  родами  в  срок      </a:t>
                      </a: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410</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94,00%</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336</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69,10%</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333</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93,20%</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6"/>
                  </a:ext>
                </a:extLst>
              </a:tr>
              <a:tr h="229144">
                <a:tc>
                  <a:txBody>
                    <a:bodyPr/>
                    <a:lstStyle/>
                    <a:p>
                      <a:pPr algn="l" fontAlgn="ctr"/>
                      <a:r>
                        <a:rPr lang="ru-RU" sz="1200" b="1" i="0" u="none" strike="noStrike" dirty="0">
                          <a:solidFill>
                            <a:schemeClr val="tx1">
                              <a:lumMod val="75000"/>
                            </a:schemeClr>
                          </a:solidFill>
                          <a:effectLst/>
                          <a:latin typeface="Times New Roman" panose="02020603050405020304" pitchFamily="18" charset="0"/>
                        </a:rPr>
                        <a:t>                б)  преждевременными   родами       </a:t>
                      </a: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11</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2,50%</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14</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3,80%</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8</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2,20%</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7"/>
                  </a:ext>
                </a:extLst>
              </a:tr>
              <a:tr h="229144">
                <a:tc>
                  <a:txBody>
                    <a:bodyPr/>
                    <a:lstStyle/>
                    <a:p>
                      <a:pPr algn="l" fontAlgn="ctr"/>
                      <a:r>
                        <a:rPr lang="ru-RU" sz="1200" b="1" i="0" u="none" strike="noStrike" dirty="0">
                          <a:solidFill>
                            <a:schemeClr val="tx1">
                              <a:lumMod val="75000"/>
                            </a:schemeClr>
                          </a:solidFill>
                          <a:effectLst/>
                          <a:latin typeface="Times New Roman" panose="02020603050405020304" pitchFamily="18" charset="0"/>
                        </a:rPr>
                        <a:t>                в)  аборты      </a:t>
                      </a: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15</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3,40%</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19</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5,10%</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16</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4,40%</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8"/>
                  </a:ext>
                </a:extLst>
              </a:tr>
              <a:tr h="229144">
                <a:tc>
                  <a:txBody>
                    <a:bodyPr/>
                    <a:lstStyle/>
                    <a:p>
                      <a:pPr algn="l" fontAlgn="ctr"/>
                      <a:r>
                        <a:rPr lang="ru-RU" sz="1200" b="1" i="0" u="none" strike="noStrike" dirty="0">
                          <a:solidFill>
                            <a:schemeClr val="tx1">
                              <a:lumMod val="75000"/>
                            </a:schemeClr>
                          </a:solidFill>
                          <a:effectLst/>
                          <a:latin typeface="Times New Roman" panose="02020603050405020304" pitchFamily="18" charset="0"/>
                        </a:rPr>
                        <a:t> Из  числа  беременность  осмотрены  гинекологом  </a:t>
                      </a: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436</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100,00%</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369</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82,60%</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357</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 </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9"/>
                  </a:ext>
                </a:extLst>
              </a:tr>
              <a:tr h="229144">
                <a:tc>
                  <a:txBody>
                    <a:bodyPr/>
                    <a:lstStyle/>
                    <a:p>
                      <a:pPr algn="l" fontAlgn="ctr"/>
                      <a:r>
                        <a:rPr lang="ru-RU" sz="1200" b="1" i="0" u="none" strike="noStrike">
                          <a:solidFill>
                            <a:schemeClr val="tx1">
                              <a:lumMod val="75000"/>
                            </a:schemeClr>
                          </a:solidFill>
                          <a:effectLst/>
                          <a:latin typeface="Times New Roman" panose="02020603050405020304" pitchFamily="18" charset="0"/>
                        </a:rPr>
                        <a:t>      в.т.ч: до  12 нед.   </a:t>
                      </a: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376</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89,30%</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305</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82,60%</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285</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79,80%</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10"/>
                  </a:ext>
                </a:extLst>
              </a:tr>
              <a:tr h="229144">
                <a:tc>
                  <a:txBody>
                    <a:bodyPr/>
                    <a:lstStyle/>
                    <a:p>
                      <a:pPr algn="l" fontAlgn="ctr"/>
                      <a:r>
                        <a:rPr lang="ru-RU" sz="1200" b="1" i="0" u="none" strike="noStrike">
                          <a:solidFill>
                            <a:schemeClr val="tx1">
                              <a:lumMod val="75000"/>
                            </a:schemeClr>
                          </a:solidFill>
                          <a:effectLst/>
                          <a:latin typeface="Times New Roman" panose="02020603050405020304" pitchFamily="18" charset="0"/>
                        </a:rPr>
                        <a:t>                 в  30 нед.       </a:t>
                      </a: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382</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90,70%</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321</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91,70%</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292</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81,80%</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11"/>
                  </a:ext>
                </a:extLst>
              </a:tr>
              <a:tr h="229144">
                <a:tc>
                  <a:txBody>
                    <a:bodyPr/>
                    <a:lstStyle/>
                    <a:p>
                      <a:pPr algn="l" fontAlgn="ctr"/>
                      <a:r>
                        <a:rPr lang="ru-RU" sz="1200" b="1" i="0" u="none" strike="noStrike">
                          <a:solidFill>
                            <a:schemeClr val="tx1">
                              <a:lumMod val="75000"/>
                            </a:schemeClr>
                          </a:solidFill>
                          <a:effectLst/>
                          <a:latin typeface="Times New Roman" panose="02020603050405020304" pitchFamily="18" charset="0"/>
                        </a:rPr>
                        <a:t>     УЗИ  в  сроке  18-21нед:     </a:t>
                      </a: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368</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87,40%</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293</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83,70%</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287</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80,40%</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12"/>
                  </a:ext>
                </a:extLst>
              </a:tr>
              <a:tr h="365803">
                <a:tc>
                  <a:txBody>
                    <a:bodyPr/>
                    <a:lstStyle/>
                    <a:p>
                      <a:pPr algn="l" fontAlgn="ctr"/>
                      <a:r>
                        <a:rPr lang="ru-RU" sz="1200" b="1" i="0" u="none" strike="noStrike">
                          <a:solidFill>
                            <a:schemeClr val="tx1">
                              <a:lumMod val="75000"/>
                            </a:schemeClr>
                          </a:solidFill>
                          <a:effectLst/>
                          <a:latin typeface="Times New Roman" panose="02020603050405020304" pitchFamily="18" charset="0"/>
                        </a:rPr>
                        <a:t>     Обследованы  на  сифилис  в  12 нед.     </a:t>
                      </a: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436</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100,00%</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369</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100,00%</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357</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100,00%</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13"/>
                  </a:ext>
                </a:extLst>
              </a:tr>
              <a:tr h="229144">
                <a:tc>
                  <a:txBody>
                    <a:bodyPr/>
                    <a:lstStyle/>
                    <a:p>
                      <a:pPr algn="l" fontAlgn="ctr"/>
                      <a:r>
                        <a:rPr lang="ru-RU" sz="1200" b="1" i="0" u="none" strike="noStrike">
                          <a:solidFill>
                            <a:schemeClr val="tx1">
                              <a:lumMod val="75000"/>
                            </a:schemeClr>
                          </a:solidFill>
                          <a:effectLst/>
                          <a:latin typeface="Times New Roman" panose="02020603050405020304" pitchFamily="18" charset="0"/>
                        </a:rPr>
                        <a:t>                 в  28-30 нед.     </a:t>
                      </a: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382</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87,40%</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 </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 </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 </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 </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14"/>
                  </a:ext>
                </a:extLst>
              </a:tr>
              <a:tr h="229144">
                <a:tc>
                  <a:txBody>
                    <a:bodyPr/>
                    <a:lstStyle/>
                    <a:p>
                      <a:pPr algn="l" fontAlgn="ctr"/>
                      <a:r>
                        <a:rPr lang="ru-RU" sz="1200" b="1" i="0" u="none" strike="noStrike">
                          <a:solidFill>
                            <a:schemeClr val="tx1">
                              <a:lumMod val="75000"/>
                            </a:schemeClr>
                          </a:solidFill>
                          <a:effectLst/>
                          <a:latin typeface="Times New Roman" panose="02020603050405020304" pitchFamily="18" charset="0"/>
                        </a:rPr>
                        <a:t>     Обследованы  на  ВИЧ        100%</a:t>
                      </a: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436</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100,00%</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369</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100,00%</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357</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100,00%</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15"/>
                  </a:ext>
                </a:extLst>
              </a:tr>
              <a:tr h="229144">
                <a:tc>
                  <a:txBody>
                    <a:bodyPr/>
                    <a:lstStyle/>
                    <a:p>
                      <a:pPr algn="l" fontAlgn="ctr"/>
                      <a:r>
                        <a:rPr lang="ru-RU" sz="1200" b="1" i="0" u="none" strike="noStrike">
                          <a:solidFill>
                            <a:schemeClr val="tx1">
                              <a:lumMod val="75000"/>
                            </a:schemeClr>
                          </a:solidFill>
                          <a:effectLst/>
                          <a:latin typeface="Times New Roman" panose="02020603050405020304" pitchFamily="18" charset="0"/>
                        </a:rPr>
                        <a:t>          Наблюдались по стандартам </a:t>
                      </a: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348</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82,60%</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269</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a:solidFill>
                            <a:schemeClr val="tx1">
                              <a:lumMod val="75000"/>
                            </a:schemeClr>
                          </a:solidFill>
                          <a:effectLst/>
                          <a:latin typeface="Times New Roman" panose="02020603050405020304" pitchFamily="18" charset="0"/>
                          <a:cs typeface="Times New Roman" panose="02020603050405020304" pitchFamily="18" charset="0"/>
                        </a:rPr>
                        <a:t>76,80%</a:t>
                      </a:r>
                      <a:endParaRPr lang="ru-RU" sz="1200" b="1" i="0" u="none" strike="noStrike">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281</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a:solidFill>
                            <a:schemeClr val="tx1">
                              <a:lumMod val="75000"/>
                            </a:schemeClr>
                          </a:solidFill>
                          <a:effectLst/>
                          <a:latin typeface="Times New Roman" panose="02020603050405020304" pitchFamily="18" charset="0"/>
                          <a:cs typeface="Times New Roman" panose="02020603050405020304" pitchFamily="18" charset="0"/>
                        </a:rPr>
                        <a:t>78,70%</a:t>
                      </a:r>
                      <a:endParaRPr lang="ru-RU" sz="1200" b="1" i="0" u="none" strike="noStrike" dirty="0">
                        <a:solidFill>
                          <a:schemeClr val="tx1">
                            <a:lumMod val="75000"/>
                          </a:schemeClr>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16"/>
                  </a:ext>
                </a:extLst>
              </a:tr>
            </a:tbl>
          </a:graphicData>
        </a:graphic>
      </p:graphicFrame>
      <p:sp>
        <p:nvSpPr>
          <p:cNvPr id="4" name="Rectangle 3"/>
          <p:cNvSpPr/>
          <p:nvPr/>
        </p:nvSpPr>
        <p:spPr>
          <a:xfrm>
            <a:off x="288035" y="5697805"/>
            <a:ext cx="8604448" cy="954107"/>
          </a:xfrm>
          <a:prstGeom prst="rect">
            <a:avLst/>
          </a:prstGeom>
        </p:spPr>
        <p:txBody>
          <a:bodyPr wrap="square">
            <a:spAutoFit/>
          </a:bodyPr>
          <a:lstStyle/>
          <a:p>
            <a:pPr indent="449580" algn="just">
              <a:spcAft>
                <a:spcPts val="0"/>
              </a:spcAft>
            </a:pPr>
            <a:r>
              <a:rPr lang="ru-RU" sz="1400" dirty="0">
                <a:latin typeface="Times New Roman" panose="02020603050405020304" pitchFamily="18" charset="0"/>
                <a:ea typeface="Times New Roman" panose="02020603050405020304" pitchFamily="18" charset="0"/>
              </a:rPr>
              <a:t>Видно, что за 2021 год уменьшилось количество своевременное взятие на учет беременных: в 2019 году – 85,4 %,за 2020 г .-81,6 % , за 2021 год – 80,7%. Уменьшилось  количество абортов. Значительно снизился процент осмотренных женщин гинекологом в установленные сроки: в 12 недель, в 30 недель. Уменьшился процент УЗИ плода в сроке  18-21 неделя.</a:t>
            </a:r>
            <a:endParaRPr lang="ru-RU"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4592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16632"/>
            <a:ext cx="7704856" cy="1152128"/>
          </a:xfrm>
        </p:spPr>
        <p:txBody>
          <a:bodyPr/>
          <a:lstStyle/>
          <a:p>
            <a:pPr>
              <a:spcAft>
                <a:spcPts val="0"/>
              </a:spcAft>
            </a:pPr>
            <a:r>
              <a:rPr lang="ru-RU" sz="3600" b="1" dirty="0">
                <a:solidFill>
                  <a:schemeClr val="tx1">
                    <a:lumMod val="75000"/>
                  </a:schemeClr>
                </a:solidFill>
                <a:effectLst/>
                <a:latin typeface="Times New Roman" panose="02020603050405020304" pitchFamily="18" charset="0"/>
                <a:ea typeface="Times New Roman" panose="02020603050405020304" pitchFamily="18" charset="0"/>
              </a:rPr>
              <a:t>Уровень  инвалидности по ЦЗ  Комрат  за 2021 год.</a:t>
            </a:r>
            <a:endParaRPr lang="ru-RU" sz="1800" dirty="0">
              <a:solidFill>
                <a:schemeClr val="tx1">
                  <a:lumMod val="75000"/>
                </a:schemeClr>
              </a:solidFill>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42538014"/>
              </p:ext>
            </p:extLst>
          </p:nvPr>
        </p:nvGraphicFramePr>
        <p:xfrm>
          <a:off x="116281" y="1844824"/>
          <a:ext cx="8894712" cy="3384376"/>
        </p:xfrm>
        <a:graphic>
          <a:graphicData uri="http://schemas.openxmlformats.org/drawingml/2006/table">
            <a:tbl>
              <a:tblPr firstRow="1" firstCol="1" bandRow="1">
                <a:tableStyleId>{5C22544A-7EE6-4342-B048-85BDC9FD1C3A}</a:tableStyleId>
              </a:tblPr>
              <a:tblGrid>
                <a:gridCol w="1762728">
                  <a:extLst>
                    <a:ext uri="{9D8B030D-6E8A-4147-A177-3AD203B41FA5}">
                      <a16:colId xmlns:a16="http://schemas.microsoft.com/office/drawing/2014/main" val="780193545"/>
                    </a:ext>
                  </a:extLst>
                </a:gridCol>
                <a:gridCol w="894180">
                  <a:extLst>
                    <a:ext uri="{9D8B030D-6E8A-4147-A177-3AD203B41FA5}">
                      <a16:colId xmlns:a16="http://schemas.microsoft.com/office/drawing/2014/main" val="2079036254"/>
                    </a:ext>
                  </a:extLst>
                </a:gridCol>
                <a:gridCol w="868548">
                  <a:extLst>
                    <a:ext uri="{9D8B030D-6E8A-4147-A177-3AD203B41FA5}">
                      <a16:colId xmlns:a16="http://schemas.microsoft.com/office/drawing/2014/main" val="2545513502"/>
                    </a:ext>
                  </a:extLst>
                </a:gridCol>
                <a:gridCol w="904315">
                  <a:extLst>
                    <a:ext uri="{9D8B030D-6E8A-4147-A177-3AD203B41FA5}">
                      <a16:colId xmlns:a16="http://schemas.microsoft.com/office/drawing/2014/main" val="2525608131"/>
                    </a:ext>
                  </a:extLst>
                </a:gridCol>
                <a:gridCol w="904315">
                  <a:extLst>
                    <a:ext uri="{9D8B030D-6E8A-4147-A177-3AD203B41FA5}">
                      <a16:colId xmlns:a16="http://schemas.microsoft.com/office/drawing/2014/main" val="4123053198"/>
                    </a:ext>
                  </a:extLst>
                </a:gridCol>
                <a:gridCol w="903122">
                  <a:extLst>
                    <a:ext uri="{9D8B030D-6E8A-4147-A177-3AD203B41FA5}">
                      <a16:colId xmlns:a16="http://schemas.microsoft.com/office/drawing/2014/main" val="2599355515"/>
                    </a:ext>
                  </a:extLst>
                </a:gridCol>
                <a:gridCol w="894180">
                  <a:extLst>
                    <a:ext uri="{9D8B030D-6E8A-4147-A177-3AD203B41FA5}">
                      <a16:colId xmlns:a16="http://schemas.microsoft.com/office/drawing/2014/main" val="4253537849"/>
                    </a:ext>
                  </a:extLst>
                </a:gridCol>
                <a:gridCol w="894180">
                  <a:extLst>
                    <a:ext uri="{9D8B030D-6E8A-4147-A177-3AD203B41FA5}">
                      <a16:colId xmlns:a16="http://schemas.microsoft.com/office/drawing/2014/main" val="2551772059"/>
                    </a:ext>
                  </a:extLst>
                </a:gridCol>
                <a:gridCol w="869144">
                  <a:extLst>
                    <a:ext uri="{9D8B030D-6E8A-4147-A177-3AD203B41FA5}">
                      <a16:colId xmlns:a16="http://schemas.microsoft.com/office/drawing/2014/main" val="1583120839"/>
                    </a:ext>
                  </a:extLst>
                </a:gridCol>
              </a:tblGrid>
              <a:tr h="423047">
                <a:tc rowSpan="2">
                  <a:txBody>
                    <a:bodyPr/>
                    <a:lstStyle/>
                    <a:p>
                      <a:pPr>
                        <a:spcAft>
                          <a:spcPts val="0"/>
                        </a:spcAft>
                      </a:pPr>
                      <a:endParaRPr lang="ru-RU" sz="900" dirty="0">
                        <a:effectLst/>
                        <a:latin typeface="Times New Roman" panose="02020603050405020304" pitchFamily="18" charset="0"/>
                        <a:ea typeface="Times New Roman" panose="02020603050405020304" pitchFamily="18" charset="0"/>
                      </a:endParaRPr>
                    </a:p>
                  </a:txBody>
                  <a:tcPr marL="53500" marR="53500" marT="0" marB="0"/>
                </a:tc>
                <a:tc gridSpan="2">
                  <a:txBody>
                    <a:bodyPr/>
                    <a:lstStyle/>
                    <a:p>
                      <a:pPr algn="ctr">
                        <a:spcAft>
                          <a:spcPts val="0"/>
                        </a:spcAft>
                      </a:pPr>
                      <a:r>
                        <a:rPr lang="ru-RU" sz="1100" dirty="0">
                          <a:effectLst/>
                        </a:rPr>
                        <a:t>1 группа</a:t>
                      </a:r>
                      <a:endParaRPr lang="ru-RU" sz="900" dirty="0">
                        <a:effectLst/>
                        <a:latin typeface="Times New Roman" panose="02020603050405020304" pitchFamily="18" charset="0"/>
                        <a:ea typeface="Times New Roman" panose="02020603050405020304" pitchFamily="18" charset="0"/>
                      </a:endParaRPr>
                    </a:p>
                  </a:txBody>
                  <a:tcPr marL="53500" marR="53500" marT="0" marB="0" anchor="ctr"/>
                </a:tc>
                <a:tc hMerge="1">
                  <a:txBody>
                    <a:bodyPr/>
                    <a:lstStyle/>
                    <a:p>
                      <a:endParaRPr lang="ru-RU"/>
                    </a:p>
                  </a:txBody>
                  <a:tcPr/>
                </a:tc>
                <a:tc gridSpan="2">
                  <a:txBody>
                    <a:bodyPr/>
                    <a:lstStyle/>
                    <a:p>
                      <a:pPr algn="ctr">
                        <a:spcAft>
                          <a:spcPts val="0"/>
                        </a:spcAft>
                      </a:pPr>
                      <a:r>
                        <a:rPr lang="ru-RU" sz="1100" dirty="0">
                          <a:effectLst/>
                        </a:rPr>
                        <a:t>2 группа</a:t>
                      </a:r>
                      <a:endParaRPr lang="ru-RU" sz="900" dirty="0">
                        <a:effectLst/>
                        <a:latin typeface="Times New Roman" panose="02020603050405020304" pitchFamily="18" charset="0"/>
                        <a:ea typeface="Times New Roman" panose="02020603050405020304" pitchFamily="18" charset="0"/>
                      </a:endParaRPr>
                    </a:p>
                  </a:txBody>
                  <a:tcPr marL="53500" marR="53500" marT="0" marB="0" anchor="ctr"/>
                </a:tc>
                <a:tc hMerge="1">
                  <a:txBody>
                    <a:bodyPr/>
                    <a:lstStyle/>
                    <a:p>
                      <a:endParaRPr lang="ru-RU"/>
                    </a:p>
                  </a:txBody>
                  <a:tcPr/>
                </a:tc>
                <a:tc gridSpan="2">
                  <a:txBody>
                    <a:bodyPr/>
                    <a:lstStyle/>
                    <a:p>
                      <a:pPr algn="ctr">
                        <a:spcAft>
                          <a:spcPts val="0"/>
                        </a:spcAft>
                      </a:pPr>
                      <a:r>
                        <a:rPr lang="ru-RU" sz="1100" dirty="0">
                          <a:effectLst/>
                        </a:rPr>
                        <a:t>3 группа</a:t>
                      </a:r>
                      <a:endParaRPr lang="ru-RU" sz="900" dirty="0">
                        <a:effectLst/>
                        <a:latin typeface="Times New Roman" panose="02020603050405020304" pitchFamily="18" charset="0"/>
                        <a:ea typeface="Times New Roman" panose="02020603050405020304" pitchFamily="18" charset="0"/>
                      </a:endParaRPr>
                    </a:p>
                  </a:txBody>
                  <a:tcPr marL="53500" marR="53500" marT="0" marB="0" anchor="ctr"/>
                </a:tc>
                <a:tc hMerge="1">
                  <a:txBody>
                    <a:bodyPr/>
                    <a:lstStyle/>
                    <a:p>
                      <a:endParaRPr lang="ru-RU"/>
                    </a:p>
                  </a:txBody>
                  <a:tcPr/>
                </a:tc>
                <a:tc gridSpan="2">
                  <a:txBody>
                    <a:bodyPr/>
                    <a:lstStyle/>
                    <a:p>
                      <a:pPr algn="ctr">
                        <a:spcAft>
                          <a:spcPts val="0"/>
                        </a:spcAft>
                      </a:pPr>
                      <a:r>
                        <a:rPr lang="ru-RU" sz="1100" dirty="0">
                          <a:effectLst/>
                        </a:rPr>
                        <a:t>всего</a:t>
                      </a:r>
                      <a:endParaRPr lang="ru-RU" sz="900" dirty="0">
                        <a:effectLst/>
                        <a:latin typeface="Times New Roman" panose="02020603050405020304" pitchFamily="18" charset="0"/>
                        <a:ea typeface="Times New Roman" panose="02020603050405020304" pitchFamily="18" charset="0"/>
                      </a:endParaRPr>
                    </a:p>
                  </a:txBody>
                  <a:tcPr marL="53500" marR="53500" marT="0" marB="0" anchor="ctr"/>
                </a:tc>
                <a:tc hMerge="1">
                  <a:txBody>
                    <a:bodyPr/>
                    <a:lstStyle/>
                    <a:p>
                      <a:endParaRPr lang="ru-RU"/>
                    </a:p>
                  </a:txBody>
                  <a:tcPr/>
                </a:tc>
                <a:extLst>
                  <a:ext uri="{0D108BD9-81ED-4DB2-BD59-A6C34878D82A}">
                    <a16:rowId xmlns:a16="http://schemas.microsoft.com/office/drawing/2014/main" val="3919582607"/>
                  </a:ext>
                </a:extLst>
              </a:tr>
              <a:tr h="423047">
                <a:tc vMerge="1">
                  <a:txBody>
                    <a:bodyPr/>
                    <a:lstStyle/>
                    <a:p>
                      <a:endParaRPr lang="ru-RU"/>
                    </a:p>
                  </a:txBody>
                  <a:tcPr/>
                </a:tc>
                <a:tc>
                  <a:txBody>
                    <a:bodyPr/>
                    <a:lstStyle/>
                    <a:p>
                      <a:pPr algn="ctr">
                        <a:spcAft>
                          <a:spcPts val="0"/>
                        </a:spcAft>
                      </a:pPr>
                      <a:r>
                        <a:rPr lang="ru-RU" sz="1100" dirty="0">
                          <a:effectLst/>
                        </a:rPr>
                        <a:t>дети</a:t>
                      </a:r>
                      <a:endParaRPr lang="ru-RU" sz="900" dirty="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взрослые</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Дети </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взрослые</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Дети </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взрослые</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Дети </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взрослые</a:t>
                      </a:r>
                      <a:endParaRPr lang="ru-RU" sz="900">
                        <a:effectLst/>
                        <a:latin typeface="Times New Roman" panose="02020603050405020304" pitchFamily="18" charset="0"/>
                        <a:ea typeface="Times New Roman" panose="02020603050405020304" pitchFamily="18" charset="0"/>
                      </a:endParaRPr>
                    </a:p>
                  </a:txBody>
                  <a:tcPr marL="53500" marR="53500" marT="0" marB="0" anchor="ctr"/>
                </a:tc>
                <a:extLst>
                  <a:ext uri="{0D108BD9-81ED-4DB2-BD59-A6C34878D82A}">
                    <a16:rowId xmlns:a16="http://schemas.microsoft.com/office/drawing/2014/main" val="1983227057"/>
                  </a:ext>
                </a:extLst>
              </a:tr>
              <a:tr h="423047">
                <a:tc>
                  <a:txBody>
                    <a:bodyPr/>
                    <a:lstStyle/>
                    <a:p>
                      <a:pPr>
                        <a:spcAft>
                          <a:spcPts val="0"/>
                        </a:spcAft>
                      </a:pPr>
                      <a:r>
                        <a:rPr lang="ru-RU" sz="1100">
                          <a:effectLst/>
                        </a:rPr>
                        <a:t>ЦЗ Комрат</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dirty="0">
                          <a:effectLst/>
                        </a:rPr>
                        <a:t>72</a:t>
                      </a:r>
                      <a:endParaRPr lang="ru-RU" sz="900" dirty="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dirty="0">
                          <a:effectLst/>
                        </a:rPr>
                        <a:t>157</a:t>
                      </a:r>
                      <a:endParaRPr lang="ru-RU" sz="900" dirty="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67</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1056</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17</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298</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156</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1511</a:t>
                      </a:r>
                      <a:endParaRPr lang="ru-RU" sz="900">
                        <a:effectLst/>
                        <a:latin typeface="Times New Roman" panose="02020603050405020304" pitchFamily="18" charset="0"/>
                        <a:ea typeface="Times New Roman" panose="02020603050405020304" pitchFamily="18" charset="0"/>
                      </a:endParaRPr>
                    </a:p>
                  </a:txBody>
                  <a:tcPr marL="53500" marR="53500" marT="0" marB="0" anchor="ctr"/>
                </a:tc>
                <a:extLst>
                  <a:ext uri="{0D108BD9-81ED-4DB2-BD59-A6C34878D82A}">
                    <a16:rowId xmlns:a16="http://schemas.microsoft.com/office/drawing/2014/main" val="2362920497"/>
                  </a:ext>
                </a:extLst>
              </a:tr>
              <a:tr h="423047">
                <a:tc>
                  <a:txBody>
                    <a:bodyPr/>
                    <a:lstStyle/>
                    <a:p>
                      <a:pPr>
                        <a:spcAft>
                          <a:spcPts val="0"/>
                        </a:spcAft>
                      </a:pPr>
                      <a:r>
                        <a:rPr lang="ru-RU" sz="1100">
                          <a:effectLst/>
                        </a:rPr>
                        <a:t>г. Комрат</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60</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dirty="0">
                          <a:effectLst/>
                        </a:rPr>
                        <a:t>114</a:t>
                      </a:r>
                      <a:endParaRPr lang="ru-RU" sz="900" dirty="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dirty="0">
                          <a:effectLst/>
                        </a:rPr>
                        <a:t>49</a:t>
                      </a:r>
                      <a:endParaRPr lang="ru-RU" sz="900" dirty="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613</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8</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177</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117</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904</a:t>
                      </a:r>
                      <a:endParaRPr lang="ru-RU" sz="900">
                        <a:effectLst/>
                        <a:latin typeface="Times New Roman" panose="02020603050405020304" pitchFamily="18" charset="0"/>
                        <a:ea typeface="Times New Roman" panose="02020603050405020304" pitchFamily="18" charset="0"/>
                      </a:endParaRPr>
                    </a:p>
                  </a:txBody>
                  <a:tcPr marL="53500" marR="53500" marT="0" marB="0" anchor="ctr"/>
                </a:tc>
                <a:extLst>
                  <a:ext uri="{0D108BD9-81ED-4DB2-BD59-A6C34878D82A}">
                    <a16:rowId xmlns:a16="http://schemas.microsoft.com/office/drawing/2014/main" val="2268238719"/>
                  </a:ext>
                </a:extLst>
              </a:tr>
              <a:tr h="423047">
                <a:tc>
                  <a:txBody>
                    <a:bodyPr/>
                    <a:lstStyle/>
                    <a:p>
                      <a:pPr>
                        <a:spcAft>
                          <a:spcPts val="0"/>
                        </a:spcAft>
                      </a:pPr>
                      <a:r>
                        <a:rPr lang="ru-RU" sz="1100">
                          <a:effectLst/>
                        </a:rPr>
                        <a:t>Буджак</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3</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6</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dirty="0">
                          <a:effectLst/>
                        </a:rPr>
                        <a:t>6</a:t>
                      </a:r>
                      <a:endParaRPr lang="ru-RU" sz="900" dirty="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dirty="0">
                          <a:effectLst/>
                        </a:rPr>
                        <a:t>40</a:t>
                      </a:r>
                      <a:endParaRPr lang="ru-RU" sz="900" dirty="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2</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17</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11</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63</a:t>
                      </a:r>
                      <a:endParaRPr lang="ru-RU" sz="900">
                        <a:effectLst/>
                        <a:latin typeface="Times New Roman" panose="02020603050405020304" pitchFamily="18" charset="0"/>
                        <a:ea typeface="Times New Roman" panose="02020603050405020304" pitchFamily="18" charset="0"/>
                      </a:endParaRPr>
                    </a:p>
                  </a:txBody>
                  <a:tcPr marL="53500" marR="53500" marT="0" marB="0" anchor="ctr"/>
                </a:tc>
                <a:extLst>
                  <a:ext uri="{0D108BD9-81ED-4DB2-BD59-A6C34878D82A}">
                    <a16:rowId xmlns:a16="http://schemas.microsoft.com/office/drawing/2014/main" val="1092026633"/>
                  </a:ext>
                </a:extLst>
              </a:tr>
              <a:tr h="423047">
                <a:tc>
                  <a:txBody>
                    <a:bodyPr/>
                    <a:lstStyle/>
                    <a:p>
                      <a:pPr>
                        <a:spcAft>
                          <a:spcPts val="0"/>
                        </a:spcAft>
                      </a:pPr>
                      <a:r>
                        <a:rPr lang="ru-RU" sz="1100">
                          <a:effectLst/>
                        </a:rPr>
                        <a:t>Конгазчик</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3</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13</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6</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dirty="0">
                          <a:effectLst/>
                        </a:rPr>
                        <a:t>110</a:t>
                      </a:r>
                      <a:endParaRPr lang="ru-RU" sz="900" dirty="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dirty="0">
                          <a:effectLst/>
                        </a:rPr>
                        <a:t>3</a:t>
                      </a:r>
                      <a:endParaRPr lang="ru-RU" sz="900" dirty="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33</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12</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156</a:t>
                      </a:r>
                      <a:endParaRPr lang="ru-RU" sz="900">
                        <a:effectLst/>
                        <a:latin typeface="Times New Roman" panose="02020603050405020304" pitchFamily="18" charset="0"/>
                        <a:ea typeface="Times New Roman" panose="02020603050405020304" pitchFamily="18" charset="0"/>
                      </a:endParaRPr>
                    </a:p>
                  </a:txBody>
                  <a:tcPr marL="53500" marR="53500" marT="0" marB="0" anchor="ctr"/>
                </a:tc>
                <a:extLst>
                  <a:ext uri="{0D108BD9-81ED-4DB2-BD59-A6C34878D82A}">
                    <a16:rowId xmlns:a16="http://schemas.microsoft.com/office/drawing/2014/main" val="2197200646"/>
                  </a:ext>
                </a:extLst>
              </a:tr>
              <a:tr h="423047">
                <a:tc>
                  <a:txBody>
                    <a:bodyPr/>
                    <a:lstStyle/>
                    <a:p>
                      <a:pPr>
                        <a:spcAft>
                          <a:spcPts val="0"/>
                        </a:spcAft>
                      </a:pPr>
                      <a:r>
                        <a:rPr lang="ru-RU" sz="1100">
                          <a:effectLst/>
                        </a:rPr>
                        <a:t>Бешалма</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6</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19</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dirty="0">
                          <a:effectLst/>
                        </a:rPr>
                        <a:t>6</a:t>
                      </a:r>
                      <a:endParaRPr lang="ru-RU" sz="900" dirty="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261</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dirty="0">
                          <a:effectLst/>
                        </a:rPr>
                        <a:t>4</a:t>
                      </a:r>
                      <a:endParaRPr lang="ru-RU" sz="900" dirty="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dirty="0">
                          <a:effectLst/>
                        </a:rPr>
                        <a:t>57</a:t>
                      </a:r>
                      <a:endParaRPr lang="ru-RU" sz="900" dirty="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16</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337</a:t>
                      </a:r>
                      <a:endParaRPr lang="ru-RU" sz="900">
                        <a:effectLst/>
                        <a:latin typeface="Times New Roman" panose="02020603050405020304" pitchFamily="18" charset="0"/>
                        <a:ea typeface="Times New Roman" panose="02020603050405020304" pitchFamily="18" charset="0"/>
                      </a:endParaRPr>
                    </a:p>
                  </a:txBody>
                  <a:tcPr marL="53500" marR="53500" marT="0" marB="0" anchor="ctr"/>
                </a:tc>
                <a:extLst>
                  <a:ext uri="{0D108BD9-81ED-4DB2-BD59-A6C34878D82A}">
                    <a16:rowId xmlns:a16="http://schemas.microsoft.com/office/drawing/2014/main" val="190237925"/>
                  </a:ext>
                </a:extLst>
              </a:tr>
              <a:tr h="423047">
                <a:tc>
                  <a:txBody>
                    <a:bodyPr/>
                    <a:lstStyle/>
                    <a:p>
                      <a:pPr>
                        <a:spcAft>
                          <a:spcPts val="0"/>
                        </a:spcAft>
                      </a:pPr>
                      <a:r>
                        <a:rPr lang="ru-RU" sz="1100" dirty="0">
                          <a:effectLst/>
                        </a:rPr>
                        <a:t>Ферапонтьвка</a:t>
                      </a:r>
                      <a:endParaRPr lang="ru-RU" sz="900" dirty="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 </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5</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 </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32</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a:effectLst/>
                        </a:rPr>
                        <a:t> </a:t>
                      </a:r>
                      <a:endParaRPr lang="ru-RU" sz="90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dirty="0">
                          <a:effectLst/>
                        </a:rPr>
                        <a:t>14</a:t>
                      </a:r>
                      <a:endParaRPr lang="ru-RU" sz="900" dirty="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dirty="0">
                          <a:effectLst/>
                        </a:rPr>
                        <a:t> </a:t>
                      </a:r>
                      <a:endParaRPr lang="ru-RU" sz="900" dirty="0">
                        <a:effectLst/>
                        <a:latin typeface="Times New Roman" panose="02020603050405020304" pitchFamily="18" charset="0"/>
                        <a:ea typeface="Times New Roman" panose="02020603050405020304" pitchFamily="18" charset="0"/>
                      </a:endParaRPr>
                    </a:p>
                  </a:txBody>
                  <a:tcPr marL="53500" marR="53500" marT="0" marB="0" anchor="ctr"/>
                </a:tc>
                <a:tc>
                  <a:txBody>
                    <a:bodyPr/>
                    <a:lstStyle/>
                    <a:p>
                      <a:pPr algn="ctr">
                        <a:spcAft>
                          <a:spcPts val="0"/>
                        </a:spcAft>
                      </a:pPr>
                      <a:r>
                        <a:rPr lang="ru-RU" sz="1100" dirty="0">
                          <a:effectLst/>
                        </a:rPr>
                        <a:t>51</a:t>
                      </a:r>
                      <a:endParaRPr lang="ru-RU" sz="900" dirty="0">
                        <a:effectLst/>
                        <a:latin typeface="Times New Roman" panose="02020603050405020304" pitchFamily="18" charset="0"/>
                        <a:ea typeface="Times New Roman" panose="02020603050405020304" pitchFamily="18" charset="0"/>
                      </a:endParaRPr>
                    </a:p>
                  </a:txBody>
                  <a:tcPr marL="53500" marR="53500" marT="0" marB="0" anchor="ctr"/>
                </a:tc>
                <a:extLst>
                  <a:ext uri="{0D108BD9-81ED-4DB2-BD59-A6C34878D82A}">
                    <a16:rowId xmlns:a16="http://schemas.microsoft.com/office/drawing/2014/main" val="1576284442"/>
                  </a:ext>
                </a:extLst>
              </a:tr>
            </a:tbl>
          </a:graphicData>
        </a:graphic>
      </p:graphicFrame>
    </p:spTree>
    <p:extLst>
      <p:ext uri="{BB962C8B-B14F-4D97-AF65-F5344CB8AC3E}">
        <p14:creationId xmlns:p14="http://schemas.microsoft.com/office/powerpoint/2010/main" val="3036505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7"/>
          <p:cNvSpPr>
            <a:spLocks noChangeArrowheads="1"/>
          </p:cNvSpPr>
          <p:nvPr/>
        </p:nvSpPr>
        <p:spPr bwMode="auto">
          <a:xfrm>
            <a:off x="179511" y="2743305"/>
            <a:ext cx="1871439" cy="1872159"/>
          </a:xfrm>
          <a:prstGeom prst="ellipse">
            <a:avLst/>
          </a:prstGeom>
          <a:solidFill>
            <a:srgbClr val="00B0F0"/>
          </a:solidFill>
          <a:ln w="9525">
            <a:solidFill>
              <a:schemeClr val="tx1"/>
            </a:solidFill>
            <a:round/>
            <a:headEnd/>
            <a:tailEnd/>
          </a:ln>
          <a:effectLst/>
        </p:spPr>
        <p:txBody>
          <a:bodyPr wrap="none" anchor="ctr"/>
          <a:lstStyle/>
          <a:p>
            <a:pPr algn="ctr"/>
            <a:r>
              <a:rPr lang="ru-RU" sz="1600" dirty="0"/>
              <a:t>Всего населения</a:t>
            </a:r>
          </a:p>
          <a:p>
            <a:pPr algn="ctr"/>
            <a:endParaRPr lang="ru-RU" sz="1600" dirty="0"/>
          </a:p>
          <a:p>
            <a:pPr algn="ctr"/>
            <a:r>
              <a:rPr lang="en-US" b="1" dirty="0"/>
              <a:t>69596</a:t>
            </a:r>
            <a:endParaRPr lang="ru-RU" b="1" dirty="0"/>
          </a:p>
        </p:txBody>
      </p:sp>
      <p:sp>
        <p:nvSpPr>
          <p:cNvPr id="3" name="Oval 8"/>
          <p:cNvSpPr>
            <a:spLocks noChangeArrowheads="1"/>
          </p:cNvSpPr>
          <p:nvPr/>
        </p:nvSpPr>
        <p:spPr bwMode="auto">
          <a:xfrm>
            <a:off x="1617861" y="1513211"/>
            <a:ext cx="1729234" cy="1227960"/>
          </a:xfrm>
          <a:prstGeom prst="ellipse">
            <a:avLst/>
          </a:prstGeom>
          <a:solidFill>
            <a:srgbClr val="FFC000"/>
          </a:solidFill>
          <a:ln w="9525">
            <a:solidFill>
              <a:schemeClr val="tx1"/>
            </a:solidFill>
            <a:round/>
            <a:headEnd/>
            <a:tailEnd/>
          </a:ln>
          <a:effectLst/>
        </p:spPr>
        <p:txBody>
          <a:bodyPr wrap="none" anchor="ctr"/>
          <a:lstStyle/>
          <a:p>
            <a:pPr algn="ctr"/>
            <a:r>
              <a:rPr lang="ru-RU" sz="1600" dirty="0">
                <a:latin typeface="Microsoft Sans Serif" pitchFamily="34" charset="0"/>
              </a:rPr>
              <a:t>Взрослое</a:t>
            </a:r>
          </a:p>
          <a:p>
            <a:pPr algn="ctr"/>
            <a:r>
              <a:rPr lang="ru-RU" sz="1600" dirty="0">
                <a:latin typeface="Microsoft Sans Serif" pitchFamily="34" charset="0"/>
              </a:rPr>
              <a:t>население</a:t>
            </a:r>
          </a:p>
          <a:p>
            <a:pPr algn="ctr"/>
            <a:r>
              <a:rPr lang="en-US" b="1" dirty="0"/>
              <a:t>54204</a:t>
            </a:r>
            <a:r>
              <a:rPr lang="ru-RU" sz="1600" b="1" dirty="0"/>
              <a:t> </a:t>
            </a:r>
          </a:p>
        </p:txBody>
      </p:sp>
      <p:sp>
        <p:nvSpPr>
          <p:cNvPr id="4" name="Oval 8"/>
          <p:cNvSpPr>
            <a:spLocks noChangeArrowheads="1"/>
          </p:cNvSpPr>
          <p:nvPr/>
        </p:nvSpPr>
        <p:spPr bwMode="auto">
          <a:xfrm>
            <a:off x="3635896" y="1513210"/>
            <a:ext cx="1729234" cy="1365819"/>
          </a:xfrm>
          <a:prstGeom prst="ellipse">
            <a:avLst/>
          </a:prstGeom>
          <a:solidFill>
            <a:srgbClr val="FFC000"/>
          </a:solidFill>
          <a:ln w="9525">
            <a:solidFill>
              <a:schemeClr val="tx1"/>
            </a:solidFill>
            <a:round/>
            <a:headEnd/>
            <a:tailEnd/>
          </a:ln>
          <a:effectLst/>
        </p:spPr>
        <p:txBody>
          <a:bodyPr wrap="none" anchor="ctr"/>
          <a:lstStyle/>
          <a:p>
            <a:pPr algn="ctr"/>
            <a:r>
              <a:rPr lang="ru-RU" sz="1600" dirty="0">
                <a:latin typeface="Microsoft Sans Serif" pitchFamily="34" charset="0"/>
              </a:rPr>
              <a:t>Дети</a:t>
            </a:r>
          </a:p>
          <a:p>
            <a:pPr algn="ctr"/>
            <a:endParaRPr lang="ru-RU" sz="1000" dirty="0">
              <a:latin typeface="Microsoft Sans Serif" pitchFamily="34" charset="0"/>
            </a:endParaRPr>
          </a:p>
          <a:p>
            <a:pPr algn="ctr"/>
            <a:r>
              <a:rPr lang="en-US" b="1" dirty="0"/>
              <a:t>15392</a:t>
            </a:r>
            <a:endParaRPr lang="ru-RU" sz="1600" b="1" dirty="0"/>
          </a:p>
        </p:txBody>
      </p:sp>
      <p:sp>
        <p:nvSpPr>
          <p:cNvPr id="5" name="Oval 8"/>
          <p:cNvSpPr>
            <a:spLocks noChangeArrowheads="1"/>
          </p:cNvSpPr>
          <p:nvPr/>
        </p:nvSpPr>
        <p:spPr bwMode="auto">
          <a:xfrm>
            <a:off x="5508104" y="1934502"/>
            <a:ext cx="1729234" cy="1317387"/>
          </a:xfrm>
          <a:prstGeom prst="ellipse">
            <a:avLst/>
          </a:prstGeom>
          <a:solidFill>
            <a:srgbClr val="FFC000"/>
          </a:solidFill>
          <a:ln w="9525">
            <a:solidFill>
              <a:schemeClr val="tx1"/>
            </a:solidFill>
            <a:round/>
            <a:headEnd/>
            <a:tailEnd/>
          </a:ln>
          <a:effectLst/>
        </p:spPr>
        <p:txBody>
          <a:bodyPr wrap="none" anchor="ctr"/>
          <a:lstStyle/>
          <a:p>
            <a:pPr algn="ctr"/>
            <a:r>
              <a:rPr lang="ru-RU" sz="1600" dirty="0">
                <a:latin typeface="Microsoft Sans Serif" pitchFamily="34" charset="0"/>
              </a:rPr>
              <a:t>Женщины</a:t>
            </a:r>
          </a:p>
          <a:p>
            <a:pPr algn="ctr"/>
            <a:endParaRPr lang="ru-RU" sz="1000" dirty="0">
              <a:latin typeface="Microsoft Sans Serif" pitchFamily="34" charset="0"/>
            </a:endParaRPr>
          </a:p>
          <a:p>
            <a:pPr algn="ctr"/>
            <a:r>
              <a:rPr lang="en-US" b="1" dirty="0"/>
              <a:t>26618</a:t>
            </a:r>
            <a:endParaRPr lang="ru-RU" sz="1600" b="1" dirty="0"/>
          </a:p>
        </p:txBody>
      </p:sp>
      <p:sp>
        <p:nvSpPr>
          <p:cNvPr id="6" name="Oval 8"/>
          <p:cNvSpPr>
            <a:spLocks noChangeArrowheads="1"/>
          </p:cNvSpPr>
          <p:nvPr/>
        </p:nvSpPr>
        <p:spPr bwMode="auto">
          <a:xfrm>
            <a:off x="7017431" y="2954700"/>
            <a:ext cx="2016745" cy="1528654"/>
          </a:xfrm>
          <a:prstGeom prst="ellipse">
            <a:avLst/>
          </a:prstGeom>
          <a:solidFill>
            <a:srgbClr val="FFC000"/>
          </a:solidFill>
          <a:ln w="9525">
            <a:solidFill>
              <a:schemeClr val="tx1"/>
            </a:solidFill>
            <a:round/>
            <a:headEnd/>
            <a:tailEnd/>
          </a:ln>
          <a:effectLst/>
        </p:spPr>
        <p:txBody>
          <a:bodyPr wrap="none" anchor="ctr"/>
          <a:lstStyle/>
          <a:p>
            <a:pPr algn="ctr"/>
            <a:r>
              <a:rPr lang="ru-RU" sz="1600" dirty="0">
                <a:latin typeface="Microsoft Sans Serif" pitchFamily="34" charset="0"/>
              </a:rPr>
              <a:t>Репродуктивного</a:t>
            </a:r>
          </a:p>
          <a:p>
            <a:pPr algn="ctr"/>
            <a:r>
              <a:rPr lang="ru-RU" sz="1600" dirty="0">
                <a:latin typeface="Microsoft Sans Serif" pitchFamily="34" charset="0"/>
              </a:rPr>
              <a:t>возраста</a:t>
            </a:r>
          </a:p>
          <a:p>
            <a:pPr algn="ctr"/>
            <a:endParaRPr lang="ru-RU" sz="1000" dirty="0">
              <a:latin typeface="Microsoft Sans Serif" pitchFamily="34" charset="0"/>
            </a:endParaRPr>
          </a:p>
          <a:p>
            <a:pPr algn="ctr"/>
            <a:r>
              <a:rPr lang="en-US" b="1" dirty="0"/>
              <a:t>17881</a:t>
            </a:r>
            <a:r>
              <a:rPr lang="ru-RU" sz="1600" b="1" dirty="0"/>
              <a:t> </a:t>
            </a:r>
          </a:p>
        </p:txBody>
      </p:sp>
      <p:sp>
        <p:nvSpPr>
          <p:cNvPr id="7" name="Oval 8"/>
          <p:cNvSpPr>
            <a:spLocks noChangeArrowheads="1"/>
          </p:cNvSpPr>
          <p:nvPr/>
        </p:nvSpPr>
        <p:spPr bwMode="auto">
          <a:xfrm>
            <a:off x="466775" y="5060918"/>
            <a:ext cx="1873498" cy="1656184"/>
          </a:xfrm>
          <a:prstGeom prst="ellipse">
            <a:avLst/>
          </a:prstGeom>
          <a:solidFill>
            <a:srgbClr val="FFC000"/>
          </a:solidFill>
          <a:ln w="9525">
            <a:solidFill>
              <a:schemeClr val="tx1"/>
            </a:solidFill>
            <a:round/>
            <a:headEnd/>
            <a:tailEnd/>
          </a:ln>
          <a:effectLst/>
        </p:spPr>
        <p:txBody>
          <a:bodyPr wrap="none" anchor="ctr"/>
          <a:lstStyle/>
          <a:p>
            <a:pPr algn="ctr"/>
            <a:r>
              <a:rPr lang="ru-RU" sz="1600" dirty="0">
                <a:latin typeface="Microsoft Sans Serif" pitchFamily="34" charset="0"/>
              </a:rPr>
              <a:t>Застрахованное</a:t>
            </a:r>
          </a:p>
          <a:p>
            <a:pPr algn="ctr"/>
            <a:r>
              <a:rPr lang="ru-RU" sz="1600" dirty="0">
                <a:latin typeface="Microsoft Sans Serif" pitchFamily="34" charset="0"/>
              </a:rPr>
              <a:t>население</a:t>
            </a:r>
          </a:p>
          <a:p>
            <a:pPr algn="ctr"/>
            <a:r>
              <a:rPr lang="en-US" b="1" dirty="0"/>
              <a:t>50366</a:t>
            </a:r>
            <a:r>
              <a:rPr lang="ru-RU" sz="1600" b="1" dirty="0"/>
              <a:t> </a:t>
            </a:r>
          </a:p>
        </p:txBody>
      </p:sp>
      <p:sp>
        <p:nvSpPr>
          <p:cNvPr id="8" name="Oval 8"/>
          <p:cNvSpPr>
            <a:spLocks noChangeArrowheads="1"/>
          </p:cNvSpPr>
          <p:nvPr/>
        </p:nvSpPr>
        <p:spPr bwMode="auto">
          <a:xfrm>
            <a:off x="2680969" y="5176155"/>
            <a:ext cx="2160240" cy="1377280"/>
          </a:xfrm>
          <a:prstGeom prst="ellipse">
            <a:avLst/>
          </a:prstGeom>
          <a:solidFill>
            <a:srgbClr val="FFC000"/>
          </a:solidFill>
          <a:ln w="9525">
            <a:solidFill>
              <a:schemeClr val="tx1"/>
            </a:solidFill>
            <a:round/>
            <a:headEnd/>
            <a:tailEnd/>
          </a:ln>
          <a:effectLst/>
        </p:spPr>
        <p:txBody>
          <a:bodyPr wrap="none" anchor="ctr"/>
          <a:lstStyle/>
          <a:p>
            <a:pPr algn="ctr"/>
            <a:r>
              <a:rPr lang="ru-RU" sz="1600" dirty="0">
                <a:latin typeface="Microsoft Sans Serif" pitchFamily="34" charset="0"/>
              </a:rPr>
              <a:t>Незастрахованное</a:t>
            </a:r>
          </a:p>
          <a:p>
            <a:pPr algn="ctr"/>
            <a:r>
              <a:rPr lang="ru-RU" sz="1600" dirty="0">
                <a:latin typeface="Microsoft Sans Serif" pitchFamily="34" charset="0"/>
              </a:rPr>
              <a:t>население</a:t>
            </a:r>
          </a:p>
          <a:p>
            <a:pPr algn="ctr"/>
            <a:r>
              <a:rPr lang="en-US" b="1" dirty="0"/>
              <a:t>19230</a:t>
            </a:r>
            <a:endParaRPr lang="ru-RU" b="1" dirty="0"/>
          </a:p>
        </p:txBody>
      </p:sp>
      <p:sp>
        <p:nvSpPr>
          <p:cNvPr id="9" name="Oval 8"/>
          <p:cNvSpPr>
            <a:spLocks noChangeArrowheads="1"/>
          </p:cNvSpPr>
          <p:nvPr/>
        </p:nvSpPr>
        <p:spPr bwMode="auto">
          <a:xfrm>
            <a:off x="5147022" y="4860032"/>
            <a:ext cx="1945258" cy="1512168"/>
          </a:xfrm>
          <a:prstGeom prst="ellipse">
            <a:avLst/>
          </a:prstGeom>
          <a:solidFill>
            <a:srgbClr val="FFC000"/>
          </a:solidFill>
          <a:ln w="9525">
            <a:solidFill>
              <a:schemeClr val="tx1"/>
            </a:solidFill>
            <a:round/>
            <a:headEnd/>
            <a:tailEnd/>
          </a:ln>
          <a:effectLst/>
        </p:spPr>
        <p:txBody>
          <a:bodyPr wrap="none" anchor="ctr"/>
          <a:lstStyle/>
          <a:p>
            <a:pPr algn="ctr"/>
            <a:r>
              <a:rPr lang="ru-RU" sz="1600" dirty="0">
                <a:latin typeface="Microsoft Sans Serif" pitchFamily="34" charset="0"/>
              </a:rPr>
              <a:t>Население</a:t>
            </a:r>
          </a:p>
          <a:p>
            <a:pPr algn="ctr"/>
            <a:r>
              <a:rPr lang="ru-RU" sz="1600" dirty="0">
                <a:latin typeface="Microsoft Sans Serif" pitchFamily="34" charset="0"/>
              </a:rPr>
              <a:t>трудоспособного</a:t>
            </a:r>
          </a:p>
          <a:p>
            <a:pPr algn="ctr"/>
            <a:r>
              <a:rPr lang="ru-RU" sz="1600" dirty="0">
                <a:latin typeface="Microsoft Sans Serif" pitchFamily="34" charset="0"/>
              </a:rPr>
              <a:t>возраста</a:t>
            </a:r>
          </a:p>
          <a:p>
            <a:pPr algn="ctr"/>
            <a:r>
              <a:rPr lang="en-US" b="1" dirty="0"/>
              <a:t>42994</a:t>
            </a:r>
            <a:endParaRPr lang="ru-RU" sz="1600" b="1" dirty="0"/>
          </a:p>
        </p:txBody>
      </p:sp>
      <p:sp>
        <p:nvSpPr>
          <p:cNvPr id="10" name="Oval 8"/>
          <p:cNvSpPr>
            <a:spLocks noChangeArrowheads="1"/>
          </p:cNvSpPr>
          <p:nvPr/>
        </p:nvSpPr>
        <p:spPr bwMode="auto">
          <a:xfrm>
            <a:off x="7318822" y="4721810"/>
            <a:ext cx="1729234" cy="1299478"/>
          </a:xfrm>
          <a:prstGeom prst="ellipse">
            <a:avLst/>
          </a:prstGeom>
          <a:solidFill>
            <a:srgbClr val="FFC000"/>
          </a:solidFill>
          <a:ln w="9525">
            <a:solidFill>
              <a:schemeClr val="tx1"/>
            </a:solidFill>
            <a:round/>
            <a:headEnd/>
            <a:tailEnd/>
          </a:ln>
          <a:effectLst/>
        </p:spPr>
        <p:txBody>
          <a:bodyPr wrap="none" anchor="ctr"/>
          <a:lstStyle/>
          <a:p>
            <a:pPr algn="ctr"/>
            <a:r>
              <a:rPr lang="ru-RU" sz="1600" dirty="0">
                <a:latin typeface="Microsoft Sans Serif" pitchFamily="34" charset="0"/>
              </a:rPr>
              <a:t>Пенсионеры</a:t>
            </a:r>
          </a:p>
          <a:p>
            <a:pPr algn="ctr"/>
            <a:endParaRPr lang="ru-RU" sz="1000" dirty="0">
              <a:latin typeface="Microsoft Sans Serif" pitchFamily="34" charset="0"/>
            </a:endParaRPr>
          </a:p>
          <a:p>
            <a:pPr algn="ctr"/>
            <a:r>
              <a:rPr lang="en-US" b="1" dirty="0"/>
              <a:t>12673</a:t>
            </a:r>
            <a:endParaRPr lang="ru-RU" sz="1600" b="1" dirty="0"/>
          </a:p>
        </p:txBody>
      </p:sp>
      <p:sp>
        <p:nvSpPr>
          <p:cNvPr id="11" name="Line 13"/>
          <p:cNvSpPr>
            <a:spLocks noChangeShapeType="1"/>
          </p:cNvSpPr>
          <p:nvPr/>
        </p:nvSpPr>
        <p:spPr bwMode="auto">
          <a:xfrm flipV="1">
            <a:off x="1799732" y="2665073"/>
            <a:ext cx="270010" cy="264254"/>
          </a:xfrm>
          <a:prstGeom prst="line">
            <a:avLst/>
          </a:prstGeom>
          <a:noFill/>
          <a:ln w="38100">
            <a:solidFill>
              <a:schemeClr val="tx1"/>
            </a:solidFill>
            <a:round/>
            <a:headEnd/>
            <a:tailEnd type="triangle" w="med" len="med"/>
          </a:ln>
          <a:effectLst/>
        </p:spPr>
        <p:txBody>
          <a:bodyPr/>
          <a:lstStyle/>
          <a:p>
            <a:endParaRPr lang="ru-RU"/>
          </a:p>
        </p:txBody>
      </p:sp>
      <p:sp>
        <p:nvSpPr>
          <p:cNvPr id="12" name="Line 14"/>
          <p:cNvSpPr>
            <a:spLocks noChangeShapeType="1"/>
          </p:cNvSpPr>
          <p:nvPr/>
        </p:nvSpPr>
        <p:spPr bwMode="auto">
          <a:xfrm flipV="1">
            <a:off x="2088532" y="2590707"/>
            <a:ext cx="1691379" cy="727543"/>
          </a:xfrm>
          <a:prstGeom prst="line">
            <a:avLst/>
          </a:prstGeom>
          <a:noFill/>
          <a:ln w="38100">
            <a:solidFill>
              <a:schemeClr val="tx1"/>
            </a:solidFill>
            <a:round/>
            <a:headEnd/>
            <a:tailEnd type="triangle" w="med" len="med"/>
          </a:ln>
          <a:effectLst/>
        </p:spPr>
        <p:txBody>
          <a:bodyPr/>
          <a:lstStyle/>
          <a:p>
            <a:endParaRPr lang="ru-RU"/>
          </a:p>
        </p:txBody>
      </p:sp>
      <p:sp>
        <p:nvSpPr>
          <p:cNvPr id="13" name="Line 14"/>
          <p:cNvSpPr>
            <a:spLocks noChangeShapeType="1"/>
          </p:cNvSpPr>
          <p:nvPr/>
        </p:nvSpPr>
        <p:spPr bwMode="auto">
          <a:xfrm flipV="1">
            <a:off x="2193924" y="3115930"/>
            <a:ext cx="3458196" cy="419726"/>
          </a:xfrm>
          <a:prstGeom prst="line">
            <a:avLst/>
          </a:prstGeom>
          <a:noFill/>
          <a:ln w="38100">
            <a:solidFill>
              <a:schemeClr val="tx1"/>
            </a:solidFill>
            <a:round/>
            <a:headEnd/>
            <a:tailEnd type="triangle" w="med" len="med"/>
          </a:ln>
          <a:effectLst/>
        </p:spPr>
        <p:txBody>
          <a:bodyPr/>
          <a:lstStyle/>
          <a:p>
            <a:endParaRPr lang="ru-RU"/>
          </a:p>
        </p:txBody>
      </p:sp>
      <p:sp>
        <p:nvSpPr>
          <p:cNvPr id="14" name="Line 14"/>
          <p:cNvSpPr>
            <a:spLocks noChangeShapeType="1"/>
          </p:cNvSpPr>
          <p:nvPr/>
        </p:nvSpPr>
        <p:spPr bwMode="auto">
          <a:xfrm>
            <a:off x="6708646" y="3251890"/>
            <a:ext cx="273926" cy="316860"/>
          </a:xfrm>
          <a:prstGeom prst="line">
            <a:avLst/>
          </a:prstGeom>
          <a:noFill/>
          <a:ln w="38100">
            <a:solidFill>
              <a:schemeClr val="tx1"/>
            </a:solidFill>
            <a:round/>
            <a:headEnd/>
            <a:tailEnd type="triangle" w="med" len="med"/>
          </a:ln>
          <a:effectLst/>
        </p:spPr>
        <p:txBody>
          <a:bodyPr/>
          <a:lstStyle/>
          <a:p>
            <a:endParaRPr lang="ru-RU"/>
          </a:p>
        </p:txBody>
      </p:sp>
      <p:sp>
        <p:nvSpPr>
          <p:cNvPr id="15" name="Line 14"/>
          <p:cNvSpPr>
            <a:spLocks noChangeShapeType="1"/>
          </p:cNvSpPr>
          <p:nvPr/>
        </p:nvSpPr>
        <p:spPr bwMode="auto">
          <a:xfrm>
            <a:off x="2195736" y="3840160"/>
            <a:ext cx="5328592" cy="970086"/>
          </a:xfrm>
          <a:prstGeom prst="line">
            <a:avLst/>
          </a:prstGeom>
          <a:noFill/>
          <a:ln w="38100">
            <a:solidFill>
              <a:schemeClr val="tx1"/>
            </a:solidFill>
            <a:round/>
            <a:headEnd/>
            <a:tailEnd type="triangle" w="med" len="med"/>
          </a:ln>
          <a:effectLst/>
        </p:spPr>
        <p:txBody>
          <a:bodyPr/>
          <a:lstStyle/>
          <a:p>
            <a:endParaRPr lang="ru-RU"/>
          </a:p>
        </p:txBody>
      </p:sp>
      <p:sp>
        <p:nvSpPr>
          <p:cNvPr id="16" name="Line 14"/>
          <p:cNvSpPr>
            <a:spLocks noChangeShapeType="1"/>
          </p:cNvSpPr>
          <p:nvPr/>
        </p:nvSpPr>
        <p:spPr bwMode="auto">
          <a:xfrm>
            <a:off x="2069742" y="4193368"/>
            <a:ext cx="3162140" cy="962518"/>
          </a:xfrm>
          <a:prstGeom prst="line">
            <a:avLst/>
          </a:prstGeom>
          <a:noFill/>
          <a:ln w="38100">
            <a:solidFill>
              <a:schemeClr val="tx1"/>
            </a:solidFill>
            <a:round/>
            <a:headEnd/>
            <a:tailEnd type="triangle" w="med" len="med"/>
          </a:ln>
          <a:effectLst/>
        </p:spPr>
        <p:txBody>
          <a:bodyPr/>
          <a:lstStyle/>
          <a:p>
            <a:endParaRPr lang="ru-RU"/>
          </a:p>
        </p:txBody>
      </p:sp>
      <p:sp>
        <p:nvSpPr>
          <p:cNvPr id="17" name="Line 14"/>
          <p:cNvSpPr>
            <a:spLocks noChangeShapeType="1"/>
          </p:cNvSpPr>
          <p:nvPr/>
        </p:nvSpPr>
        <p:spPr bwMode="auto">
          <a:xfrm>
            <a:off x="1853354" y="4483354"/>
            <a:ext cx="1493741" cy="692800"/>
          </a:xfrm>
          <a:prstGeom prst="line">
            <a:avLst/>
          </a:prstGeom>
          <a:noFill/>
          <a:ln w="38100">
            <a:solidFill>
              <a:schemeClr val="tx1"/>
            </a:solidFill>
            <a:round/>
            <a:headEnd/>
            <a:tailEnd type="triangle" w="med" len="med"/>
          </a:ln>
          <a:effectLst/>
        </p:spPr>
        <p:txBody>
          <a:bodyPr/>
          <a:lstStyle/>
          <a:p>
            <a:endParaRPr lang="ru-RU"/>
          </a:p>
        </p:txBody>
      </p:sp>
      <p:sp>
        <p:nvSpPr>
          <p:cNvPr id="18" name="Line 14"/>
          <p:cNvSpPr>
            <a:spLocks noChangeShapeType="1"/>
          </p:cNvSpPr>
          <p:nvPr/>
        </p:nvSpPr>
        <p:spPr bwMode="auto">
          <a:xfrm>
            <a:off x="1475656" y="4615465"/>
            <a:ext cx="71885" cy="412454"/>
          </a:xfrm>
          <a:prstGeom prst="line">
            <a:avLst/>
          </a:prstGeom>
          <a:noFill/>
          <a:ln w="38100">
            <a:solidFill>
              <a:schemeClr val="tx1"/>
            </a:solidFill>
            <a:round/>
            <a:headEnd/>
            <a:tailEnd type="triangle" w="med" len="med"/>
          </a:ln>
          <a:effectLst/>
        </p:spPr>
        <p:txBody>
          <a:bodyPr/>
          <a:lstStyle/>
          <a:p>
            <a:endParaRPr lang="ru-RU"/>
          </a:p>
        </p:txBody>
      </p:sp>
      <p:sp>
        <p:nvSpPr>
          <p:cNvPr id="19" name="Прямоугольник 18"/>
          <p:cNvSpPr/>
          <p:nvPr/>
        </p:nvSpPr>
        <p:spPr>
          <a:xfrm>
            <a:off x="1619672" y="260648"/>
            <a:ext cx="7200800" cy="1015663"/>
          </a:xfrm>
          <a:prstGeom prst="rect">
            <a:avLst/>
          </a:prstGeom>
        </p:spPr>
        <p:txBody>
          <a:bodyPr wrap="square">
            <a:spAutoFit/>
          </a:bodyPr>
          <a:lstStyle/>
          <a:p>
            <a:pPr algn="ctr"/>
            <a:r>
              <a:rPr lang="ru-RU" sz="3000" b="1" dirty="0">
                <a:latin typeface="Times New Roman" panose="02020603050405020304" pitchFamily="18" charset="0"/>
                <a:cs typeface="Times New Roman" panose="02020603050405020304" pitchFamily="18" charset="0"/>
              </a:rPr>
              <a:t>НАСЕЛЕНИЕ ОБСЛУЖИВАЕМОЕ</a:t>
            </a:r>
          </a:p>
          <a:p>
            <a:pPr algn="ctr"/>
            <a:r>
              <a:rPr lang="ru-RU" sz="3000" b="1" dirty="0">
                <a:latin typeface="Times New Roman" panose="02020603050405020304" pitchFamily="18" charset="0"/>
                <a:cs typeface="Times New Roman" panose="02020603050405020304" pitchFamily="18" charset="0"/>
              </a:rPr>
              <a:t>по КОМРАТСКОМУ району.</a:t>
            </a: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5588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16632"/>
            <a:ext cx="7704856" cy="1152128"/>
          </a:xfrm>
        </p:spPr>
        <p:txBody>
          <a:bodyPr/>
          <a:lstStyle/>
          <a:p>
            <a:pPr>
              <a:spcAft>
                <a:spcPts val="0"/>
              </a:spcAft>
            </a:pPr>
            <a:r>
              <a:rPr lang="ru-RU" sz="3600" b="1" dirty="0">
                <a:solidFill>
                  <a:schemeClr val="tx1">
                    <a:lumMod val="75000"/>
                  </a:schemeClr>
                </a:solidFill>
                <a:effectLst/>
                <a:latin typeface="Times New Roman" panose="02020603050405020304" pitchFamily="18" charset="0"/>
                <a:ea typeface="Times New Roman" panose="02020603050405020304" pitchFamily="18" charset="0"/>
              </a:rPr>
              <a:t>Первичный выход  на инвалидность</a:t>
            </a:r>
            <a:endParaRPr lang="ru-RU" sz="1800" dirty="0">
              <a:solidFill>
                <a:schemeClr val="tx1">
                  <a:lumMod val="75000"/>
                </a:schemeClr>
              </a:solidFill>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45011138"/>
              </p:ext>
            </p:extLst>
          </p:nvPr>
        </p:nvGraphicFramePr>
        <p:xfrm>
          <a:off x="323528" y="1844824"/>
          <a:ext cx="8568944" cy="3250434"/>
        </p:xfrm>
        <a:graphic>
          <a:graphicData uri="http://schemas.openxmlformats.org/drawingml/2006/table">
            <a:tbl>
              <a:tblPr firstRow="1" firstCol="1" bandRow="1">
                <a:tableStyleId>{5C22544A-7EE6-4342-B048-85BDC9FD1C3A}</a:tableStyleId>
              </a:tblPr>
              <a:tblGrid>
                <a:gridCol w="1368152">
                  <a:extLst>
                    <a:ext uri="{9D8B030D-6E8A-4147-A177-3AD203B41FA5}">
                      <a16:colId xmlns:a16="http://schemas.microsoft.com/office/drawing/2014/main" val="1018829588"/>
                    </a:ext>
                  </a:extLst>
                </a:gridCol>
                <a:gridCol w="400044">
                  <a:extLst>
                    <a:ext uri="{9D8B030D-6E8A-4147-A177-3AD203B41FA5}">
                      <a16:colId xmlns:a16="http://schemas.microsoft.com/office/drawing/2014/main" val="881691484"/>
                    </a:ext>
                  </a:extLst>
                </a:gridCol>
                <a:gridCol w="400044">
                  <a:extLst>
                    <a:ext uri="{9D8B030D-6E8A-4147-A177-3AD203B41FA5}">
                      <a16:colId xmlns:a16="http://schemas.microsoft.com/office/drawing/2014/main" val="392132132"/>
                    </a:ext>
                  </a:extLst>
                </a:gridCol>
                <a:gridCol w="400044">
                  <a:extLst>
                    <a:ext uri="{9D8B030D-6E8A-4147-A177-3AD203B41FA5}">
                      <a16:colId xmlns:a16="http://schemas.microsoft.com/office/drawing/2014/main" val="4222619802"/>
                    </a:ext>
                  </a:extLst>
                </a:gridCol>
                <a:gridCol w="400044">
                  <a:extLst>
                    <a:ext uri="{9D8B030D-6E8A-4147-A177-3AD203B41FA5}">
                      <a16:colId xmlns:a16="http://schemas.microsoft.com/office/drawing/2014/main" val="1218458649"/>
                    </a:ext>
                  </a:extLst>
                </a:gridCol>
                <a:gridCol w="400044">
                  <a:extLst>
                    <a:ext uri="{9D8B030D-6E8A-4147-A177-3AD203B41FA5}">
                      <a16:colId xmlns:a16="http://schemas.microsoft.com/office/drawing/2014/main" val="1630626458"/>
                    </a:ext>
                  </a:extLst>
                </a:gridCol>
                <a:gridCol w="400044">
                  <a:extLst>
                    <a:ext uri="{9D8B030D-6E8A-4147-A177-3AD203B41FA5}">
                      <a16:colId xmlns:a16="http://schemas.microsoft.com/office/drawing/2014/main" val="3116409005"/>
                    </a:ext>
                  </a:extLst>
                </a:gridCol>
                <a:gridCol w="400044">
                  <a:extLst>
                    <a:ext uri="{9D8B030D-6E8A-4147-A177-3AD203B41FA5}">
                      <a16:colId xmlns:a16="http://schemas.microsoft.com/office/drawing/2014/main" val="290671458"/>
                    </a:ext>
                  </a:extLst>
                </a:gridCol>
                <a:gridCol w="400044">
                  <a:extLst>
                    <a:ext uri="{9D8B030D-6E8A-4147-A177-3AD203B41FA5}">
                      <a16:colId xmlns:a16="http://schemas.microsoft.com/office/drawing/2014/main" val="4173697033"/>
                    </a:ext>
                  </a:extLst>
                </a:gridCol>
                <a:gridCol w="400044">
                  <a:extLst>
                    <a:ext uri="{9D8B030D-6E8A-4147-A177-3AD203B41FA5}">
                      <a16:colId xmlns:a16="http://schemas.microsoft.com/office/drawing/2014/main" val="3521903066"/>
                    </a:ext>
                  </a:extLst>
                </a:gridCol>
                <a:gridCol w="400044">
                  <a:extLst>
                    <a:ext uri="{9D8B030D-6E8A-4147-A177-3AD203B41FA5}">
                      <a16:colId xmlns:a16="http://schemas.microsoft.com/office/drawing/2014/main" val="3010593031"/>
                    </a:ext>
                  </a:extLst>
                </a:gridCol>
                <a:gridCol w="400044">
                  <a:extLst>
                    <a:ext uri="{9D8B030D-6E8A-4147-A177-3AD203B41FA5}">
                      <a16:colId xmlns:a16="http://schemas.microsoft.com/office/drawing/2014/main" val="2307325342"/>
                    </a:ext>
                  </a:extLst>
                </a:gridCol>
                <a:gridCol w="400044">
                  <a:extLst>
                    <a:ext uri="{9D8B030D-6E8A-4147-A177-3AD203B41FA5}">
                      <a16:colId xmlns:a16="http://schemas.microsoft.com/office/drawing/2014/main" val="3706364285"/>
                    </a:ext>
                  </a:extLst>
                </a:gridCol>
                <a:gridCol w="400044">
                  <a:extLst>
                    <a:ext uri="{9D8B030D-6E8A-4147-A177-3AD203B41FA5}">
                      <a16:colId xmlns:a16="http://schemas.microsoft.com/office/drawing/2014/main" val="2289933448"/>
                    </a:ext>
                  </a:extLst>
                </a:gridCol>
                <a:gridCol w="400044">
                  <a:extLst>
                    <a:ext uri="{9D8B030D-6E8A-4147-A177-3AD203B41FA5}">
                      <a16:colId xmlns:a16="http://schemas.microsoft.com/office/drawing/2014/main" val="2256117285"/>
                    </a:ext>
                  </a:extLst>
                </a:gridCol>
                <a:gridCol w="400044">
                  <a:extLst>
                    <a:ext uri="{9D8B030D-6E8A-4147-A177-3AD203B41FA5}">
                      <a16:colId xmlns:a16="http://schemas.microsoft.com/office/drawing/2014/main" val="2164892357"/>
                    </a:ext>
                  </a:extLst>
                </a:gridCol>
                <a:gridCol w="400044">
                  <a:extLst>
                    <a:ext uri="{9D8B030D-6E8A-4147-A177-3AD203B41FA5}">
                      <a16:colId xmlns:a16="http://schemas.microsoft.com/office/drawing/2014/main" val="511628855"/>
                    </a:ext>
                  </a:extLst>
                </a:gridCol>
                <a:gridCol w="400044">
                  <a:extLst>
                    <a:ext uri="{9D8B030D-6E8A-4147-A177-3AD203B41FA5}">
                      <a16:colId xmlns:a16="http://schemas.microsoft.com/office/drawing/2014/main" val="3675833960"/>
                    </a:ext>
                  </a:extLst>
                </a:gridCol>
                <a:gridCol w="400044">
                  <a:extLst>
                    <a:ext uri="{9D8B030D-6E8A-4147-A177-3AD203B41FA5}">
                      <a16:colId xmlns:a16="http://schemas.microsoft.com/office/drawing/2014/main" val="2055887605"/>
                    </a:ext>
                  </a:extLst>
                </a:gridCol>
              </a:tblGrid>
              <a:tr h="298292">
                <a:tc rowSpan="2">
                  <a:txBody>
                    <a:bodyPr/>
                    <a:lstStyle/>
                    <a:p>
                      <a:pPr>
                        <a:spcAft>
                          <a:spcPts val="0"/>
                        </a:spcAft>
                      </a:pPr>
                      <a:endParaRPr lang="ru-RU" sz="1100" dirty="0">
                        <a:effectLst/>
                        <a:latin typeface="Times New Roman" panose="02020603050405020304" pitchFamily="18" charset="0"/>
                        <a:ea typeface="Times New Roman" panose="02020603050405020304" pitchFamily="18" charset="0"/>
                      </a:endParaRPr>
                    </a:p>
                  </a:txBody>
                  <a:tcPr marL="61538" marR="61538" marT="0" marB="0"/>
                </a:tc>
                <a:tc gridSpan="6">
                  <a:txBody>
                    <a:bodyPr/>
                    <a:lstStyle/>
                    <a:p>
                      <a:pPr algn="ctr">
                        <a:spcAft>
                          <a:spcPts val="0"/>
                        </a:spcAft>
                      </a:pPr>
                      <a:r>
                        <a:rPr lang="ru-RU" sz="1300" dirty="0">
                          <a:effectLst/>
                        </a:rPr>
                        <a:t>2019 год</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6">
                  <a:txBody>
                    <a:bodyPr/>
                    <a:lstStyle/>
                    <a:p>
                      <a:pPr algn="ctr">
                        <a:spcAft>
                          <a:spcPts val="0"/>
                        </a:spcAft>
                      </a:pPr>
                      <a:r>
                        <a:rPr lang="ru-RU" sz="1300" dirty="0">
                          <a:effectLst/>
                        </a:rPr>
                        <a:t>2020 год</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6">
                  <a:txBody>
                    <a:bodyPr/>
                    <a:lstStyle/>
                    <a:p>
                      <a:pPr algn="ctr">
                        <a:spcAft>
                          <a:spcPts val="0"/>
                        </a:spcAft>
                      </a:pPr>
                      <a:r>
                        <a:rPr lang="ru-RU" sz="1300" dirty="0">
                          <a:effectLst/>
                        </a:rPr>
                        <a:t>2021 год</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487274079"/>
                  </a:ext>
                </a:extLst>
              </a:tr>
              <a:tr h="277772">
                <a:tc vMerge="1">
                  <a:txBody>
                    <a:bodyPr/>
                    <a:lstStyle/>
                    <a:p>
                      <a:endParaRPr lang="ru-RU"/>
                    </a:p>
                  </a:txBody>
                  <a:tcPr/>
                </a:tc>
                <a:tc gridSpan="3">
                  <a:txBody>
                    <a:bodyPr/>
                    <a:lstStyle/>
                    <a:p>
                      <a:pPr algn="ctr">
                        <a:spcAft>
                          <a:spcPts val="0"/>
                        </a:spcAft>
                      </a:pPr>
                      <a:r>
                        <a:rPr lang="ru-RU" sz="1300" dirty="0">
                          <a:effectLst/>
                        </a:rPr>
                        <a:t>дети</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hMerge="1">
                  <a:txBody>
                    <a:bodyPr/>
                    <a:lstStyle/>
                    <a:p>
                      <a:endParaRPr lang="ru-RU"/>
                    </a:p>
                  </a:txBody>
                  <a:tcPr/>
                </a:tc>
                <a:tc hMerge="1">
                  <a:txBody>
                    <a:bodyPr/>
                    <a:lstStyle/>
                    <a:p>
                      <a:endParaRPr lang="ru-RU"/>
                    </a:p>
                  </a:txBody>
                  <a:tcPr/>
                </a:tc>
                <a:tc gridSpan="3">
                  <a:txBody>
                    <a:bodyPr/>
                    <a:lstStyle/>
                    <a:p>
                      <a:pPr algn="ctr">
                        <a:spcAft>
                          <a:spcPts val="0"/>
                        </a:spcAft>
                      </a:pPr>
                      <a:r>
                        <a:rPr lang="ru-RU" sz="1300" dirty="0">
                          <a:effectLst/>
                        </a:rPr>
                        <a:t>взрослые</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hMerge="1">
                  <a:txBody>
                    <a:bodyPr/>
                    <a:lstStyle/>
                    <a:p>
                      <a:endParaRPr lang="ru-RU"/>
                    </a:p>
                  </a:txBody>
                  <a:tcPr/>
                </a:tc>
                <a:tc hMerge="1">
                  <a:txBody>
                    <a:bodyPr/>
                    <a:lstStyle/>
                    <a:p>
                      <a:endParaRPr lang="ru-RU"/>
                    </a:p>
                  </a:txBody>
                  <a:tcPr/>
                </a:tc>
                <a:tc gridSpan="3">
                  <a:txBody>
                    <a:bodyPr/>
                    <a:lstStyle/>
                    <a:p>
                      <a:pPr algn="ctr">
                        <a:spcAft>
                          <a:spcPts val="0"/>
                        </a:spcAft>
                      </a:pPr>
                      <a:r>
                        <a:rPr lang="ru-RU" sz="1300" dirty="0">
                          <a:effectLst/>
                        </a:rPr>
                        <a:t>дети </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hMerge="1">
                  <a:txBody>
                    <a:bodyPr/>
                    <a:lstStyle/>
                    <a:p>
                      <a:endParaRPr lang="ru-RU"/>
                    </a:p>
                  </a:txBody>
                  <a:tcPr/>
                </a:tc>
                <a:tc hMerge="1">
                  <a:txBody>
                    <a:bodyPr/>
                    <a:lstStyle/>
                    <a:p>
                      <a:endParaRPr lang="ru-RU"/>
                    </a:p>
                  </a:txBody>
                  <a:tcPr/>
                </a:tc>
                <a:tc gridSpan="3">
                  <a:txBody>
                    <a:bodyPr/>
                    <a:lstStyle/>
                    <a:p>
                      <a:pPr algn="ctr">
                        <a:spcAft>
                          <a:spcPts val="0"/>
                        </a:spcAft>
                      </a:pPr>
                      <a:r>
                        <a:rPr lang="ru-RU" sz="1300" dirty="0">
                          <a:effectLst/>
                        </a:rPr>
                        <a:t>взрослые</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hMerge="1">
                  <a:txBody>
                    <a:bodyPr/>
                    <a:lstStyle/>
                    <a:p>
                      <a:endParaRPr lang="ru-RU"/>
                    </a:p>
                  </a:txBody>
                  <a:tcPr/>
                </a:tc>
                <a:tc hMerge="1">
                  <a:txBody>
                    <a:bodyPr/>
                    <a:lstStyle/>
                    <a:p>
                      <a:endParaRPr lang="ru-RU"/>
                    </a:p>
                  </a:txBody>
                  <a:tcPr/>
                </a:tc>
                <a:tc gridSpan="3">
                  <a:txBody>
                    <a:bodyPr/>
                    <a:lstStyle/>
                    <a:p>
                      <a:pPr algn="ctr">
                        <a:spcAft>
                          <a:spcPts val="0"/>
                        </a:spcAft>
                      </a:pPr>
                      <a:r>
                        <a:rPr lang="ru-RU" sz="1300" dirty="0">
                          <a:effectLst/>
                        </a:rPr>
                        <a:t>дети </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hMerge="1">
                  <a:txBody>
                    <a:bodyPr/>
                    <a:lstStyle/>
                    <a:p>
                      <a:endParaRPr lang="ru-RU"/>
                    </a:p>
                  </a:txBody>
                  <a:tcPr/>
                </a:tc>
                <a:tc hMerge="1">
                  <a:txBody>
                    <a:bodyPr/>
                    <a:lstStyle/>
                    <a:p>
                      <a:endParaRPr lang="ru-RU"/>
                    </a:p>
                  </a:txBody>
                  <a:tcPr/>
                </a:tc>
                <a:tc gridSpan="3">
                  <a:txBody>
                    <a:bodyPr/>
                    <a:lstStyle/>
                    <a:p>
                      <a:pPr algn="ctr">
                        <a:spcAft>
                          <a:spcPts val="0"/>
                        </a:spcAft>
                      </a:pPr>
                      <a:r>
                        <a:rPr lang="ru-RU" sz="1300" dirty="0">
                          <a:effectLst/>
                        </a:rPr>
                        <a:t>взрослые</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07886594"/>
                  </a:ext>
                </a:extLst>
              </a:tr>
              <a:tr h="288032">
                <a:tc>
                  <a:txBody>
                    <a:bodyPr/>
                    <a:lstStyle/>
                    <a:p>
                      <a:pP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tc>
                <a:tc>
                  <a:txBody>
                    <a:bodyPr/>
                    <a:lstStyle/>
                    <a:p>
                      <a:pPr>
                        <a:spcAft>
                          <a:spcPts val="0"/>
                        </a:spcAft>
                      </a:pPr>
                      <a:r>
                        <a:rPr lang="ru-RU" sz="1300" dirty="0">
                          <a:effectLst/>
                        </a:rPr>
                        <a:t>1ст</a:t>
                      </a:r>
                      <a:endParaRPr lang="ru-RU" sz="1100" dirty="0">
                        <a:effectLst/>
                        <a:latin typeface="Times New Roman" panose="02020603050405020304" pitchFamily="18" charset="0"/>
                        <a:ea typeface="Times New Roman" panose="02020603050405020304" pitchFamily="18" charset="0"/>
                      </a:endParaRPr>
                    </a:p>
                  </a:txBody>
                  <a:tcPr marL="61538" marR="61538" marT="0" marB="0"/>
                </a:tc>
                <a:tc>
                  <a:txBody>
                    <a:bodyPr/>
                    <a:lstStyle/>
                    <a:p>
                      <a:pPr>
                        <a:spcAft>
                          <a:spcPts val="0"/>
                        </a:spcAft>
                      </a:pPr>
                      <a:r>
                        <a:rPr lang="ru-RU" sz="1300" dirty="0">
                          <a:effectLst/>
                        </a:rPr>
                        <a:t>2ст</a:t>
                      </a:r>
                      <a:endParaRPr lang="ru-RU" sz="1100" dirty="0">
                        <a:effectLst/>
                        <a:latin typeface="Times New Roman" panose="02020603050405020304" pitchFamily="18" charset="0"/>
                        <a:ea typeface="Times New Roman" panose="02020603050405020304" pitchFamily="18" charset="0"/>
                      </a:endParaRPr>
                    </a:p>
                  </a:txBody>
                  <a:tcPr marL="61538" marR="61538" marT="0" marB="0"/>
                </a:tc>
                <a:tc>
                  <a:txBody>
                    <a:bodyPr/>
                    <a:lstStyle/>
                    <a:p>
                      <a:pPr>
                        <a:spcAft>
                          <a:spcPts val="0"/>
                        </a:spcAft>
                      </a:pPr>
                      <a:r>
                        <a:rPr lang="ru-RU" sz="1300" dirty="0">
                          <a:effectLst/>
                        </a:rPr>
                        <a:t>3ст</a:t>
                      </a:r>
                      <a:endParaRPr lang="ru-RU" sz="1100" dirty="0">
                        <a:effectLst/>
                        <a:latin typeface="Times New Roman" panose="02020603050405020304" pitchFamily="18" charset="0"/>
                        <a:ea typeface="Times New Roman" panose="02020603050405020304" pitchFamily="18" charset="0"/>
                      </a:endParaRPr>
                    </a:p>
                  </a:txBody>
                  <a:tcPr marL="61538" marR="61538" marT="0" marB="0"/>
                </a:tc>
                <a:tc>
                  <a:txBody>
                    <a:bodyPr/>
                    <a:lstStyle/>
                    <a:p>
                      <a:pPr>
                        <a:spcAft>
                          <a:spcPts val="0"/>
                        </a:spcAft>
                      </a:pPr>
                      <a:r>
                        <a:rPr lang="ru-RU" sz="1300" dirty="0">
                          <a:effectLst/>
                        </a:rPr>
                        <a:t>1ст</a:t>
                      </a:r>
                      <a:endParaRPr lang="ru-RU" sz="1100" dirty="0">
                        <a:effectLst/>
                        <a:latin typeface="Times New Roman" panose="02020603050405020304" pitchFamily="18" charset="0"/>
                        <a:ea typeface="Times New Roman" panose="02020603050405020304" pitchFamily="18" charset="0"/>
                      </a:endParaRPr>
                    </a:p>
                  </a:txBody>
                  <a:tcPr marL="61538" marR="61538" marT="0" marB="0"/>
                </a:tc>
                <a:tc>
                  <a:txBody>
                    <a:bodyPr/>
                    <a:lstStyle/>
                    <a:p>
                      <a:pPr>
                        <a:spcAft>
                          <a:spcPts val="0"/>
                        </a:spcAft>
                      </a:pPr>
                      <a:r>
                        <a:rPr lang="ru-RU" sz="1300" dirty="0">
                          <a:effectLst/>
                        </a:rPr>
                        <a:t>2ст</a:t>
                      </a:r>
                      <a:endParaRPr lang="ru-RU" sz="1100" dirty="0">
                        <a:effectLst/>
                        <a:latin typeface="Times New Roman" panose="02020603050405020304" pitchFamily="18" charset="0"/>
                        <a:ea typeface="Times New Roman" panose="02020603050405020304" pitchFamily="18" charset="0"/>
                      </a:endParaRPr>
                    </a:p>
                  </a:txBody>
                  <a:tcPr marL="61538" marR="61538" marT="0" marB="0"/>
                </a:tc>
                <a:tc>
                  <a:txBody>
                    <a:bodyPr/>
                    <a:lstStyle/>
                    <a:p>
                      <a:pPr>
                        <a:spcAft>
                          <a:spcPts val="0"/>
                        </a:spcAft>
                      </a:pPr>
                      <a:r>
                        <a:rPr lang="ru-RU" sz="1300" dirty="0">
                          <a:effectLst/>
                        </a:rPr>
                        <a:t>3ст</a:t>
                      </a:r>
                      <a:endParaRPr lang="ru-RU" sz="1100" dirty="0">
                        <a:effectLst/>
                        <a:latin typeface="Times New Roman" panose="02020603050405020304" pitchFamily="18" charset="0"/>
                        <a:ea typeface="Times New Roman" panose="02020603050405020304" pitchFamily="18" charset="0"/>
                      </a:endParaRPr>
                    </a:p>
                  </a:txBody>
                  <a:tcPr marL="61538" marR="61538" marT="0" marB="0"/>
                </a:tc>
                <a:tc>
                  <a:txBody>
                    <a:bodyPr/>
                    <a:lstStyle/>
                    <a:p>
                      <a:pP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tc>
                <a:tc>
                  <a:txBody>
                    <a:bodyPr/>
                    <a:lstStyle/>
                    <a:p>
                      <a:pPr>
                        <a:spcAft>
                          <a:spcPts val="0"/>
                        </a:spcAft>
                      </a:pPr>
                      <a:r>
                        <a:rPr lang="ru-RU" sz="1300">
                          <a:effectLst/>
                        </a:rPr>
                        <a:t>2</a:t>
                      </a:r>
                      <a:endParaRPr lang="ru-RU" sz="1100">
                        <a:effectLst/>
                        <a:latin typeface="Times New Roman" panose="02020603050405020304" pitchFamily="18" charset="0"/>
                        <a:ea typeface="Times New Roman" panose="02020603050405020304" pitchFamily="18" charset="0"/>
                      </a:endParaRPr>
                    </a:p>
                  </a:txBody>
                  <a:tcPr marL="61538" marR="61538" marT="0" marB="0"/>
                </a:tc>
                <a:tc>
                  <a:txBody>
                    <a:bodyPr/>
                    <a:lstStyle/>
                    <a:p>
                      <a:pPr>
                        <a:spcAft>
                          <a:spcPts val="0"/>
                        </a:spcAft>
                      </a:pPr>
                      <a:r>
                        <a:rPr lang="ru-RU" sz="1300">
                          <a:effectLst/>
                        </a:rPr>
                        <a:t>3</a:t>
                      </a:r>
                      <a:endParaRPr lang="ru-RU" sz="1100">
                        <a:effectLst/>
                        <a:latin typeface="Times New Roman" panose="02020603050405020304" pitchFamily="18" charset="0"/>
                        <a:ea typeface="Times New Roman" panose="02020603050405020304" pitchFamily="18" charset="0"/>
                      </a:endParaRPr>
                    </a:p>
                  </a:txBody>
                  <a:tcPr marL="61538" marR="61538" marT="0" marB="0"/>
                </a:tc>
                <a:tc>
                  <a:txBody>
                    <a:bodyPr/>
                    <a:lstStyle/>
                    <a:p>
                      <a:pP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tc>
                <a:tc>
                  <a:txBody>
                    <a:bodyPr/>
                    <a:lstStyle/>
                    <a:p>
                      <a:pPr>
                        <a:spcAft>
                          <a:spcPts val="0"/>
                        </a:spcAft>
                      </a:pPr>
                      <a:r>
                        <a:rPr lang="ru-RU" sz="1300">
                          <a:effectLst/>
                        </a:rPr>
                        <a:t>2</a:t>
                      </a:r>
                      <a:endParaRPr lang="ru-RU" sz="1100">
                        <a:effectLst/>
                        <a:latin typeface="Times New Roman" panose="02020603050405020304" pitchFamily="18" charset="0"/>
                        <a:ea typeface="Times New Roman" panose="02020603050405020304" pitchFamily="18" charset="0"/>
                      </a:endParaRPr>
                    </a:p>
                  </a:txBody>
                  <a:tcPr marL="61538" marR="61538" marT="0" marB="0"/>
                </a:tc>
                <a:tc>
                  <a:txBody>
                    <a:bodyPr/>
                    <a:lstStyle/>
                    <a:p>
                      <a:pPr>
                        <a:spcAft>
                          <a:spcPts val="0"/>
                        </a:spcAft>
                      </a:pPr>
                      <a:r>
                        <a:rPr lang="ru-RU" sz="1300">
                          <a:effectLst/>
                        </a:rPr>
                        <a:t>3</a:t>
                      </a:r>
                      <a:endParaRPr lang="ru-RU" sz="1100">
                        <a:effectLst/>
                        <a:latin typeface="Times New Roman" panose="02020603050405020304" pitchFamily="18" charset="0"/>
                        <a:ea typeface="Times New Roman" panose="02020603050405020304" pitchFamily="18" charset="0"/>
                      </a:endParaRPr>
                    </a:p>
                  </a:txBody>
                  <a:tcPr marL="61538" marR="61538" marT="0" marB="0"/>
                </a:tc>
                <a:tc>
                  <a:txBody>
                    <a:bodyPr/>
                    <a:lstStyle/>
                    <a:p>
                      <a:pP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tc>
                <a:tc>
                  <a:txBody>
                    <a:bodyPr/>
                    <a:lstStyle/>
                    <a:p>
                      <a:pPr>
                        <a:spcAft>
                          <a:spcPts val="0"/>
                        </a:spcAft>
                      </a:pPr>
                      <a:r>
                        <a:rPr lang="ru-RU" sz="1300">
                          <a:effectLst/>
                        </a:rPr>
                        <a:t>2</a:t>
                      </a:r>
                      <a:endParaRPr lang="ru-RU" sz="1100">
                        <a:effectLst/>
                        <a:latin typeface="Times New Roman" panose="02020603050405020304" pitchFamily="18" charset="0"/>
                        <a:ea typeface="Times New Roman" panose="02020603050405020304" pitchFamily="18" charset="0"/>
                      </a:endParaRPr>
                    </a:p>
                  </a:txBody>
                  <a:tcPr marL="61538" marR="61538" marT="0" marB="0"/>
                </a:tc>
                <a:tc>
                  <a:txBody>
                    <a:bodyPr/>
                    <a:lstStyle/>
                    <a:p>
                      <a:pPr>
                        <a:spcAft>
                          <a:spcPts val="0"/>
                        </a:spcAft>
                      </a:pPr>
                      <a:r>
                        <a:rPr lang="ru-RU" sz="1300">
                          <a:effectLst/>
                        </a:rPr>
                        <a:t>3</a:t>
                      </a:r>
                      <a:endParaRPr lang="ru-RU" sz="1100">
                        <a:effectLst/>
                        <a:latin typeface="Times New Roman" panose="02020603050405020304" pitchFamily="18" charset="0"/>
                        <a:ea typeface="Times New Roman" panose="02020603050405020304" pitchFamily="18" charset="0"/>
                      </a:endParaRPr>
                    </a:p>
                  </a:txBody>
                  <a:tcPr marL="61538" marR="61538" marT="0" marB="0"/>
                </a:tc>
                <a:tc>
                  <a:txBody>
                    <a:bodyPr/>
                    <a:lstStyle/>
                    <a:p>
                      <a:pP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tc>
                <a:tc>
                  <a:txBody>
                    <a:bodyPr/>
                    <a:lstStyle/>
                    <a:p>
                      <a:pPr>
                        <a:spcAft>
                          <a:spcPts val="0"/>
                        </a:spcAft>
                      </a:pPr>
                      <a:r>
                        <a:rPr lang="ru-RU" sz="1300">
                          <a:effectLst/>
                        </a:rPr>
                        <a:t>2</a:t>
                      </a:r>
                      <a:endParaRPr lang="ru-RU" sz="1100">
                        <a:effectLst/>
                        <a:latin typeface="Times New Roman" panose="02020603050405020304" pitchFamily="18" charset="0"/>
                        <a:ea typeface="Times New Roman" panose="02020603050405020304" pitchFamily="18" charset="0"/>
                      </a:endParaRPr>
                    </a:p>
                  </a:txBody>
                  <a:tcPr marL="61538" marR="61538" marT="0" marB="0"/>
                </a:tc>
                <a:tc>
                  <a:txBody>
                    <a:bodyPr/>
                    <a:lstStyle/>
                    <a:p>
                      <a:pPr>
                        <a:spcAft>
                          <a:spcPts val="0"/>
                        </a:spcAft>
                      </a:pPr>
                      <a:r>
                        <a:rPr lang="ru-RU" sz="1300">
                          <a:effectLst/>
                        </a:rPr>
                        <a:t>3</a:t>
                      </a:r>
                      <a:endParaRPr lang="ru-RU" sz="1100">
                        <a:effectLst/>
                        <a:latin typeface="Times New Roman" panose="02020603050405020304" pitchFamily="18" charset="0"/>
                        <a:ea typeface="Times New Roman" panose="02020603050405020304" pitchFamily="18" charset="0"/>
                      </a:endParaRPr>
                    </a:p>
                  </a:txBody>
                  <a:tcPr marL="61538" marR="61538" marT="0" marB="0"/>
                </a:tc>
                <a:extLst>
                  <a:ext uri="{0D108BD9-81ED-4DB2-BD59-A6C34878D82A}">
                    <a16:rowId xmlns:a16="http://schemas.microsoft.com/office/drawing/2014/main" val="4231211586"/>
                  </a:ext>
                </a:extLst>
              </a:tr>
              <a:tr h="397723">
                <a:tc>
                  <a:txBody>
                    <a:bodyPr/>
                    <a:lstStyle/>
                    <a:p>
                      <a:pPr>
                        <a:spcAft>
                          <a:spcPts val="0"/>
                        </a:spcAft>
                      </a:pPr>
                      <a:r>
                        <a:rPr lang="ru-RU" sz="1300" dirty="0">
                          <a:effectLst/>
                        </a:rPr>
                        <a:t>ЦЗ Комрат</a:t>
                      </a:r>
                      <a:endParaRPr lang="ru-RU" sz="1100" dirty="0">
                        <a:effectLst/>
                        <a:latin typeface="Times New Roman" panose="02020603050405020304" pitchFamily="18" charset="0"/>
                        <a:ea typeface="Times New Roman" panose="02020603050405020304" pitchFamily="18" charset="0"/>
                      </a:endParaRPr>
                    </a:p>
                  </a:txBody>
                  <a:tcPr marL="61538" marR="61538" marT="0" marB="0"/>
                </a:tc>
                <a:tc>
                  <a:txBody>
                    <a:bodyPr/>
                    <a:lstStyle/>
                    <a:p>
                      <a:pPr algn="ctr">
                        <a:spcAft>
                          <a:spcPts val="0"/>
                        </a:spcAft>
                      </a:pPr>
                      <a:r>
                        <a:rPr lang="ru-RU" sz="1300" dirty="0">
                          <a:effectLst/>
                        </a:rPr>
                        <a:t>6</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5</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dirty="0">
                          <a:effectLst/>
                        </a:rPr>
                        <a:t>3</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dirty="0">
                          <a:effectLst/>
                        </a:rPr>
                        <a:t>6</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dirty="0">
                          <a:effectLst/>
                        </a:rPr>
                        <a:t>35</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14</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6</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7</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3</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8</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34</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17</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7</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2</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2</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24</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6</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extLst>
                  <a:ext uri="{0D108BD9-81ED-4DB2-BD59-A6C34878D82A}">
                    <a16:rowId xmlns:a16="http://schemas.microsoft.com/office/drawing/2014/main" val="1789633533"/>
                  </a:ext>
                </a:extLst>
              </a:tr>
              <a:tr h="397723">
                <a:tc>
                  <a:txBody>
                    <a:bodyPr/>
                    <a:lstStyle/>
                    <a:p>
                      <a:pPr>
                        <a:spcAft>
                          <a:spcPts val="0"/>
                        </a:spcAft>
                      </a:pPr>
                      <a:r>
                        <a:rPr lang="ru-RU" sz="1300" dirty="0">
                          <a:effectLst/>
                        </a:rPr>
                        <a:t>г. Комрат</a:t>
                      </a:r>
                      <a:endParaRPr lang="ru-RU" sz="1100" dirty="0">
                        <a:effectLst/>
                        <a:latin typeface="Times New Roman" panose="02020603050405020304" pitchFamily="18" charset="0"/>
                        <a:ea typeface="Times New Roman" panose="02020603050405020304" pitchFamily="18" charset="0"/>
                      </a:endParaRPr>
                    </a:p>
                  </a:txBody>
                  <a:tcPr marL="61538" marR="61538" marT="0" marB="0"/>
                </a:tc>
                <a:tc>
                  <a:txBody>
                    <a:bodyPr/>
                    <a:lstStyle/>
                    <a:p>
                      <a:pPr algn="ctr">
                        <a:spcAft>
                          <a:spcPts val="0"/>
                        </a:spcAft>
                      </a:pPr>
                      <a:r>
                        <a:rPr lang="ru-RU" sz="1300">
                          <a:effectLst/>
                        </a:rPr>
                        <a:t>6</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3</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dirty="0">
                          <a:effectLst/>
                        </a:rPr>
                        <a:t>6</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dirty="0">
                          <a:effectLst/>
                        </a:rPr>
                        <a:t>32</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dirty="0">
                          <a:effectLst/>
                        </a:rPr>
                        <a:t>11</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4</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4</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2</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7</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29</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13</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6</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2</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21</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4</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extLst>
                  <a:ext uri="{0D108BD9-81ED-4DB2-BD59-A6C34878D82A}">
                    <a16:rowId xmlns:a16="http://schemas.microsoft.com/office/drawing/2014/main" val="4191273861"/>
                  </a:ext>
                </a:extLst>
              </a:tr>
              <a:tr h="397723">
                <a:tc>
                  <a:txBody>
                    <a:bodyPr/>
                    <a:lstStyle/>
                    <a:p>
                      <a:pPr>
                        <a:spcAft>
                          <a:spcPts val="0"/>
                        </a:spcAft>
                      </a:pPr>
                      <a:r>
                        <a:rPr lang="ru-RU" sz="1300" dirty="0">
                          <a:effectLst/>
                        </a:rPr>
                        <a:t>Буджак</a:t>
                      </a:r>
                      <a:endParaRPr lang="ru-RU" sz="1100" dirty="0">
                        <a:effectLst/>
                        <a:latin typeface="Times New Roman" panose="02020603050405020304" pitchFamily="18" charset="0"/>
                        <a:ea typeface="Times New Roman" panose="02020603050405020304" pitchFamily="18" charset="0"/>
                      </a:endParaRPr>
                    </a:p>
                  </a:txBody>
                  <a:tcPr marL="61538" marR="61538" marT="0" marB="0"/>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dirty="0">
                          <a:effectLst/>
                        </a:rPr>
                        <a:t>2</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dirty="0">
                          <a:effectLst/>
                        </a:rPr>
                        <a:t> </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dirty="0">
                          <a:effectLst/>
                        </a:rPr>
                        <a:t> </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2</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2</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extLst>
                  <a:ext uri="{0D108BD9-81ED-4DB2-BD59-A6C34878D82A}">
                    <a16:rowId xmlns:a16="http://schemas.microsoft.com/office/drawing/2014/main" val="3609467138"/>
                  </a:ext>
                </a:extLst>
              </a:tr>
              <a:tr h="397723">
                <a:tc>
                  <a:txBody>
                    <a:bodyPr/>
                    <a:lstStyle/>
                    <a:p>
                      <a:pPr>
                        <a:spcAft>
                          <a:spcPts val="0"/>
                        </a:spcAft>
                      </a:pPr>
                      <a:r>
                        <a:rPr lang="ru-RU" sz="1300" dirty="0">
                          <a:effectLst/>
                        </a:rPr>
                        <a:t>Конгазчик</a:t>
                      </a:r>
                      <a:endParaRPr lang="ru-RU" sz="1100" dirty="0">
                        <a:effectLst/>
                        <a:latin typeface="Times New Roman" panose="02020603050405020304" pitchFamily="18" charset="0"/>
                        <a:ea typeface="Times New Roman" panose="02020603050405020304" pitchFamily="18" charset="0"/>
                      </a:endParaRPr>
                    </a:p>
                  </a:txBody>
                  <a:tcPr marL="61538" marR="61538" marT="0" marB="0"/>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2</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dirty="0">
                          <a:effectLst/>
                        </a:rPr>
                        <a:t> </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2</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dirty="0">
                          <a:effectLst/>
                        </a:rPr>
                        <a:t>1</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dirty="0">
                          <a:effectLst/>
                        </a:rPr>
                        <a:t>1</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extLst>
                  <a:ext uri="{0D108BD9-81ED-4DB2-BD59-A6C34878D82A}">
                    <a16:rowId xmlns:a16="http://schemas.microsoft.com/office/drawing/2014/main" val="755941103"/>
                  </a:ext>
                </a:extLst>
              </a:tr>
              <a:tr h="397723">
                <a:tc>
                  <a:txBody>
                    <a:bodyPr/>
                    <a:lstStyle/>
                    <a:p>
                      <a:pPr>
                        <a:spcAft>
                          <a:spcPts val="0"/>
                        </a:spcAft>
                      </a:pPr>
                      <a:r>
                        <a:rPr lang="ru-RU" sz="1300" dirty="0">
                          <a:effectLst/>
                        </a:rPr>
                        <a:t>Бешалма</a:t>
                      </a:r>
                      <a:endParaRPr lang="ru-RU" sz="1100" dirty="0">
                        <a:effectLst/>
                        <a:latin typeface="Times New Roman" panose="02020603050405020304" pitchFamily="18" charset="0"/>
                        <a:ea typeface="Times New Roman" panose="02020603050405020304" pitchFamily="18" charset="0"/>
                      </a:endParaRPr>
                    </a:p>
                  </a:txBody>
                  <a:tcPr marL="61538" marR="61538" marT="0" marB="0"/>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dirty="0">
                          <a:effectLst/>
                        </a:rPr>
                        <a:t> </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dirty="0">
                          <a:effectLst/>
                        </a:rPr>
                        <a:t>2</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dirty="0">
                          <a:effectLst/>
                        </a:rPr>
                        <a:t>1</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dirty="0">
                          <a:effectLst/>
                        </a:rPr>
                        <a:t> </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dirty="0">
                          <a:effectLst/>
                        </a:rPr>
                        <a:t> </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dirty="0">
                          <a:effectLst/>
                        </a:rPr>
                        <a:t>1</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dirty="0">
                          <a:effectLst/>
                        </a:rPr>
                        <a:t> </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extLst>
                  <a:ext uri="{0D108BD9-81ED-4DB2-BD59-A6C34878D82A}">
                    <a16:rowId xmlns:a16="http://schemas.microsoft.com/office/drawing/2014/main" val="3956184578"/>
                  </a:ext>
                </a:extLst>
              </a:tr>
              <a:tr h="397723">
                <a:tc>
                  <a:txBody>
                    <a:bodyPr/>
                    <a:lstStyle/>
                    <a:p>
                      <a:pPr>
                        <a:spcAft>
                          <a:spcPts val="0"/>
                        </a:spcAft>
                      </a:pPr>
                      <a:r>
                        <a:rPr lang="ru-RU" sz="1300" dirty="0">
                          <a:effectLst/>
                        </a:rPr>
                        <a:t>Ферапонтьвка</a:t>
                      </a:r>
                      <a:endParaRPr lang="ru-RU" sz="1100" dirty="0">
                        <a:effectLst/>
                        <a:latin typeface="Times New Roman" panose="02020603050405020304" pitchFamily="18" charset="0"/>
                        <a:ea typeface="Times New Roman" panose="02020603050405020304" pitchFamily="18" charset="0"/>
                      </a:endParaRPr>
                    </a:p>
                  </a:txBody>
                  <a:tcPr marL="61538" marR="61538" marT="0" marB="0"/>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1</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a:effectLst/>
                        </a:rPr>
                        <a:t> </a:t>
                      </a:r>
                      <a:endParaRPr lang="ru-RU" sz="110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dirty="0">
                          <a:effectLst/>
                        </a:rPr>
                        <a:t> </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dirty="0">
                          <a:effectLst/>
                        </a:rPr>
                        <a:t> </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dirty="0">
                          <a:effectLst/>
                        </a:rPr>
                        <a:t> </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dirty="0">
                          <a:effectLst/>
                        </a:rPr>
                        <a:t> </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tc>
                  <a:txBody>
                    <a:bodyPr/>
                    <a:lstStyle/>
                    <a:p>
                      <a:pPr algn="ctr">
                        <a:spcAft>
                          <a:spcPts val="0"/>
                        </a:spcAft>
                      </a:pPr>
                      <a:r>
                        <a:rPr lang="ru-RU" sz="1300" dirty="0">
                          <a:effectLst/>
                        </a:rPr>
                        <a:t> </a:t>
                      </a:r>
                      <a:endParaRPr lang="ru-RU" sz="1100" dirty="0">
                        <a:effectLst/>
                        <a:latin typeface="Times New Roman" panose="02020603050405020304" pitchFamily="18" charset="0"/>
                        <a:ea typeface="Times New Roman" panose="02020603050405020304" pitchFamily="18" charset="0"/>
                      </a:endParaRPr>
                    </a:p>
                  </a:txBody>
                  <a:tcPr marL="61538" marR="61538" marT="0" marB="0" anchor="ctr"/>
                </a:tc>
                <a:extLst>
                  <a:ext uri="{0D108BD9-81ED-4DB2-BD59-A6C34878D82A}">
                    <a16:rowId xmlns:a16="http://schemas.microsoft.com/office/drawing/2014/main" val="1074193218"/>
                  </a:ext>
                </a:extLst>
              </a:tr>
            </a:tbl>
          </a:graphicData>
        </a:graphic>
      </p:graphicFrame>
    </p:spTree>
    <p:extLst>
      <p:ext uri="{BB962C8B-B14F-4D97-AF65-F5344CB8AC3E}">
        <p14:creationId xmlns:p14="http://schemas.microsoft.com/office/powerpoint/2010/main" val="3084926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16632"/>
            <a:ext cx="7704856" cy="1152128"/>
          </a:xfrm>
        </p:spPr>
        <p:txBody>
          <a:bodyPr/>
          <a:lstStyle/>
          <a:p>
            <a:pPr>
              <a:spcAft>
                <a:spcPts val="0"/>
              </a:spcAft>
            </a:pPr>
            <a:r>
              <a:rPr lang="ru-RU" sz="3600" b="1" dirty="0">
                <a:solidFill>
                  <a:schemeClr val="tx1">
                    <a:lumMod val="75000"/>
                  </a:schemeClr>
                </a:solidFill>
                <a:effectLst/>
                <a:latin typeface="Times New Roman" panose="02020603050405020304" pitchFamily="18" charset="0"/>
                <a:ea typeface="Times New Roman" panose="02020603050405020304" pitchFamily="18" charset="0"/>
              </a:rPr>
              <a:t>Первичный выход  на инвалидность</a:t>
            </a:r>
            <a:endParaRPr lang="ru-RU" sz="1800" dirty="0">
              <a:solidFill>
                <a:schemeClr val="tx1">
                  <a:lumMod val="75000"/>
                </a:schemeClr>
              </a:solidFill>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4364171"/>
              </p:ext>
            </p:extLst>
          </p:nvPr>
        </p:nvGraphicFramePr>
        <p:xfrm>
          <a:off x="1043608" y="1772816"/>
          <a:ext cx="7391400" cy="1096000"/>
        </p:xfrm>
        <a:graphic>
          <a:graphicData uri="http://schemas.openxmlformats.org/drawingml/2006/table">
            <a:tbl>
              <a:tblPr firstRow="1" firstCol="1" bandRow="1">
                <a:tableStyleId>{5C22544A-7EE6-4342-B048-85BDC9FD1C3A}</a:tableStyleId>
              </a:tblPr>
              <a:tblGrid>
                <a:gridCol w="1062003">
                  <a:extLst>
                    <a:ext uri="{9D8B030D-6E8A-4147-A177-3AD203B41FA5}">
                      <a16:colId xmlns:a16="http://schemas.microsoft.com/office/drawing/2014/main" val="3846355402"/>
                    </a:ext>
                  </a:extLst>
                </a:gridCol>
                <a:gridCol w="1294396">
                  <a:extLst>
                    <a:ext uri="{9D8B030D-6E8A-4147-A177-3AD203B41FA5}">
                      <a16:colId xmlns:a16="http://schemas.microsoft.com/office/drawing/2014/main" val="2893373331"/>
                    </a:ext>
                  </a:extLst>
                </a:gridCol>
                <a:gridCol w="1079255">
                  <a:extLst>
                    <a:ext uri="{9D8B030D-6E8A-4147-A177-3AD203B41FA5}">
                      <a16:colId xmlns:a16="http://schemas.microsoft.com/office/drawing/2014/main" val="2426737814"/>
                    </a:ext>
                  </a:extLst>
                </a:gridCol>
                <a:gridCol w="1294396">
                  <a:extLst>
                    <a:ext uri="{9D8B030D-6E8A-4147-A177-3AD203B41FA5}">
                      <a16:colId xmlns:a16="http://schemas.microsoft.com/office/drawing/2014/main" val="3920000976"/>
                    </a:ext>
                  </a:extLst>
                </a:gridCol>
                <a:gridCol w="1438499">
                  <a:extLst>
                    <a:ext uri="{9D8B030D-6E8A-4147-A177-3AD203B41FA5}">
                      <a16:colId xmlns:a16="http://schemas.microsoft.com/office/drawing/2014/main" val="3829398742"/>
                    </a:ext>
                  </a:extLst>
                </a:gridCol>
                <a:gridCol w="1222851">
                  <a:extLst>
                    <a:ext uri="{9D8B030D-6E8A-4147-A177-3AD203B41FA5}">
                      <a16:colId xmlns:a16="http://schemas.microsoft.com/office/drawing/2014/main" val="3588117421"/>
                    </a:ext>
                  </a:extLst>
                </a:gridCol>
              </a:tblGrid>
              <a:tr h="438400">
                <a:tc gridSpan="2">
                  <a:txBody>
                    <a:bodyPr/>
                    <a:lstStyle/>
                    <a:p>
                      <a:pPr algn="ctr">
                        <a:spcAft>
                          <a:spcPts val="0"/>
                        </a:spcAft>
                      </a:pPr>
                      <a:r>
                        <a:rPr lang="ru-RU" sz="1400">
                          <a:effectLst/>
                        </a:rPr>
                        <a:t>2019 г.</a:t>
                      </a:r>
                      <a:endParaRPr lang="ru-RU" sz="1000">
                        <a:effectLst/>
                        <a:latin typeface="Times New Roman" panose="02020603050405020304" pitchFamily="18" charset="0"/>
                        <a:ea typeface="Times New Roman" panose="02020603050405020304" pitchFamily="18" charset="0"/>
                      </a:endParaRPr>
                    </a:p>
                  </a:txBody>
                  <a:tcPr marL="54800" marR="54800" marT="0" marB="0"/>
                </a:tc>
                <a:tc hMerge="1">
                  <a:txBody>
                    <a:bodyPr/>
                    <a:lstStyle/>
                    <a:p>
                      <a:endParaRPr lang="ru-RU"/>
                    </a:p>
                  </a:txBody>
                  <a:tcPr/>
                </a:tc>
                <a:tc gridSpan="2">
                  <a:txBody>
                    <a:bodyPr/>
                    <a:lstStyle/>
                    <a:p>
                      <a:pPr algn="ctr">
                        <a:spcAft>
                          <a:spcPts val="0"/>
                        </a:spcAft>
                      </a:pPr>
                      <a:r>
                        <a:rPr lang="ru-RU" sz="1400">
                          <a:effectLst/>
                        </a:rPr>
                        <a:t>2020 г.</a:t>
                      </a:r>
                      <a:endParaRPr lang="ru-RU" sz="1000">
                        <a:effectLst/>
                        <a:latin typeface="Times New Roman" panose="02020603050405020304" pitchFamily="18" charset="0"/>
                        <a:ea typeface="Times New Roman" panose="02020603050405020304" pitchFamily="18" charset="0"/>
                      </a:endParaRPr>
                    </a:p>
                  </a:txBody>
                  <a:tcPr marL="54800" marR="54800" marT="0" marB="0"/>
                </a:tc>
                <a:tc hMerge="1">
                  <a:txBody>
                    <a:bodyPr/>
                    <a:lstStyle/>
                    <a:p>
                      <a:endParaRPr lang="ru-RU"/>
                    </a:p>
                  </a:txBody>
                  <a:tcPr/>
                </a:tc>
                <a:tc gridSpan="2">
                  <a:txBody>
                    <a:bodyPr/>
                    <a:lstStyle/>
                    <a:p>
                      <a:pPr algn="ctr">
                        <a:spcAft>
                          <a:spcPts val="0"/>
                        </a:spcAft>
                      </a:pPr>
                      <a:r>
                        <a:rPr lang="ru-RU" sz="1400">
                          <a:effectLst/>
                        </a:rPr>
                        <a:t>2021 г.</a:t>
                      </a:r>
                      <a:endParaRPr lang="ru-RU" sz="1000">
                        <a:effectLst/>
                      </a:endParaRPr>
                    </a:p>
                    <a:p>
                      <a:pPr algn="ctr">
                        <a:spcAft>
                          <a:spcPts val="0"/>
                        </a:spcAft>
                      </a:pPr>
                      <a:r>
                        <a:rPr lang="ru-RU" sz="1400">
                          <a:effectLst/>
                        </a:rPr>
                        <a:t> </a:t>
                      </a:r>
                      <a:endParaRPr lang="ru-RU" sz="1000">
                        <a:effectLst/>
                        <a:latin typeface="Times New Roman" panose="02020603050405020304" pitchFamily="18" charset="0"/>
                        <a:ea typeface="Times New Roman" panose="02020603050405020304" pitchFamily="18" charset="0"/>
                      </a:endParaRPr>
                    </a:p>
                  </a:txBody>
                  <a:tcPr marL="54800" marR="54800" marT="0" marB="0"/>
                </a:tc>
                <a:tc hMerge="1">
                  <a:txBody>
                    <a:bodyPr/>
                    <a:lstStyle/>
                    <a:p>
                      <a:endParaRPr lang="ru-RU"/>
                    </a:p>
                  </a:txBody>
                  <a:tcPr/>
                </a:tc>
                <a:extLst>
                  <a:ext uri="{0D108BD9-81ED-4DB2-BD59-A6C34878D82A}">
                    <a16:rowId xmlns:a16="http://schemas.microsoft.com/office/drawing/2014/main" val="4097616154"/>
                  </a:ext>
                </a:extLst>
              </a:tr>
              <a:tr h="219200">
                <a:tc>
                  <a:txBody>
                    <a:bodyPr/>
                    <a:lstStyle/>
                    <a:p>
                      <a:pPr algn="ctr">
                        <a:spcAft>
                          <a:spcPts val="0"/>
                        </a:spcAft>
                      </a:pPr>
                      <a:r>
                        <a:rPr lang="ru-RU" sz="1400">
                          <a:effectLst/>
                        </a:rPr>
                        <a:t>Абс.</a:t>
                      </a:r>
                      <a:endParaRPr lang="ru-RU" sz="1000">
                        <a:effectLst/>
                        <a:latin typeface="Times New Roman" panose="02020603050405020304" pitchFamily="18" charset="0"/>
                        <a:ea typeface="Times New Roman" panose="02020603050405020304" pitchFamily="18" charset="0"/>
                      </a:endParaRPr>
                    </a:p>
                  </a:txBody>
                  <a:tcPr marL="54800" marR="54800" marT="0" marB="0"/>
                </a:tc>
                <a:tc>
                  <a:txBody>
                    <a:bodyPr/>
                    <a:lstStyle/>
                    <a:p>
                      <a:pPr algn="ctr">
                        <a:spcAft>
                          <a:spcPts val="0"/>
                        </a:spcAft>
                      </a:pPr>
                      <a:r>
                        <a:rPr lang="ru-RU" sz="1400">
                          <a:effectLst/>
                        </a:rPr>
                        <a:t>На 100 тыс. </a:t>
                      </a:r>
                      <a:endParaRPr lang="ru-RU" sz="1000">
                        <a:effectLst/>
                        <a:latin typeface="Times New Roman" panose="02020603050405020304" pitchFamily="18" charset="0"/>
                        <a:ea typeface="Times New Roman" panose="02020603050405020304" pitchFamily="18" charset="0"/>
                      </a:endParaRPr>
                    </a:p>
                  </a:txBody>
                  <a:tcPr marL="54800" marR="54800" marT="0" marB="0"/>
                </a:tc>
                <a:tc>
                  <a:txBody>
                    <a:bodyPr/>
                    <a:lstStyle/>
                    <a:p>
                      <a:pPr algn="ctr">
                        <a:spcAft>
                          <a:spcPts val="0"/>
                        </a:spcAft>
                      </a:pPr>
                      <a:r>
                        <a:rPr lang="ru-RU" sz="1400">
                          <a:effectLst/>
                        </a:rPr>
                        <a:t>Абс.</a:t>
                      </a:r>
                      <a:endParaRPr lang="ru-RU" sz="1000">
                        <a:effectLst/>
                        <a:latin typeface="Times New Roman" panose="02020603050405020304" pitchFamily="18" charset="0"/>
                        <a:ea typeface="Times New Roman" panose="02020603050405020304" pitchFamily="18" charset="0"/>
                      </a:endParaRPr>
                    </a:p>
                  </a:txBody>
                  <a:tcPr marL="54800" marR="54800" marT="0" marB="0"/>
                </a:tc>
                <a:tc>
                  <a:txBody>
                    <a:bodyPr/>
                    <a:lstStyle/>
                    <a:p>
                      <a:pPr algn="ctr">
                        <a:spcAft>
                          <a:spcPts val="0"/>
                        </a:spcAft>
                      </a:pPr>
                      <a:r>
                        <a:rPr lang="ru-RU" sz="1400">
                          <a:effectLst/>
                        </a:rPr>
                        <a:t>На 100 тыс. </a:t>
                      </a:r>
                      <a:endParaRPr lang="ru-RU" sz="1000">
                        <a:effectLst/>
                        <a:latin typeface="Times New Roman" panose="02020603050405020304" pitchFamily="18" charset="0"/>
                        <a:ea typeface="Times New Roman" panose="02020603050405020304" pitchFamily="18" charset="0"/>
                      </a:endParaRPr>
                    </a:p>
                  </a:txBody>
                  <a:tcPr marL="54800" marR="54800" marT="0" marB="0"/>
                </a:tc>
                <a:tc>
                  <a:txBody>
                    <a:bodyPr/>
                    <a:lstStyle/>
                    <a:p>
                      <a:pPr algn="ctr">
                        <a:spcAft>
                          <a:spcPts val="0"/>
                        </a:spcAft>
                      </a:pPr>
                      <a:r>
                        <a:rPr lang="ru-RU" sz="1400">
                          <a:effectLst/>
                        </a:rPr>
                        <a:t>Абс.</a:t>
                      </a:r>
                      <a:endParaRPr lang="ru-RU" sz="1000">
                        <a:effectLst/>
                        <a:latin typeface="Times New Roman" panose="02020603050405020304" pitchFamily="18" charset="0"/>
                        <a:ea typeface="Times New Roman" panose="02020603050405020304" pitchFamily="18" charset="0"/>
                      </a:endParaRPr>
                    </a:p>
                  </a:txBody>
                  <a:tcPr marL="54800" marR="54800" marT="0" marB="0"/>
                </a:tc>
                <a:tc>
                  <a:txBody>
                    <a:bodyPr/>
                    <a:lstStyle/>
                    <a:p>
                      <a:pPr algn="ctr">
                        <a:spcAft>
                          <a:spcPts val="0"/>
                        </a:spcAft>
                      </a:pPr>
                      <a:r>
                        <a:rPr lang="ru-RU" sz="1400">
                          <a:effectLst/>
                        </a:rPr>
                        <a:t>На 100 тыс. </a:t>
                      </a:r>
                      <a:endParaRPr lang="ru-RU" sz="1000">
                        <a:effectLst/>
                        <a:latin typeface="Times New Roman" panose="02020603050405020304" pitchFamily="18" charset="0"/>
                        <a:ea typeface="Times New Roman" panose="02020603050405020304" pitchFamily="18" charset="0"/>
                      </a:endParaRPr>
                    </a:p>
                  </a:txBody>
                  <a:tcPr marL="54800" marR="54800" marT="0" marB="0"/>
                </a:tc>
                <a:extLst>
                  <a:ext uri="{0D108BD9-81ED-4DB2-BD59-A6C34878D82A}">
                    <a16:rowId xmlns:a16="http://schemas.microsoft.com/office/drawing/2014/main" val="704427052"/>
                  </a:ext>
                </a:extLst>
              </a:tr>
              <a:tr h="438400">
                <a:tc>
                  <a:txBody>
                    <a:bodyPr/>
                    <a:lstStyle/>
                    <a:p>
                      <a:pPr algn="ctr">
                        <a:spcAft>
                          <a:spcPts val="0"/>
                        </a:spcAft>
                      </a:pPr>
                      <a:r>
                        <a:rPr lang="ru-RU" sz="1400" dirty="0">
                          <a:effectLst/>
                        </a:rPr>
                        <a:t>55</a:t>
                      </a:r>
                      <a:endParaRPr lang="ru-RU" sz="1000" dirty="0">
                        <a:effectLst/>
                        <a:latin typeface="Times New Roman" panose="02020603050405020304" pitchFamily="18" charset="0"/>
                        <a:ea typeface="Times New Roman" panose="02020603050405020304" pitchFamily="18" charset="0"/>
                      </a:endParaRPr>
                    </a:p>
                  </a:txBody>
                  <a:tcPr marL="54800" marR="54800" marT="0" marB="0" anchor="ctr"/>
                </a:tc>
                <a:tc>
                  <a:txBody>
                    <a:bodyPr/>
                    <a:lstStyle/>
                    <a:p>
                      <a:pPr algn="ctr">
                        <a:spcAft>
                          <a:spcPts val="0"/>
                        </a:spcAft>
                      </a:pPr>
                      <a:r>
                        <a:rPr lang="ru-RU" sz="1400" dirty="0">
                          <a:effectLst/>
                        </a:rPr>
                        <a:t>157,04</a:t>
                      </a:r>
                      <a:endParaRPr lang="ru-RU" sz="1000" dirty="0">
                        <a:effectLst/>
                        <a:latin typeface="Times New Roman" panose="02020603050405020304" pitchFamily="18" charset="0"/>
                        <a:ea typeface="Times New Roman" panose="02020603050405020304" pitchFamily="18" charset="0"/>
                      </a:endParaRPr>
                    </a:p>
                  </a:txBody>
                  <a:tcPr marL="54800" marR="54800" marT="0" marB="0" anchor="ctr"/>
                </a:tc>
                <a:tc>
                  <a:txBody>
                    <a:bodyPr/>
                    <a:lstStyle/>
                    <a:p>
                      <a:pPr algn="ctr">
                        <a:spcAft>
                          <a:spcPts val="0"/>
                        </a:spcAft>
                      </a:pPr>
                      <a:r>
                        <a:rPr lang="ru-RU" sz="1400" dirty="0">
                          <a:effectLst/>
                        </a:rPr>
                        <a:t>59</a:t>
                      </a:r>
                      <a:endParaRPr lang="ru-RU" sz="1000" dirty="0">
                        <a:effectLst/>
                        <a:latin typeface="Times New Roman" panose="02020603050405020304" pitchFamily="18" charset="0"/>
                        <a:ea typeface="Times New Roman" panose="02020603050405020304" pitchFamily="18" charset="0"/>
                      </a:endParaRPr>
                    </a:p>
                  </a:txBody>
                  <a:tcPr marL="54800" marR="54800" marT="0" marB="0" anchor="ctr"/>
                </a:tc>
                <a:tc>
                  <a:txBody>
                    <a:bodyPr/>
                    <a:lstStyle/>
                    <a:p>
                      <a:pPr algn="ctr">
                        <a:spcAft>
                          <a:spcPts val="0"/>
                        </a:spcAft>
                      </a:pPr>
                      <a:r>
                        <a:rPr lang="ru-RU" sz="1400" dirty="0">
                          <a:effectLst/>
                        </a:rPr>
                        <a:t>168,4</a:t>
                      </a:r>
                      <a:endParaRPr lang="ru-RU" sz="1000" dirty="0">
                        <a:effectLst/>
                        <a:latin typeface="Times New Roman" panose="02020603050405020304" pitchFamily="18" charset="0"/>
                        <a:ea typeface="Times New Roman" panose="02020603050405020304" pitchFamily="18" charset="0"/>
                      </a:endParaRPr>
                    </a:p>
                  </a:txBody>
                  <a:tcPr marL="54800" marR="54800" marT="0" marB="0" anchor="ctr"/>
                </a:tc>
                <a:tc>
                  <a:txBody>
                    <a:bodyPr/>
                    <a:lstStyle/>
                    <a:p>
                      <a:pPr algn="ctr">
                        <a:spcAft>
                          <a:spcPts val="0"/>
                        </a:spcAft>
                      </a:pPr>
                      <a:r>
                        <a:rPr lang="ru-RU" sz="1400" dirty="0">
                          <a:effectLst/>
                        </a:rPr>
                        <a:t>32</a:t>
                      </a:r>
                      <a:endParaRPr lang="ru-RU" sz="1000" dirty="0">
                        <a:effectLst/>
                        <a:latin typeface="Times New Roman" panose="02020603050405020304" pitchFamily="18" charset="0"/>
                        <a:ea typeface="Times New Roman" panose="02020603050405020304" pitchFamily="18" charset="0"/>
                      </a:endParaRPr>
                    </a:p>
                  </a:txBody>
                  <a:tcPr marL="54800" marR="54800" marT="0" marB="0" anchor="ctr"/>
                </a:tc>
                <a:tc>
                  <a:txBody>
                    <a:bodyPr/>
                    <a:lstStyle/>
                    <a:p>
                      <a:pPr algn="ctr">
                        <a:spcAft>
                          <a:spcPts val="0"/>
                        </a:spcAft>
                      </a:pPr>
                      <a:r>
                        <a:rPr lang="ru-RU" sz="1400" dirty="0">
                          <a:effectLst/>
                        </a:rPr>
                        <a:t>98,8 </a:t>
                      </a:r>
                      <a:endParaRPr lang="ru-RU" sz="1000" dirty="0">
                        <a:effectLst/>
                        <a:latin typeface="Times New Roman" panose="02020603050405020304" pitchFamily="18" charset="0"/>
                        <a:ea typeface="Times New Roman" panose="02020603050405020304" pitchFamily="18" charset="0"/>
                      </a:endParaRPr>
                    </a:p>
                  </a:txBody>
                  <a:tcPr marL="54800" marR="54800" marT="0" marB="0" anchor="ctr"/>
                </a:tc>
                <a:extLst>
                  <a:ext uri="{0D108BD9-81ED-4DB2-BD59-A6C34878D82A}">
                    <a16:rowId xmlns:a16="http://schemas.microsoft.com/office/drawing/2014/main" val="873380154"/>
                  </a:ext>
                </a:extLst>
              </a:tr>
            </a:tbl>
          </a:graphicData>
        </a:graphic>
      </p:graphicFrame>
      <p:sp>
        <p:nvSpPr>
          <p:cNvPr id="5" name="Rectangle 4"/>
          <p:cNvSpPr/>
          <p:nvPr/>
        </p:nvSpPr>
        <p:spPr>
          <a:xfrm>
            <a:off x="323528" y="3573016"/>
            <a:ext cx="8604448" cy="1477328"/>
          </a:xfrm>
          <a:prstGeom prst="rect">
            <a:avLst/>
          </a:prstGeom>
        </p:spPr>
        <p:txBody>
          <a:bodyPr wrap="square">
            <a:spAutoFit/>
          </a:bodyPr>
          <a:lstStyle/>
          <a:p>
            <a:pPr indent="629920" algn="just">
              <a:spcAft>
                <a:spcPts val="0"/>
              </a:spcAft>
            </a:pPr>
            <a:r>
              <a:rPr lang="ru-RU" dirty="0">
                <a:latin typeface="Times New Roman" panose="02020603050405020304" pitchFamily="18" charset="0"/>
                <a:ea typeface="Times New Roman" panose="02020603050405020304" pitchFamily="18" charset="0"/>
              </a:rPr>
              <a:t>Из вышеуказанной таблицы видно, что выход на инвалидность значительно снизился с 59 случаев, что составляет 168,40 на 100 тыс. населения в 2020 году до 32 случаев или 90,81 на 100тыс. населения в 2021 году.</a:t>
            </a:r>
            <a:endParaRPr lang="ru-RU" sz="1200" dirty="0">
              <a:latin typeface="Times New Roman" panose="02020603050405020304" pitchFamily="18" charset="0"/>
              <a:ea typeface="Times New Roman" panose="02020603050405020304" pitchFamily="18" charset="0"/>
            </a:endParaRPr>
          </a:p>
          <a:p>
            <a:r>
              <a:rPr lang="ru-RU" dirty="0">
                <a:latin typeface="Times New Roman" panose="02020603050405020304" pitchFamily="18" charset="0"/>
                <a:ea typeface="Times New Roman" panose="02020603050405020304" pitchFamily="18" charset="0"/>
              </a:rPr>
              <a:t>Первичный выход на инвалидность снизился за счет снижения случаев онкопатологии и сердечно-сосудистой патологии.</a:t>
            </a:r>
            <a:endParaRPr lang="ru-RU" dirty="0"/>
          </a:p>
        </p:txBody>
      </p:sp>
    </p:spTree>
    <p:extLst>
      <p:ext uri="{BB962C8B-B14F-4D97-AF65-F5344CB8AC3E}">
        <p14:creationId xmlns:p14="http://schemas.microsoft.com/office/powerpoint/2010/main" val="1783141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Содержимое 2"/>
          <p:cNvSpPr>
            <a:spLocks noGrp="1"/>
          </p:cNvSpPr>
          <p:nvPr>
            <p:ph idx="1"/>
          </p:nvPr>
        </p:nvSpPr>
        <p:spPr>
          <a:xfrm>
            <a:off x="778341" y="332656"/>
            <a:ext cx="8137029" cy="791815"/>
          </a:xfrm>
        </p:spPr>
        <p:txBody>
          <a:bodyPr/>
          <a:lstStyle/>
          <a:p>
            <a:pPr algn="ctr" eaLnBrk="1" hangingPunct="1">
              <a:buFont typeface="Arial" charset="0"/>
              <a:buNone/>
            </a:pPr>
            <a:r>
              <a:rPr lang="ru-RU" sz="3600" b="1" dirty="0">
                <a:solidFill>
                  <a:schemeClr val="tx1">
                    <a:lumMod val="75000"/>
                  </a:schemeClr>
                </a:solidFill>
                <a:latin typeface="Times New Roman" pitchFamily="18" charset="0"/>
                <a:cs typeface="Times New Roman" pitchFamily="18" charset="0"/>
              </a:rPr>
              <a:t>Финансовая деятельность</a:t>
            </a:r>
          </a:p>
        </p:txBody>
      </p:sp>
      <p:sp>
        <p:nvSpPr>
          <p:cNvPr id="4" name="Номер слайда 5"/>
          <p:cNvSpPr>
            <a:spLocks noGrp="1"/>
          </p:cNvSpPr>
          <p:nvPr>
            <p:ph type="sldNum" sz="quarter" idx="12"/>
          </p:nvPr>
        </p:nvSpPr>
        <p:spPr/>
        <p:txBody>
          <a:bodyPr/>
          <a:lstStyle/>
          <a:p>
            <a:pPr>
              <a:defRPr/>
            </a:pPr>
            <a:fld id="{57497BCF-8546-46DA-A0DF-8C369FE1AB13}" type="slidenum">
              <a:rPr lang="ru-RU"/>
              <a:pPr>
                <a:defRPr/>
              </a:pPr>
              <a:t>52</a:t>
            </a:fld>
            <a:endParaRPr lang="ru-RU"/>
          </a:p>
        </p:txBody>
      </p:sp>
      <p:sp>
        <p:nvSpPr>
          <p:cNvPr id="19459" name="TextBox 5"/>
          <p:cNvSpPr txBox="1">
            <a:spLocks noChangeArrowheads="1"/>
          </p:cNvSpPr>
          <p:nvPr/>
        </p:nvSpPr>
        <p:spPr bwMode="auto">
          <a:xfrm>
            <a:off x="395288" y="6092825"/>
            <a:ext cx="8497887" cy="369888"/>
          </a:xfrm>
          <a:prstGeom prst="rect">
            <a:avLst/>
          </a:prstGeom>
          <a:noFill/>
          <a:ln w="9525">
            <a:noFill/>
            <a:miter lim="800000"/>
            <a:headEnd/>
            <a:tailEnd/>
          </a:ln>
        </p:spPr>
        <p:txBody>
          <a:bodyPr>
            <a:spAutoFit/>
          </a:bodyPr>
          <a:lstStyle/>
          <a:p>
            <a:r>
              <a:rPr lang="ru-RU"/>
              <a:t>   </a:t>
            </a:r>
          </a:p>
        </p:txBody>
      </p:sp>
      <p:sp>
        <p:nvSpPr>
          <p:cNvPr id="6" name="Содержимое 2"/>
          <p:cNvSpPr txBox="1">
            <a:spLocks/>
          </p:cNvSpPr>
          <p:nvPr/>
        </p:nvSpPr>
        <p:spPr bwMode="auto">
          <a:xfrm>
            <a:off x="454019" y="1584652"/>
            <a:ext cx="8785671" cy="1245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75000"/>
              <a:buFont typeface="Wingdings" pitchFamily="2" charset="2"/>
              <a:buChar char="n"/>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kumimoji="1" sz="2800">
                <a:solidFill>
                  <a:schemeClr val="tx1"/>
                </a:solidFill>
                <a:effectLst>
                  <a:outerShdw blurRad="38100" dist="38100" dir="2700000" algn="tl">
                    <a:srgbClr val="C0C0C0"/>
                  </a:outerShdw>
                </a:effectLst>
                <a:latin typeface="+mn-lt"/>
              </a:defRPr>
            </a:lvl2pPr>
            <a:lvl3pPr marL="1143000" indent="-228600" algn="l" rtl="0" eaLnBrk="1" fontAlgn="base" hangingPunct="1">
              <a:spcBef>
                <a:spcPct val="20000"/>
              </a:spcBef>
              <a:spcAft>
                <a:spcPct val="0"/>
              </a:spcAft>
              <a:buClr>
                <a:schemeClr val="accent1"/>
              </a:buClr>
              <a:buSzPct val="75000"/>
              <a:buFont typeface="Wingdings" pitchFamily="2" charset="2"/>
              <a:buChar char="n"/>
              <a:defRPr kumimoji="1" sz="2400">
                <a:solidFill>
                  <a:schemeClr val="tx1"/>
                </a:solidFill>
                <a:effectLst>
                  <a:outerShdw blurRad="38100" dist="38100" dir="2700000" algn="tl">
                    <a:srgbClr val="C0C0C0"/>
                  </a:outerShdw>
                </a:effectLst>
                <a:latin typeface="+mn-lt"/>
              </a:defRPr>
            </a:lvl3pPr>
            <a:lvl4pPr marL="15621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4pPr>
            <a:lvl5pPr marL="19812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5pPr>
            <a:lvl6pPr marL="24384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6pPr>
            <a:lvl7pPr marL="28956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7pPr>
            <a:lvl8pPr marL="33528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8pPr>
            <a:lvl9pPr marL="38100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9pPr>
          </a:lstStyle>
          <a:p>
            <a:pPr>
              <a:buFont typeface="Wingdings" pitchFamily="2" charset="2"/>
              <a:buNone/>
            </a:pPr>
            <a:r>
              <a:rPr lang="ru-RU" sz="1600" kern="0" dirty="0">
                <a:latin typeface="Times New Roman" pitchFamily="18" charset="0"/>
                <a:cs typeface="Times New Roman" pitchFamily="18" charset="0"/>
              </a:rPr>
              <a:t>	</a:t>
            </a:r>
            <a:r>
              <a:rPr lang="ru-RU" sz="1400" kern="0" dirty="0">
                <a:latin typeface="Times New Roman" pitchFamily="18" charset="0"/>
                <a:cs typeface="Times New Roman" pitchFamily="18" charset="0"/>
              </a:rPr>
              <a:t>В соответствии с заключенным с НМСК контрактом на оказание первичной медицинской помощи и медицинской помощи на дому финансирование составило</a:t>
            </a:r>
            <a:r>
              <a:rPr lang="ru-RU" sz="1400" b="1" kern="0" dirty="0">
                <a:latin typeface="Times New Roman" pitchFamily="18" charset="0"/>
                <a:cs typeface="Times New Roman" pitchFamily="18" charset="0"/>
              </a:rPr>
              <a:t>:</a:t>
            </a:r>
          </a:p>
          <a:p>
            <a:pPr>
              <a:buFont typeface="Wingdings" pitchFamily="2" charset="2"/>
              <a:buChar char="Ø"/>
            </a:pPr>
            <a:r>
              <a:rPr lang="ru-RU" sz="1400" b="1" kern="0" dirty="0">
                <a:latin typeface="Times New Roman" pitchFamily="18" charset="0"/>
                <a:cs typeface="Times New Roman" pitchFamily="18" charset="0"/>
              </a:rPr>
              <a:t> 2019 год – 17 000 225.34 леев</a:t>
            </a:r>
          </a:p>
          <a:p>
            <a:pPr>
              <a:buFont typeface="Wingdings" pitchFamily="2" charset="2"/>
              <a:buChar char="Ø"/>
            </a:pPr>
            <a:r>
              <a:rPr lang="ru-RU" sz="1400" b="1" kern="0" dirty="0">
                <a:latin typeface="Times New Roman" pitchFamily="18" charset="0"/>
                <a:cs typeface="Times New Roman" pitchFamily="18" charset="0"/>
              </a:rPr>
              <a:t> 2020 год – 19 041 113.01</a:t>
            </a:r>
            <a:r>
              <a:rPr lang="en-US" sz="1400" b="1" kern="0" dirty="0">
                <a:latin typeface="Times New Roman" pitchFamily="18" charset="0"/>
                <a:cs typeface="Times New Roman" pitchFamily="18" charset="0"/>
              </a:rPr>
              <a:t> </a:t>
            </a:r>
            <a:r>
              <a:rPr lang="ru-RU" sz="1400" b="1" kern="0" dirty="0">
                <a:latin typeface="Times New Roman" pitchFamily="18" charset="0"/>
                <a:cs typeface="Times New Roman" pitchFamily="18" charset="0"/>
              </a:rPr>
              <a:t>леев</a:t>
            </a:r>
            <a:r>
              <a:rPr lang="ru-RU" sz="1400" kern="0" dirty="0">
                <a:latin typeface="Times New Roman" pitchFamily="18" charset="0"/>
                <a:cs typeface="Times New Roman" pitchFamily="18" charset="0"/>
              </a:rPr>
              <a:t>, на 12.0% больше, чем в 2019 году</a:t>
            </a:r>
          </a:p>
          <a:p>
            <a:pPr>
              <a:buFont typeface="Wingdings" pitchFamily="2" charset="2"/>
              <a:buChar char="Ø"/>
            </a:pPr>
            <a:r>
              <a:rPr lang="ru-RU" sz="1400" b="1" kern="0" dirty="0">
                <a:latin typeface="Times New Roman" pitchFamily="18" charset="0"/>
                <a:cs typeface="Times New Roman" pitchFamily="18" charset="0"/>
              </a:rPr>
              <a:t> 2021 год – </a:t>
            </a:r>
            <a:r>
              <a:rPr lang="ru-RU" sz="1400" b="1" kern="0" dirty="0">
                <a:latin typeface="Times New Roman" pitchFamily="18" charset="0"/>
                <a:cs typeface="Arial" charset="0"/>
              </a:rPr>
              <a:t>24 844 339.89</a:t>
            </a:r>
            <a:r>
              <a:rPr lang="ru-RU" sz="1400" b="1" kern="0" dirty="0">
                <a:latin typeface="Arial" charset="0"/>
                <a:cs typeface="Arial" charset="0"/>
              </a:rPr>
              <a:t> </a:t>
            </a:r>
            <a:r>
              <a:rPr lang="ru-RU" sz="1400" b="1" kern="0" dirty="0">
                <a:latin typeface="Times New Roman" pitchFamily="18" charset="0"/>
                <a:cs typeface="Times New Roman" pitchFamily="18" charset="0"/>
              </a:rPr>
              <a:t>леев</a:t>
            </a:r>
            <a:r>
              <a:rPr lang="ru-RU" sz="1400" kern="0" dirty="0">
                <a:latin typeface="Times New Roman" pitchFamily="18" charset="0"/>
                <a:cs typeface="Times New Roman" pitchFamily="18" charset="0"/>
              </a:rPr>
              <a:t>, на 30.5% больше, чем в 2020 году</a:t>
            </a:r>
            <a:endParaRPr lang="en-US" sz="1400" kern="0" dirty="0">
              <a:latin typeface="Times New Roman" pitchFamily="18" charset="0"/>
              <a:cs typeface="Times New Roman" pitchFamily="18" charset="0"/>
            </a:endParaRPr>
          </a:p>
        </p:txBody>
      </p:sp>
      <p:graphicFrame>
        <p:nvGraphicFramePr>
          <p:cNvPr id="7" name="Group 94"/>
          <p:cNvGraphicFramePr>
            <a:graphicFrameLocks noGrp="1"/>
          </p:cNvGraphicFramePr>
          <p:nvPr>
            <p:extLst>
              <p:ext uri="{D42A27DB-BD31-4B8C-83A1-F6EECF244321}">
                <p14:modId xmlns:p14="http://schemas.microsoft.com/office/powerpoint/2010/main" val="2295458600"/>
              </p:ext>
            </p:extLst>
          </p:nvPr>
        </p:nvGraphicFramePr>
        <p:xfrm>
          <a:off x="370396" y="2907288"/>
          <a:ext cx="8496300" cy="3940545"/>
        </p:xfrm>
        <a:graphic>
          <a:graphicData uri="http://schemas.openxmlformats.org/drawingml/2006/table">
            <a:tbl>
              <a:tblPr/>
              <a:tblGrid>
                <a:gridCol w="2513012">
                  <a:extLst>
                    <a:ext uri="{9D8B030D-6E8A-4147-A177-3AD203B41FA5}">
                      <a16:colId xmlns:a16="http://schemas.microsoft.com/office/drawing/2014/main" val="20000"/>
                    </a:ext>
                  </a:extLst>
                </a:gridCol>
                <a:gridCol w="1293813">
                  <a:extLst>
                    <a:ext uri="{9D8B030D-6E8A-4147-A177-3AD203B41FA5}">
                      <a16:colId xmlns:a16="http://schemas.microsoft.com/office/drawing/2014/main" val="20001"/>
                    </a:ext>
                  </a:extLst>
                </a:gridCol>
                <a:gridCol w="1263650">
                  <a:extLst>
                    <a:ext uri="{9D8B030D-6E8A-4147-A177-3AD203B41FA5}">
                      <a16:colId xmlns:a16="http://schemas.microsoft.com/office/drawing/2014/main" val="20002"/>
                    </a:ext>
                  </a:extLst>
                </a:gridCol>
                <a:gridCol w="1247775">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187450">
                  <a:extLst>
                    <a:ext uri="{9D8B030D-6E8A-4147-A177-3AD203B41FA5}">
                      <a16:colId xmlns:a16="http://schemas.microsoft.com/office/drawing/2014/main" val="20005"/>
                    </a:ext>
                  </a:extLst>
                </a:gridCol>
              </a:tblGrid>
              <a:tr h="26270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 </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Контракт всего</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Перв. звено</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Коммун.центр</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ЦЗДМ</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Уход на дому</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0"/>
                  </a:ext>
                </a:extLst>
              </a:tr>
              <a:tr h="26270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Arial" charset="0"/>
                          <a:cs typeface="Arial" charset="0"/>
                        </a:rPr>
                        <a:t>2019</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 </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 </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 </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 </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 </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1"/>
                  </a:ext>
                </a:extLst>
              </a:tr>
              <a:tr h="262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Финансирование по договору</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rPr>
                        <a:t>16545763,55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rPr>
                        <a:t>15540736,30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rPr>
                        <a:t>447300,00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rPr>
                        <a:t>497200,00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rPr>
                        <a:t>60527,25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2"/>
                  </a:ext>
                </a:extLst>
              </a:tr>
              <a:tr h="262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Остаток  средств на 01.01.2020 </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rPr>
                        <a:t>454461,79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rPr>
                        <a:t>321726,69</a:t>
                      </a:r>
                      <a:endParaRPr kumimoji="0" lang="en-US"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rPr>
                        <a:t>56820,46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rPr>
                        <a:t>72010,90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rPr>
                        <a:t>3903,74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3"/>
                  </a:ext>
                </a:extLst>
              </a:tr>
              <a:tr h="262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Всего</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rPr>
                        <a:t>17000225,34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rPr>
                        <a:t>15862462,99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rPr>
                        <a:t>504120,46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rPr>
                        <a:t>569210,90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64430,99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4"/>
                  </a:ext>
                </a:extLst>
              </a:tr>
              <a:tr h="262703">
                <a:tc gridSpan="6">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5"/>
                  </a:ext>
                </a:extLst>
              </a:tr>
              <a:tr h="26270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a:ln>
                            <a:noFill/>
                          </a:ln>
                          <a:solidFill>
                            <a:schemeClr val="tx1"/>
                          </a:solidFill>
                          <a:effectLst/>
                          <a:latin typeface="Arial" charset="0"/>
                          <a:cs typeface="Arial" charset="0"/>
                        </a:rPr>
                        <a:t>2020</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 </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 </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 </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 </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 </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6"/>
                  </a:ext>
                </a:extLst>
              </a:tr>
              <a:tr h="262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Финансирование по договору</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19 041 113.01</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17 988 232.91</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468 323.00</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520 568.00</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63 989.10</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7"/>
                  </a:ext>
                </a:extLst>
              </a:tr>
              <a:tr h="262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Остаток  средств на 01.01.2020 </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243 705.31</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94</a:t>
                      </a:r>
                      <a:r>
                        <a:rPr kumimoji="0" lang="ru-RU" sz="1100" b="0" i="0" u="none" strike="noStrike" cap="none" normalizeH="0" baseline="0" dirty="0">
                          <a:ln>
                            <a:noFill/>
                          </a:ln>
                          <a:solidFill>
                            <a:schemeClr val="tx1"/>
                          </a:solidFill>
                          <a:effectLst/>
                          <a:latin typeface="Arial" charset="0"/>
                          <a:cs typeface="Arial" charset="0"/>
                        </a:rPr>
                        <a:t> </a:t>
                      </a:r>
                      <a:r>
                        <a:rPr kumimoji="0" lang="en-US" sz="1100" b="0" i="0" u="none" strike="noStrike" cap="none" normalizeH="0" baseline="0" dirty="0">
                          <a:ln>
                            <a:noFill/>
                          </a:ln>
                          <a:solidFill>
                            <a:schemeClr val="tx1"/>
                          </a:solidFill>
                          <a:effectLst/>
                          <a:latin typeface="Arial" charset="0"/>
                          <a:cs typeface="Arial" charset="0"/>
                        </a:rPr>
                        <a:t>692.62</a:t>
                      </a:r>
                      <a:endParaRPr kumimoji="0" lang="en-US"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21286.82</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123 494.34</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4 231.53</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8"/>
                  </a:ext>
                </a:extLst>
              </a:tr>
              <a:tr h="262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Всего</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19 284 818.32</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18 082 925.53</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489 609.82</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644 062.34</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68 220.63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9"/>
                  </a:ext>
                </a:extLst>
              </a:tr>
              <a:tr h="262703">
                <a:tc gridSpan="6">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 </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dirty="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dirty="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dirty="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dirty="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dirty="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10"/>
                  </a:ext>
                </a:extLst>
              </a:tr>
              <a:tr h="26270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a:ln>
                            <a:noFill/>
                          </a:ln>
                          <a:solidFill>
                            <a:schemeClr val="tx1"/>
                          </a:solidFill>
                          <a:effectLst/>
                          <a:latin typeface="Arial" charset="0"/>
                          <a:cs typeface="Arial" charset="0"/>
                        </a:rPr>
                        <a:t>2021</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 </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 </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 </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 </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 </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11"/>
                  </a:ext>
                </a:extLst>
              </a:tr>
              <a:tr h="262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Финансирование по договору</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24 844 339.89</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23 424 271.15</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727 441.74</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590 567.00</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102 060.00</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12"/>
                  </a:ext>
                </a:extLst>
              </a:tr>
              <a:tr h="262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Остаток  средств на 01.01.2021</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2 145 837.31</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1 998 391.90</a:t>
                      </a:r>
                      <a:endParaRPr kumimoji="0" lang="en-US"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29 885.17</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117 468.59</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91.65</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13"/>
                  </a:ext>
                </a:extLst>
              </a:tr>
              <a:tr h="262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Всего</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26 990 177.20</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25 422 266.05</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Arial" charset="0"/>
                          <a:cs typeface="Arial" charset="0"/>
                        </a:rPr>
                        <a:t>757 326.91</a:t>
                      </a:r>
                      <a:endParaRPr kumimoji="0" lang="ru-RU" sz="11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708 035.59</a:t>
                      </a:r>
                      <a:endParaRPr kumimoji="0" lang="ru-RU" sz="11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Arial" charset="0"/>
                          <a:cs typeface="Arial" charset="0"/>
                        </a:rPr>
                        <a:t>102 151.65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9117633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p:cNvSpPr txBox="1">
            <a:spLocks noChangeArrowheads="1"/>
          </p:cNvSpPr>
          <p:nvPr/>
        </p:nvSpPr>
        <p:spPr bwMode="auto">
          <a:xfrm>
            <a:off x="1403648" y="260350"/>
            <a:ext cx="6984702" cy="830997"/>
          </a:xfrm>
          <a:prstGeom prst="rect">
            <a:avLst/>
          </a:prstGeom>
          <a:noFill/>
          <a:ln w="9525">
            <a:noFill/>
            <a:miter lim="800000"/>
            <a:headEnd/>
            <a:tailEnd/>
          </a:ln>
        </p:spPr>
        <p:txBody>
          <a:bodyPr wrap="square">
            <a:spAutoFit/>
          </a:bodyPr>
          <a:lstStyle/>
          <a:p>
            <a:pPr algn="ctr"/>
            <a:r>
              <a:rPr lang="ru-RU" sz="2400" b="1" dirty="0"/>
              <a:t>Финансирование ПМСУ ЦЗ Комрат                              </a:t>
            </a:r>
            <a:r>
              <a:rPr lang="en-US" sz="2400" b="1" dirty="0"/>
              <a:t> </a:t>
            </a:r>
            <a:r>
              <a:rPr lang="ru-RU" sz="2400" b="1" dirty="0"/>
              <a:t>из фондов ОМС за 2019 - 202</a:t>
            </a:r>
            <a:r>
              <a:rPr lang="en-US" sz="2400" b="1" dirty="0"/>
              <a:t>1</a:t>
            </a:r>
            <a:r>
              <a:rPr lang="ru-RU" sz="2400" b="1" dirty="0"/>
              <a:t> годы </a:t>
            </a:r>
            <a:endParaRPr lang="ru-RU" sz="2400" dirty="0"/>
          </a:p>
        </p:txBody>
      </p:sp>
      <p:graphicFrame>
        <p:nvGraphicFramePr>
          <p:cNvPr id="5" name="Диаграмма 5"/>
          <p:cNvGraphicFramePr>
            <a:graphicFrameLocks/>
          </p:cNvGraphicFramePr>
          <p:nvPr>
            <p:extLst>
              <p:ext uri="{D42A27DB-BD31-4B8C-83A1-F6EECF244321}">
                <p14:modId xmlns:p14="http://schemas.microsoft.com/office/powerpoint/2010/main" val="2831379895"/>
              </p:ext>
            </p:extLst>
          </p:nvPr>
        </p:nvGraphicFramePr>
        <p:xfrm>
          <a:off x="251520" y="1484784"/>
          <a:ext cx="8605464"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477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a:xfrm>
            <a:off x="1475656" y="260350"/>
            <a:ext cx="7488957" cy="936402"/>
          </a:xfrm>
        </p:spPr>
        <p:txBody>
          <a:bodyPr/>
          <a:lstStyle/>
          <a:p>
            <a:r>
              <a:rPr lang="ru-RU" sz="3200" dirty="0">
                <a:solidFill>
                  <a:schemeClr val="tx1">
                    <a:lumMod val="75000"/>
                  </a:schemeClr>
                </a:solidFill>
                <a:latin typeface="Times New Roman" panose="02020603050405020304" pitchFamily="18" charset="0"/>
                <a:cs typeface="Times New Roman" panose="02020603050405020304" pitchFamily="18" charset="0"/>
              </a:rPr>
              <a:t>Выводы:</a:t>
            </a:r>
            <a:endParaRPr lang="ru-RU" sz="3200" dirty="0">
              <a:solidFill>
                <a:schemeClr val="tx1">
                  <a:lumMod val="75000"/>
                </a:schemeClr>
              </a:solidFill>
            </a:endParaRPr>
          </a:p>
        </p:txBody>
      </p:sp>
      <p:sp>
        <p:nvSpPr>
          <p:cNvPr id="5" name="Объект 2"/>
          <p:cNvSpPr>
            <a:spLocks noGrp="1"/>
          </p:cNvSpPr>
          <p:nvPr>
            <p:ph idx="1"/>
          </p:nvPr>
        </p:nvSpPr>
        <p:spPr>
          <a:xfrm>
            <a:off x="467544" y="1844824"/>
            <a:ext cx="8229600" cy="4680520"/>
          </a:xfrm>
        </p:spPr>
        <p:txBody>
          <a:bodyPr/>
          <a:lstStyle/>
          <a:p>
            <a:pPr marL="0" indent="0" algn="just">
              <a:buNone/>
            </a:pPr>
            <a:r>
              <a:rPr lang="ru-RU" sz="1400"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На оказание медицинской помощи на дому финансирование КЦПЗ  в 2020 - 2021 году было недостаточным и это объясняется тем, что сумма контракта, заключенного с НМСК не покрывало всех реальных расходов при том, что штаты были введены по минимуму. </a:t>
            </a:r>
          </a:p>
          <a:p>
            <a:pPr marL="0" indent="0" algn="just">
              <a:buNone/>
            </a:pPr>
            <a:r>
              <a:rPr lang="ru-RU" sz="1600" dirty="0">
                <a:latin typeface="Times New Roman" panose="02020603050405020304" pitchFamily="18" charset="0"/>
                <a:cs typeface="Times New Roman" panose="02020603050405020304" pitchFamily="18" charset="0"/>
              </a:rPr>
              <a:t>	В связи с этим руководством были приняты вынужденные меры по оптимизации расходов во избежание накопления долгов. Для того, чтобы уложиться в контрактную сумму не планировали замещения должностей, показатели эффективности за первое полугодие 2021 года и не доплачивали 0.25 ставки медицинской сестре психиатра, а по статье 2.4 «Прочие расходы, всего» – запланировано только 36 868.89 леев. Решением, принятым руководством большая часть затрат на прочие расходы запланирована со </a:t>
            </a:r>
            <a:r>
              <a:rPr lang="ru-RU" sz="1600" dirty="0" err="1">
                <a:latin typeface="Times New Roman" panose="02020603050405020304" pitchFamily="18" charset="0"/>
                <a:cs typeface="Times New Roman" panose="02020603050405020304" pitchFamily="18" charset="0"/>
              </a:rPr>
              <a:t>спец.счета</a:t>
            </a:r>
            <a:r>
              <a:rPr lang="ru-RU" sz="1600" dirty="0">
                <a:latin typeface="Times New Roman" panose="02020603050405020304" pitchFamily="18" charset="0"/>
                <a:cs typeface="Times New Roman" panose="02020603050405020304" pitchFamily="18" charset="0"/>
              </a:rPr>
              <a:t> ПМСУ ЦЗ Комрат.</a:t>
            </a:r>
          </a:p>
          <a:p>
            <a:pPr marL="0" indent="0" algn="just">
              <a:buNone/>
            </a:pPr>
            <a:r>
              <a:rPr lang="ru-RU" sz="1600" dirty="0">
                <a:latin typeface="Times New Roman" panose="02020603050405020304" pitchFamily="18" charset="0"/>
                <a:cs typeface="Times New Roman" panose="02020603050405020304" pitchFamily="18" charset="0"/>
              </a:rPr>
              <a:t>Несмотря на увеличение финансирования за последние два года в свете стремительного роста цен практически на все виды услуг и особенно на электроэнергию, </a:t>
            </a:r>
            <a:r>
              <a:rPr lang="ru-RU" sz="1600" dirty="0" err="1">
                <a:latin typeface="Times New Roman" panose="02020603050405020304" pitchFamily="18" charset="0"/>
                <a:cs typeface="Times New Roman" panose="02020603050405020304" pitchFamily="18" charset="0"/>
              </a:rPr>
              <a:t>теплоэнергию</a:t>
            </a:r>
            <a:r>
              <a:rPr lang="ru-RU" sz="1600" dirty="0">
                <a:latin typeface="Times New Roman" panose="02020603050405020304" pitchFamily="18" charset="0"/>
                <a:cs typeface="Times New Roman" panose="02020603050405020304" pitchFamily="18" charset="0"/>
              </a:rPr>
              <a:t>, топливо и др. мы реально понимаем что финансовых средств на покрытие всех расходов будет недостаточно. Тогда учреждению необходимо будет погашать в первую очередь задолженности по энергоносителям во избежание отключения, и только с оставшихся средств выплачивать заработную плату, которое неизбежно приведет к стремлению и так недостающих кадров  уехать на заработки.</a:t>
            </a:r>
          </a:p>
        </p:txBody>
      </p:sp>
    </p:spTree>
    <p:extLst>
      <p:ext uri="{BB962C8B-B14F-4D97-AF65-F5344CB8AC3E}">
        <p14:creationId xmlns:p14="http://schemas.microsoft.com/office/powerpoint/2010/main" val="7262562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1464543" y="136574"/>
            <a:ext cx="7222257" cy="1151409"/>
          </a:xfrm>
        </p:spPr>
        <p:txBody>
          <a:bodyPr/>
          <a:lstStyle/>
          <a:p>
            <a:r>
              <a:rPr lang="ru-RU" sz="2800" dirty="0">
                <a:solidFill>
                  <a:schemeClr val="tx1">
                    <a:lumMod val="75000"/>
                  </a:schemeClr>
                </a:solidFill>
                <a:latin typeface="Times New Roman" panose="02020603050405020304" pitchFamily="18" charset="0"/>
                <a:cs typeface="Times New Roman" panose="02020603050405020304" pitchFamily="18" charset="0"/>
              </a:rPr>
              <a:t>Распределение фактических расходов в целом  по учреждению  на сумму </a:t>
            </a:r>
            <a:r>
              <a:rPr lang="ru-RU" sz="2800" b="1" dirty="0">
                <a:solidFill>
                  <a:schemeClr val="tx1">
                    <a:lumMod val="75000"/>
                  </a:schemeClr>
                </a:solidFill>
                <a:latin typeface="Times New Roman" panose="02020603050405020304" pitchFamily="18" charset="0"/>
                <a:cs typeface="Times New Roman" panose="02020603050405020304" pitchFamily="18" charset="0"/>
              </a:rPr>
              <a:t>27 080 249.95</a:t>
            </a:r>
            <a:r>
              <a:rPr lang="ru-RU" sz="2800" dirty="0">
                <a:solidFill>
                  <a:schemeClr val="tx1">
                    <a:lumMod val="75000"/>
                  </a:schemeClr>
                </a:solidFill>
                <a:latin typeface="Times New Roman" panose="02020603050405020304" pitchFamily="18" charset="0"/>
                <a:cs typeface="Times New Roman" panose="02020603050405020304" pitchFamily="18" charset="0"/>
              </a:rPr>
              <a:t> леев за 2021 год</a:t>
            </a:r>
            <a:r>
              <a:rPr lang="ru-RU" sz="2400" b="1" dirty="0">
                <a:solidFill>
                  <a:schemeClr val="tx1"/>
                </a:solidFill>
                <a:latin typeface="Arial" charset="0"/>
              </a:rPr>
              <a:t> </a:t>
            </a:r>
            <a:endParaRPr lang="ru-RU" dirty="0">
              <a:solidFill>
                <a:schemeClr val="tx1"/>
              </a:solidFill>
            </a:endParaRPr>
          </a:p>
        </p:txBody>
      </p:sp>
      <p:pic>
        <p:nvPicPr>
          <p:cNvPr id="7" name="Picture 4"/>
          <p:cNvPicPr>
            <a:picLocks noChangeAspect="1" noChangeArrowheads="1"/>
          </p:cNvPicPr>
          <p:nvPr/>
        </p:nvPicPr>
        <p:blipFill>
          <a:blip r:embed="rId2"/>
          <a:srcRect/>
          <a:stretch>
            <a:fillRect/>
          </a:stretch>
        </p:blipFill>
        <p:spPr bwMode="auto">
          <a:xfrm>
            <a:off x="406400" y="1916832"/>
            <a:ext cx="8280400" cy="466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770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Прямоугольник 8"/>
          <p:cNvSpPr>
            <a:spLocks noChangeArrowheads="1"/>
          </p:cNvSpPr>
          <p:nvPr/>
        </p:nvSpPr>
        <p:spPr bwMode="auto">
          <a:xfrm>
            <a:off x="1403648" y="188913"/>
            <a:ext cx="7345065" cy="954107"/>
          </a:xfrm>
          <a:prstGeom prst="rect">
            <a:avLst/>
          </a:prstGeom>
          <a:noFill/>
          <a:ln w="9525">
            <a:noFill/>
            <a:miter lim="800000"/>
            <a:headEnd/>
            <a:tailEnd/>
          </a:ln>
        </p:spPr>
        <p:txBody>
          <a:bodyPr wrap="square">
            <a:spAutoFit/>
          </a:bodyPr>
          <a:lstStyle/>
          <a:p>
            <a:pPr algn="ctr"/>
            <a:r>
              <a:rPr lang="ru-RU" sz="2800" dirty="0">
                <a:latin typeface="Times New Roman" panose="02020603050405020304" pitchFamily="18" charset="0"/>
                <a:cs typeface="Times New Roman" panose="02020603050405020304" pitchFamily="18" charset="0"/>
              </a:rPr>
              <a:t>Фактические расходы первичной медицинской помощи ЦЗ Комрат  на 202</a:t>
            </a:r>
            <a:r>
              <a:rPr lang="en-US" sz="2800" dirty="0">
                <a:latin typeface="Times New Roman" panose="020206030504050203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год</a:t>
            </a:r>
            <a:endParaRPr lang="ru-RU" sz="2800" b="1" dirty="0">
              <a:latin typeface="Times New Roman" panose="02020603050405020304" pitchFamily="18" charset="0"/>
              <a:cs typeface="Times New Roman" panose="02020603050405020304" pitchFamily="18" charset="0"/>
            </a:endParaRPr>
          </a:p>
        </p:txBody>
      </p:sp>
      <p:graphicFrame>
        <p:nvGraphicFramePr>
          <p:cNvPr id="7" name="Group 324"/>
          <p:cNvGraphicFramePr>
            <a:graphicFrameLocks noGrp="1"/>
          </p:cNvGraphicFramePr>
          <p:nvPr>
            <p:extLst>
              <p:ext uri="{D42A27DB-BD31-4B8C-83A1-F6EECF244321}">
                <p14:modId xmlns:p14="http://schemas.microsoft.com/office/powerpoint/2010/main" val="679960454"/>
              </p:ext>
            </p:extLst>
          </p:nvPr>
        </p:nvGraphicFramePr>
        <p:xfrm>
          <a:off x="179511" y="1628800"/>
          <a:ext cx="8857358" cy="5190435"/>
        </p:xfrm>
        <a:graphic>
          <a:graphicData uri="http://schemas.openxmlformats.org/drawingml/2006/table">
            <a:tbl>
              <a:tblPr>
                <a:tableStyleId>{616DA210-FB5B-4158-B5E0-FEB733F419BA}</a:tableStyleId>
              </a:tblPr>
              <a:tblGrid>
                <a:gridCol w="520152">
                  <a:extLst>
                    <a:ext uri="{9D8B030D-6E8A-4147-A177-3AD203B41FA5}">
                      <a16:colId xmlns:a16="http://schemas.microsoft.com/office/drawing/2014/main" val="20000"/>
                    </a:ext>
                  </a:extLst>
                </a:gridCol>
                <a:gridCol w="2828841">
                  <a:extLst>
                    <a:ext uri="{9D8B030D-6E8A-4147-A177-3AD203B41FA5}">
                      <a16:colId xmlns:a16="http://schemas.microsoft.com/office/drawing/2014/main" val="20001"/>
                    </a:ext>
                  </a:extLst>
                </a:gridCol>
                <a:gridCol w="1191264">
                  <a:extLst>
                    <a:ext uri="{9D8B030D-6E8A-4147-A177-3AD203B41FA5}">
                      <a16:colId xmlns:a16="http://schemas.microsoft.com/office/drawing/2014/main" val="20002"/>
                    </a:ext>
                  </a:extLst>
                </a:gridCol>
                <a:gridCol w="1151883">
                  <a:extLst>
                    <a:ext uri="{9D8B030D-6E8A-4147-A177-3AD203B41FA5}">
                      <a16:colId xmlns:a16="http://schemas.microsoft.com/office/drawing/2014/main" val="20003"/>
                    </a:ext>
                  </a:extLst>
                </a:gridCol>
                <a:gridCol w="1115784">
                  <a:extLst>
                    <a:ext uri="{9D8B030D-6E8A-4147-A177-3AD203B41FA5}">
                      <a16:colId xmlns:a16="http://schemas.microsoft.com/office/drawing/2014/main" val="20004"/>
                    </a:ext>
                  </a:extLst>
                </a:gridCol>
                <a:gridCol w="635013">
                  <a:extLst>
                    <a:ext uri="{9D8B030D-6E8A-4147-A177-3AD203B41FA5}">
                      <a16:colId xmlns:a16="http://schemas.microsoft.com/office/drawing/2014/main" val="20005"/>
                    </a:ext>
                  </a:extLst>
                </a:gridCol>
                <a:gridCol w="630090">
                  <a:extLst>
                    <a:ext uri="{9D8B030D-6E8A-4147-A177-3AD203B41FA5}">
                      <a16:colId xmlns:a16="http://schemas.microsoft.com/office/drawing/2014/main" val="20006"/>
                    </a:ext>
                  </a:extLst>
                </a:gridCol>
                <a:gridCol w="784331">
                  <a:extLst>
                    <a:ext uri="{9D8B030D-6E8A-4147-A177-3AD203B41FA5}">
                      <a16:colId xmlns:a16="http://schemas.microsoft.com/office/drawing/2014/main" val="20007"/>
                    </a:ext>
                  </a:extLst>
                </a:gridCol>
              </a:tblGrid>
              <a:tr h="297593">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 Контракт  №05-08/344 от 31.12.2020</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ctr" horzOverflow="overflow"/>
                </a:tc>
                <a:tc hMerge="1">
                  <a:txBody>
                    <a:bodyPr/>
                    <a:lstStyle/>
                    <a:p>
                      <a:endParaRPr lang="ru-RU"/>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Утвержденный план                                 на 2021 год</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Фактические расходы                       за  2021 год</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Отклонение            от плана </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o-RO" sz="900" u="none" strike="noStrike" cap="none" normalizeH="0" baseline="0" dirty="0">
                          <a:ln>
                            <a:noFill/>
                          </a:ln>
                          <a:effectLst/>
                        </a:rPr>
                        <a:t>DT</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o-RO" sz="900" u="none" strike="noStrike" cap="none" normalizeH="0" baseline="0" dirty="0">
                          <a:ln>
                            <a:noFill/>
                          </a:ln>
                          <a:effectLst/>
                        </a:rPr>
                        <a:t>KT </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ctr" horzOverflow="overflow"/>
                </a:tc>
                <a:extLst>
                  <a:ext uri="{0D108BD9-81ED-4DB2-BD59-A6C34878D82A}">
                    <a16:rowId xmlns:a16="http://schemas.microsoft.com/office/drawing/2014/main" val="10000"/>
                  </a:ext>
                </a:extLst>
              </a:tr>
              <a:tr h="175665">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I. Доходы, всего </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hMerge="1">
                  <a:txBody>
                    <a:bodyPr/>
                    <a:lstStyle/>
                    <a:p>
                      <a:endParaRPr lang="ru-RU"/>
                    </a:p>
                  </a:txBody>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23 787 820.49</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23 424 271.15</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0.00</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100.00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01"/>
                  </a:ext>
                </a:extLst>
              </a:tr>
              <a:tr h="175665">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Сумма контракта </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hMerge="1">
                  <a:txBody>
                    <a:bodyPr/>
                    <a:lstStyle/>
                    <a:p>
                      <a:endParaRPr lang="ru-RU"/>
                    </a:p>
                  </a:txBody>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23 424 271.15</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23 424 271.15</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100.00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 </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02"/>
                  </a:ext>
                </a:extLst>
              </a:tr>
              <a:tr h="175665">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Дебиторская задолженность на 01.01.2021</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hMerge="1">
                  <a:txBody>
                    <a:bodyPr/>
                    <a:lstStyle/>
                    <a:p>
                      <a:endParaRPr lang="ru-RU"/>
                    </a:p>
                  </a:txBody>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363 549.34</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03"/>
                  </a:ext>
                </a:extLst>
              </a:tr>
              <a:tr h="175665">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II. Расходы, всего </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hMerge="1">
                  <a:txBody>
                    <a:bodyPr/>
                    <a:lstStyle/>
                    <a:p>
                      <a:endParaRPr lang="ru-RU"/>
                    </a:p>
                  </a:txBody>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25 786 212.39</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23 890 035.34</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-1 896 177.05</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92.65</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12151.83</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04"/>
                  </a:ext>
                </a:extLst>
              </a:tr>
              <a:tr h="17566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2.1</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Расходы по персоналу</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21 687 092.69</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20 271 757.85</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-1 415 334.84</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93.47</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05"/>
                  </a:ext>
                </a:extLst>
              </a:tr>
              <a:tr h="17566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2.1.1</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Зарплата</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17 483 815.34</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16 348 191.82</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-1 135 623.52</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93.50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06"/>
                  </a:ext>
                </a:extLst>
              </a:tr>
              <a:tr h="17566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2.1.1.1</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Зарплата(основной фонд)</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15 282 491.84</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14 592 345.40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-690 146.44</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95.48</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07"/>
                  </a:ext>
                </a:extLst>
              </a:tr>
              <a:tr h="17566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2.1.1.2</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Зарплата(показатели качества)</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2 201 323.50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1 755 846.42</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-445 477.08</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79.76</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08"/>
                  </a:ext>
                </a:extLst>
              </a:tr>
              <a:tr h="17566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2.1.2</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24%</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4 203 277.35</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3 923 566.03</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-279 711.32</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93.35</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09"/>
                  </a:ext>
                </a:extLst>
              </a:tr>
              <a:tr h="17566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2.3</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Медикаменты</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510 000.00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429 272.53</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-80 727.47</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84.17</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10"/>
                  </a:ext>
                </a:extLst>
              </a:tr>
              <a:tr h="17566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2.4</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Прочие расходы</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3 589 119.70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3 189 004.96</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-400 114.74</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88.85</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12151.83</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11"/>
                  </a:ext>
                </a:extLst>
              </a:tr>
              <a:tr h="17566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2.4.1</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Текущий ремонт основных  средств</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30 000.00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30 000.00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100.00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12"/>
                  </a:ext>
                </a:extLst>
              </a:tr>
              <a:tr h="17566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2.4.2</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Переподготовка кадров</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61 462.00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61 323.11</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-138.89</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99.77</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13"/>
                  </a:ext>
                </a:extLst>
              </a:tr>
              <a:tr h="17566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2.4.3</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Топливо, всего</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243 009.39</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205 468.23</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-37 541.16</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84.55</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2147.83</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14"/>
                  </a:ext>
                </a:extLst>
              </a:tr>
              <a:tr h="17566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2.4.3.1</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ГСМ</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143 427.44</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118 706.07</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-24 721.37</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82.76</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261.51</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15"/>
                  </a:ext>
                </a:extLst>
              </a:tr>
              <a:tr h="17566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2.4.3.2</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Газ</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99 581.95</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86 762.16</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-12 819.79</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87.13</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1886.32</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16"/>
                  </a:ext>
                </a:extLst>
              </a:tr>
              <a:tr h="17566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2.4.4</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Электроэнергия</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250 941.50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139 623.44</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-111 318.06</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55.64</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17"/>
                  </a:ext>
                </a:extLst>
              </a:tr>
              <a:tr h="17566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2.4.5</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Тепло</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252 000.00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107 810.13</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-144 189.87</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42.78</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18"/>
                  </a:ext>
                </a:extLst>
              </a:tr>
              <a:tr h="17566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2.4.6</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Вода и водоотведение</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85 000.00</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84 704.80</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-295.20</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99.65</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19"/>
                  </a:ext>
                </a:extLst>
              </a:tr>
              <a:tr h="17566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2.4.7</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Командировочные расходы</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7 426.40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2 022.89</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-5 403.51</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27.24</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20"/>
                  </a:ext>
                </a:extLst>
              </a:tr>
              <a:tr h="17566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2.4.8</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Прочие, в том числе</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1 422 137.89</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981 694.70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-440 443.19</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69.03</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3 734.00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21"/>
                  </a:ext>
                </a:extLst>
              </a:tr>
              <a:tr h="17566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2.4.9</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Приобретение основных средств</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490 259.00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х</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х</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 </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 </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22"/>
                  </a:ext>
                </a:extLst>
              </a:tr>
              <a:tr h="17566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2.4.10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Капитальный ремонт зданий и сооружений</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269 719.20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268 672.82</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-1 046.38</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99.61</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 </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23"/>
                  </a:ext>
                </a:extLst>
              </a:tr>
              <a:tr h="17566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2.4.11</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Медицинские услуги с третьими лицами</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477 164.32</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268 305.00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-208 859.32</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56.23</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 </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6270.00</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24"/>
                  </a:ext>
                </a:extLst>
              </a:tr>
              <a:tr h="17566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2.4.12</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Износ</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1 039 379.84</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 </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25"/>
                  </a:ext>
                </a:extLst>
              </a:tr>
              <a:tr h="175665">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Остаток на  01.01.2021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hMerge="1">
                  <a:txBody>
                    <a:bodyPr/>
                    <a:lstStyle/>
                    <a:p>
                      <a:endParaRPr lang="ru-RU"/>
                    </a:p>
                  </a:txBody>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1 998 391.90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 </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26"/>
                  </a:ext>
                </a:extLst>
              </a:tr>
              <a:tr h="175665">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Остаток на  01.01.2022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hMerge="1">
                  <a:txBody>
                    <a:bodyPr/>
                    <a:lstStyle/>
                    <a:p>
                      <a:endParaRPr lang="ru-RU"/>
                    </a:p>
                  </a:txBody>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 </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a:ln>
                            <a:noFill/>
                          </a:ln>
                          <a:effectLst/>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rPr>
                        <a:t> </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horzOverflow="overflow"/>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33950452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8"/>
          <p:cNvSpPr>
            <a:spLocks noChangeArrowheads="1"/>
          </p:cNvSpPr>
          <p:nvPr/>
        </p:nvSpPr>
        <p:spPr bwMode="auto">
          <a:xfrm>
            <a:off x="1331640" y="0"/>
            <a:ext cx="7632973" cy="1384995"/>
          </a:xfrm>
          <a:prstGeom prst="rect">
            <a:avLst/>
          </a:prstGeom>
          <a:noFill/>
          <a:ln w="9525">
            <a:noFill/>
            <a:miter lim="800000"/>
            <a:headEnd/>
            <a:tailEnd/>
          </a:ln>
        </p:spPr>
        <p:txBody>
          <a:bodyPr wrap="square">
            <a:spAutoFit/>
          </a:bodyPr>
          <a:lstStyle/>
          <a:p>
            <a:pPr algn="ctr"/>
            <a:r>
              <a:rPr lang="ru-RU" sz="2800" dirty="0">
                <a:latin typeface="Times New Roman" panose="02020603050405020304" pitchFamily="18" charset="0"/>
                <a:cs typeface="Times New Roman" panose="02020603050405020304" pitchFamily="18" charset="0"/>
              </a:rPr>
              <a:t>Распределение фактических расходов в первичном звене в 2021 году на сумму </a:t>
            </a:r>
            <a:endParaRPr lang="ro-RO" sz="2800" dirty="0">
              <a:latin typeface="Times New Roman" panose="02020603050405020304" pitchFamily="18" charset="0"/>
              <a:cs typeface="Times New Roman" panose="02020603050405020304" pitchFamily="18" charset="0"/>
            </a:endParaRPr>
          </a:p>
          <a:p>
            <a:pPr algn="ctr"/>
            <a:r>
              <a:rPr lang="ru-RU" sz="2800" dirty="0">
                <a:latin typeface="Times New Roman" panose="02020603050405020304" pitchFamily="18" charset="0"/>
                <a:cs typeface="Times New Roman" panose="02020603050405020304" pitchFamily="18" charset="0"/>
              </a:rPr>
              <a:t>23 89</a:t>
            </a:r>
            <a:r>
              <a:rPr lang="ro-RO"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0035.34 леев</a:t>
            </a:r>
          </a:p>
        </p:txBody>
      </p:sp>
      <p:pic>
        <p:nvPicPr>
          <p:cNvPr id="5" name="Picture 5"/>
          <p:cNvPicPr>
            <a:picLocks noChangeAspect="1" noChangeArrowheads="1"/>
          </p:cNvPicPr>
          <p:nvPr/>
        </p:nvPicPr>
        <p:blipFill>
          <a:blip r:embed="rId2"/>
          <a:srcRect/>
          <a:stretch>
            <a:fillRect/>
          </a:stretch>
        </p:blipFill>
        <p:spPr bwMode="auto">
          <a:xfrm>
            <a:off x="323528" y="1772816"/>
            <a:ext cx="8497888" cy="4824413"/>
          </a:xfrm>
          <a:prstGeom prst="rect">
            <a:avLst/>
          </a:prstGeom>
          <a:noFill/>
          <a:ln w="9525">
            <a:noFill/>
            <a:miter lim="800000"/>
            <a:headEnd/>
            <a:tailEnd/>
          </a:ln>
        </p:spPr>
      </p:pic>
    </p:spTree>
    <p:extLst>
      <p:ext uri="{BB962C8B-B14F-4D97-AF65-F5344CB8AC3E}">
        <p14:creationId xmlns:p14="http://schemas.microsoft.com/office/powerpoint/2010/main" val="31393514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44"/>
          <p:cNvSpPr>
            <a:spLocks noGrp="1"/>
          </p:cNvSpPr>
          <p:nvPr>
            <p:ph type="title"/>
          </p:nvPr>
        </p:nvSpPr>
        <p:spPr>
          <a:xfrm>
            <a:off x="1547663" y="0"/>
            <a:ext cx="7345511" cy="908720"/>
          </a:xfrm>
        </p:spPr>
        <p:txBody>
          <a:bodyPr/>
          <a:lstStyle/>
          <a:p>
            <a:r>
              <a:rPr lang="ru-RU" sz="2800" b="1" dirty="0">
                <a:solidFill>
                  <a:schemeClr val="tx1">
                    <a:lumMod val="75000"/>
                  </a:schemeClr>
                </a:solidFill>
                <a:latin typeface="Times New Roman" panose="02020603050405020304" pitchFamily="18" charset="0"/>
                <a:cs typeface="Times New Roman" panose="02020603050405020304" pitchFamily="18" charset="0"/>
              </a:rPr>
              <a:t>Прочие расходы первичной медицинской помощи в 2021 году</a:t>
            </a:r>
          </a:p>
        </p:txBody>
      </p:sp>
      <p:pic>
        <p:nvPicPr>
          <p:cNvPr id="4" name="Picture 6"/>
          <p:cNvPicPr>
            <a:picLocks noChangeAspect="1" noChangeArrowheads="1"/>
          </p:cNvPicPr>
          <p:nvPr/>
        </p:nvPicPr>
        <p:blipFill>
          <a:blip r:embed="rId2"/>
          <a:srcRect/>
          <a:stretch>
            <a:fillRect/>
          </a:stretch>
        </p:blipFill>
        <p:spPr bwMode="auto">
          <a:xfrm>
            <a:off x="107504" y="1772816"/>
            <a:ext cx="8943975" cy="5005387"/>
          </a:xfrm>
          <a:prstGeom prst="rect">
            <a:avLst/>
          </a:prstGeom>
          <a:noFill/>
          <a:ln w="9525">
            <a:noFill/>
            <a:miter lim="800000"/>
            <a:headEnd/>
            <a:tailEnd/>
          </a:ln>
        </p:spPr>
      </p:pic>
    </p:spTree>
    <p:extLst>
      <p:ext uri="{BB962C8B-B14F-4D97-AF65-F5344CB8AC3E}">
        <p14:creationId xmlns:p14="http://schemas.microsoft.com/office/powerpoint/2010/main" val="13006934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1403648" y="332656"/>
            <a:ext cx="7489527" cy="720080"/>
          </a:xfrm>
        </p:spPr>
        <p:txBody>
          <a:bodyPr/>
          <a:lstStyle/>
          <a:p>
            <a:r>
              <a:rPr lang="ru-RU" sz="2800" dirty="0">
                <a:solidFill>
                  <a:schemeClr val="tx1">
                    <a:lumMod val="75000"/>
                  </a:schemeClr>
                </a:solidFill>
                <a:latin typeface="Times New Roman" panose="02020603050405020304" pitchFamily="18" charset="0"/>
                <a:cs typeface="Times New Roman" panose="02020603050405020304" pitchFamily="18" charset="0"/>
              </a:rPr>
              <a:t>Фактические расходы по уходу на дому, </a:t>
            </a:r>
            <a:r>
              <a:rPr lang="ro-RO" sz="2800" dirty="0">
                <a:solidFill>
                  <a:schemeClr val="tx1">
                    <a:lumMod val="75000"/>
                  </a:schemeClr>
                </a:solidFill>
                <a:latin typeface="Times New Roman" panose="02020603050405020304" pitchFamily="18" charset="0"/>
                <a:cs typeface="Times New Roman" panose="02020603050405020304" pitchFamily="18" charset="0"/>
              </a:rPr>
              <a:t> </a:t>
            </a:r>
            <a:r>
              <a:rPr lang="ru-RU" sz="2800" dirty="0">
                <a:solidFill>
                  <a:schemeClr val="tx1">
                    <a:lumMod val="75000"/>
                  </a:schemeClr>
                </a:solidFill>
                <a:latin typeface="Times New Roman" panose="02020603050405020304" pitchFamily="18" charset="0"/>
                <a:cs typeface="Times New Roman" panose="02020603050405020304" pitchFamily="18" charset="0"/>
              </a:rPr>
              <a:t>КЦПЗ, ЦЗДМ ЦЗ Комрат  за 202</a:t>
            </a:r>
            <a:r>
              <a:rPr lang="en-US" sz="2800" dirty="0">
                <a:solidFill>
                  <a:schemeClr val="tx1">
                    <a:lumMod val="75000"/>
                  </a:schemeClr>
                </a:solidFill>
                <a:latin typeface="Times New Roman" panose="02020603050405020304" pitchFamily="18" charset="0"/>
                <a:cs typeface="Times New Roman" panose="02020603050405020304" pitchFamily="18" charset="0"/>
              </a:rPr>
              <a:t>1</a:t>
            </a:r>
            <a:r>
              <a:rPr lang="ru-RU" sz="2800" dirty="0">
                <a:solidFill>
                  <a:schemeClr val="tx1">
                    <a:lumMod val="75000"/>
                  </a:schemeClr>
                </a:solidFill>
                <a:latin typeface="Times New Roman" panose="02020603050405020304" pitchFamily="18" charset="0"/>
                <a:cs typeface="Times New Roman" panose="02020603050405020304" pitchFamily="18" charset="0"/>
              </a:rPr>
              <a:t> год</a:t>
            </a:r>
          </a:p>
        </p:txBody>
      </p:sp>
      <p:graphicFrame>
        <p:nvGraphicFramePr>
          <p:cNvPr id="4" name="Group 1492"/>
          <p:cNvGraphicFramePr>
            <a:graphicFrameLocks/>
          </p:cNvGraphicFramePr>
          <p:nvPr>
            <p:extLst>
              <p:ext uri="{D42A27DB-BD31-4B8C-83A1-F6EECF244321}">
                <p14:modId xmlns:p14="http://schemas.microsoft.com/office/powerpoint/2010/main" val="2439608493"/>
              </p:ext>
            </p:extLst>
          </p:nvPr>
        </p:nvGraphicFramePr>
        <p:xfrm>
          <a:off x="303020" y="1772816"/>
          <a:ext cx="8569325" cy="4963352"/>
        </p:xfrm>
        <a:graphic>
          <a:graphicData uri="http://schemas.openxmlformats.org/drawingml/2006/table">
            <a:tbl>
              <a:tblPr>
                <a:tableStyleId>{3C2FFA5D-87B4-456A-9821-1D502468CF0F}</a:tableStyleId>
              </a:tblPr>
              <a:tblGrid>
                <a:gridCol w="525463">
                  <a:extLst>
                    <a:ext uri="{9D8B030D-6E8A-4147-A177-3AD203B41FA5}">
                      <a16:colId xmlns:a16="http://schemas.microsoft.com/office/drawing/2014/main" val="20000"/>
                    </a:ext>
                  </a:extLst>
                </a:gridCol>
                <a:gridCol w="2859087">
                  <a:extLst>
                    <a:ext uri="{9D8B030D-6E8A-4147-A177-3AD203B41FA5}">
                      <a16:colId xmlns:a16="http://schemas.microsoft.com/office/drawing/2014/main" val="20001"/>
                    </a:ext>
                  </a:extLst>
                </a:gridCol>
                <a:gridCol w="935038">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954087">
                  <a:extLst>
                    <a:ext uri="{9D8B030D-6E8A-4147-A177-3AD203B41FA5}">
                      <a16:colId xmlns:a16="http://schemas.microsoft.com/office/drawing/2014/main" val="20004"/>
                    </a:ext>
                  </a:extLst>
                </a:gridCol>
                <a:gridCol w="595313">
                  <a:extLst>
                    <a:ext uri="{9D8B030D-6E8A-4147-A177-3AD203B41FA5}">
                      <a16:colId xmlns:a16="http://schemas.microsoft.com/office/drawing/2014/main" val="20005"/>
                    </a:ext>
                  </a:extLst>
                </a:gridCol>
                <a:gridCol w="541337">
                  <a:extLst>
                    <a:ext uri="{9D8B030D-6E8A-4147-A177-3AD203B41FA5}">
                      <a16:colId xmlns:a16="http://schemas.microsoft.com/office/drawing/2014/main" val="20006"/>
                    </a:ext>
                  </a:extLst>
                </a:gridCol>
                <a:gridCol w="939800">
                  <a:extLst>
                    <a:ext uri="{9D8B030D-6E8A-4147-A177-3AD203B41FA5}">
                      <a16:colId xmlns:a16="http://schemas.microsoft.com/office/drawing/2014/main" val="20007"/>
                    </a:ext>
                  </a:extLst>
                </a:gridCol>
              </a:tblGrid>
              <a:tr h="288032">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Контракт №05-08/344 от 31.12.2020</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ctr" horzOverflow="overflow"/>
                </a:tc>
                <a:tc hMerge="1">
                  <a:txBody>
                    <a:bodyPr/>
                    <a:lstStyle/>
                    <a:p>
                      <a:endParaRPr lang="ru-RU"/>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Уточненный план</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Фактические расходы</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Отклонение</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DT</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КT</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ctr" horzOverflow="overflow"/>
                </a:tc>
                <a:extLst>
                  <a:ext uri="{0D108BD9-81ED-4DB2-BD59-A6C34878D82A}">
                    <a16:rowId xmlns:a16="http://schemas.microsoft.com/office/drawing/2014/main" val="10000"/>
                  </a:ext>
                </a:extLst>
              </a:tr>
              <a:tr h="69850">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I. Доходы, всего</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hMerge="1">
                  <a:txBody>
                    <a:bodyPr/>
                    <a:lstStyle/>
                    <a:p>
                      <a:endParaRPr lang="ru-RU"/>
                    </a:p>
                  </a:txBody>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1 444 794.13</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1 420 068.74</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98.29</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10 308.77</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01"/>
                  </a:ext>
                </a:extLst>
              </a:tr>
              <a:tr h="71438">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Сумма контракта</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hMerge="1">
                  <a:txBody>
                    <a:bodyPr/>
                    <a:lstStyle/>
                    <a:p>
                      <a:endParaRPr lang="ru-RU"/>
                    </a:p>
                  </a:txBody>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1 420 068.74</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1 420 068.74</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100.00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02"/>
                  </a:ext>
                </a:extLst>
              </a:tr>
              <a:tr h="69850">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Дебиторская задолженность на 01.01.2021</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hMerge="1">
                  <a:txBody>
                    <a:bodyPr/>
                    <a:lstStyle/>
                    <a:p>
                      <a:endParaRPr lang="ru-RU"/>
                    </a:p>
                  </a:txBody>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24 725.39</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03"/>
                  </a:ext>
                </a:extLst>
              </a:tr>
              <a:tr h="71438">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II. Расходы, всего</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hMerge="1">
                  <a:txBody>
                    <a:bodyPr/>
                    <a:lstStyle/>
                    <a:p>
                      <a:endParaRPr lang="ru-RU"/>
                    </a:p>
                  </a:txBody>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1 592 239.54</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1 440 698.78</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-151 540.76</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90.48</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10 308.77</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04"/>
                  </a:ext>
                </a:extLst>
              </a:tr>
              <a:tr h="714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2.1</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Расходы по персоналу</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1 318 565.81</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1 223 724.84</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-94 840.97</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92.81</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05"/>
                  </a:ext>
                </a:extLst>
              </a:tr>
              <a:tr h="698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2.1.1</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Зарплата</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1 061 599.12</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986 874.88</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-74 724.24</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92.96</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06"/>
                  </a:ext>
                </a:extLst>
              </a:tr>
              <a:tr h="714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2.1.1.1</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Зарплата</a:t>
                      </a:r>
                      <a:r>
                        <a:rPr kumimoji="0" lang="en-US" sz="900" u="none" strike="noStrike" cap="none" normalizeH="0" baseline="0">
                          <a:ln>
                            <a:noFill/>
                          </a:ln>
                          <a:effectLst/>
                          <a:latin typeface="Times New Roman" panose="02020603050405020304" pitchFamily="18" charset="0"/>
                          <a:cs typeface="Times New Roman" panose="02020603050405020304" pitchFamily="18" charset="0"/>
                        </a:rPr>
                        <a:t> </a:t>
                      </a:r>
                      <a:r>
                        <a:rPr kumimoji="0" lang="ru-RU" sz="900" u="none" strike="noStrike" cap="none" normalizeH="0" baseline="0">
                          <a:ln>
                            <a:noFill/>
                          </a:ln>
                          <a:effectLst/>
                          <a:latin typeface="Times New Roman" panose="02020603050405020304" pitchFamily="18" charset="0"/>
                          <a:cs typeface="Times New Roman" panose="02020603050405020304" pitchFamily="18" charset="0"/>
                        </a:rPr>
                        <a:t>(основной фонд)</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975 471.37</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928 505.42</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-46 965.95</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95.19</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07"/>
                  </a:ext>
                </a:extLst>
              </a:tr>
              <a:tr h="714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2.1.1.2</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Зарплата (показатели качества)</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86 127.75</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58 369.46</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-27 758.29</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67.77</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08"/>
                  </a:ext>
                </a:extLst>
              </a:tr>
              <a:tr h="698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2.1.2</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24%</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256 966.69</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236 849.96</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-20 116.73</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92.17</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09"/>
                  </a:ext>
                </a:extLst>
              </a:tr>
              <a:tr h="714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2.3</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Медикаменты</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69 462.20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39 644.17</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-29 818.03</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57.07</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9 897.70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10"/>
                  </a:ext>
                </a:extLst>
              </a:tr>
              <a:tr h="714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2.4</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Прочие расходы</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204 211.53</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177 329.77</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-26 881.76</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86.84</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411.07</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11"/>
                  </a:ext>
                </a:extLst>
              </a:tr>
              <a:tr h="698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2.4.1</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Текущий ремонт основных средств</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12"/>
                  </a:ext>
                </a:extLst>
              </a:tr>
              <a:tr h="714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2.4.2</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Переподготовка кадров</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7 469.77</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4 096.00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-3 373.77</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54.83</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13"/>
                  </a:ext>
                </a:extLst>
              </a:tr>
              <a:tr h="714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2.4.3</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Топливо, всего</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4 836.25</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4 836.25</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100.00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14"/>
                  </a:ext>
                </a:extLst>
              </a:tr>
              <a:tr h="698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2.4.3.1</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ГСМ</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4 836.25</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4 836.25</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100.00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15"/>
                  </a:ext>
                </a:extLst>
              </a:tr>
              <a:tr h="714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2.4.3.2</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Газ</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16"/>
                  </a:ext>
                </a:extLst>
              </a:tr>
              <a:tr h="714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2.4.4</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Электроэнергия</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38 891.32</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33 132.91</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-5 758.41</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85.19</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411.07</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17"/>
                  </a:ext>
                </a:extLst>
              </a:tr>
              <a:tr h="698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2.4.5</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Тепло</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51 015.11</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40 976.76</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-10 038.35</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80.32</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18"/>
                  </a:ext>
                </a:extLst>
              </a:tr>
              <a:tr h="714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2.4.6</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Вода и водоотведение</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12 118.00</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12 118.00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100.00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19"/>
                  </a:ext>
                </a:extLst>
              </a:tr>
              <a:tr h="698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2.4.7</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Командировочные расходы</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2 000.00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336.00</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-1 664.00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16.80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20"/>
                  </a:ext>
                </a:extLst>
              </a:tr>
              <a:tr h="714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2.4.8</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Прочие, в том числе</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57 881.08</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18 822.68</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-39 058.40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32.52</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21"/>
                  </a:ext>
                </a:extLst>
              </a:tr>
              <a:tr h="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2.4.9</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Приобретение основных средств</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30 000.00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-30 000.00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22"/>
                  </a:ext>
                </a:extLst>
              </a:tr>
              <a:tr h="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2.4.10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Капитальный ремонт зданий и сооружений</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23"/>
                  </a:ext>
                </a:extLst>
              </a:tr>
              <a:tr h="841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2.4.11</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Медицинские услуги с третьими лицами</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24"/>
                  </a:ext>
                </a:extLst>
              </a:tr>
              <a:tr h="714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2.4.12</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Износ</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63 011.17</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25"/>
                  </a:ext>
                </a:extLst>
              </a:tr>
              <a:tr h="69850">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Остаток на  01.01.2021</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hMerge="1">
                  <a:txBody>
                    <a:bodyPr/>
                    <a:lstStyle/>
                    <a:p>
                      <a:endParaRPr lang="ru-RU"/>
                    </a:p>
                  </a:txBody>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63 011.17</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26"/>
                  </a:ext>
                </a:extLst>
              </a:tr>
              <a:tr h="71438">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Остаток на  01.10.2021</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hMerge="1">
                  <a:txBody>
                    <a:bodyPr/>
                    <a:lstStyle/>
                    <a:p>
                      <a:endParaRPr lang="ru-RU"/>
                    </a:p>
                  </a:txBody>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a:ln>
                            <a:noFill/>
                          </a:ln>
                          <a:effectLst/>
                          <a:latin typeface="Times New Roman" panose="02020603050405020304" pitchFamily="18" charset="0"/>
                          <a:cs typeface="Times New Roman" panose="02020603050405020304" pitchFamily="18" charset="0"/>
                        </a:rPr>
                        <a:t>147 445.41</a:t>
                      </a:r>
                      <a:endParaRPr kumimoji="0" lang="ru-RU"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 </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0.00</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8000" marR="18000" marT="18000" marB="18000" anchor="b" horzOverflow="overflow"/>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835071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1331640" y="476672"/>
            <a:ext cx="7200800" cy="553998"/>
          </a:xfrm>
          <a:prstGeom prst="rect">
            <a:avLst/>
          </a:prstGeom>
        </p:spPr>
        <p:txBody>
          <a:bodyPr wrap="square">
            <a:spAutoFit/>
          </a:bodyPr>
          <a:lstStyle/>
          <a:p>
            <a:pPr algn="ctr"/>
            <a:r>
              <a:rPr lang="ru-RU" sz="3000" b="1" dirty="0">
                <a:latin typeface="Times New Roman" panose="02020603050405020304" pitchFamily="18" charset="0"/>
                <a:cs typeface="Times New Roman" panose="02020603050405020304" pitchFamily="18" charset="0"/>
              </a:rPr>
              <a:t>ОБСЛУЖИВАЕМОЕ НАСЕЛЕНИЕ</a:t>
            </a:r>
          </a:p>
        </p:txBody>
      </p:sp>
      <p:graphicFrame>
        <p:nvGraphicFramePr>
          <p:cNvPr id="21" name="Chart 20"/>
          <p:cNvGraphicFramePr>
            <a:graphicFrameLocks/>
          </p:cNvGraphicFramePr>
          <p:nvPr>
            <p:extLst>
              <p:ext uri="{D42A27DB-BD31-4B8C-83A1-F6EECF244321}">
                <p14:modId xmlns:p14="http://schemas.microsoft.com/office/powerpoint/2010/main" val="2673168620"/>
              </p:ext>
            </p:extLst>
          </p:nvPr>
        </p:nvGraphicFramePr>
        <p:xfrm>
          <a:off x="683568" y="1684243"/>
          <a:ext cx="7848872" cy="505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77029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549"/>
          <p:cNvSpPr>
            <a:spLocks noGrp="1"/>
          </p:cNvSpPr>
          <p:nvPr>
            <p:ph type="title"/>
          </p:nvPr>
        </p:nvSpPr>
        <p:spPr>
          <a:xfrm>
            <a:off x="1475656" y="116632"/>
            <a:ext cx="7150249" cy="1224434"/>
          </a:xfrm>
        </p:spPr>
        <p:txBody>
          <a:bodyPr/>
          <a:lstStyle/>
          <a:p>
            <a:r>
              <a:rPr lang="ru-RU" sz="2800" dirty="0">
                <a:solidFill>
                  <a:schemeClr val="tx1">
                    <a:lumMod val="75000"/>
                  </a:schemeClr>
                </a:solidFill>
                <a:latin typeface="Times New Roman" panose="02020603050405020304" pitchFamily="18" charset="0"/>
                <a:cs typeface="Times New Roman" panose="02020603050405020304" pitchFamily="18" charset="0"/>
              </a:rPr>
              <a:t>Распределение фактических расходов по уходу на дому, КЦПЗ, ЦЗДМ в 2021 году на сумму </a:t>
            </a:r>
            <a:r>
              <a:rPr lang="ru-RU" sz="2800" b="1" dirty="0">
                <a:solidFill>
                  <a:schemeClr val="tx1">
                    <a:lumMod val="75000"/>
                  </a:schemeClr>
                </a:solidFill>
                <a:latin typeface="Times New Roman" panose="02020603050405020304" pitchFamily="18" charset="0"/>
                <a:cs typeface="Times New Roman" panose="02020603050405020304" pitchFamily="18" charset="0"/>
              </a:rPr>
              <a:t>1 440 698.78</a:t>
            </a:r>
            <a:r>
              <a:rPr lang="ru-RU" sz="2800" dirty="0">
                <a:solidFill>
                  <a:schemeClr val="tx1">
                    <a:lumMod val="75000"/>
                  </a:schemeClr>
                </a:solidFill>
                <a:latin typeface="Times New Roman" panose="02020603050405020304" pitchFamily="18" charset="0"/>
                <a:cs typeface="Times New Roman" panose="02020603050405020304" pitchFamily="18" charset="0"/>
              </a:rPr>
              <a:t> леев</a:t>
            </a:r>
          </a:p>
        </p:txBody>
      </p:sp>
      <p:pic>
        <p:nvPicPr>
          <p:cNvPr id="4" name="Picture 5"/>
          <p:cNvPicPr>
            <a:picLocks noChangeAspect="1" noChangeArrowheads="1"/>
          </p:cNvPicPr>
          <p:nvPr/>
        </p:nvPicPr>
        <p:blipFill>
          <a:blip r:embed="rId2"/>
          <a:srcRect/>
          <a:stretch>
            <a:fillRect/>
          </a:stretch>
        </p:blipFill>
        <p:spPr bwMode="auto">
          <a:xfrm>
            <a:off x="395536" y="1988840"/>
            <a:ext cx="8497887" cy="4500562"/>
          </a:xfrm>
          <a:prstGeom prst="rect">
            <a:avLst/>
          </a:prstGeom>
          <a:noFill/>
          <a:ln w="9525">
            <a:noFill/>
            <a:miter lim="800000"/>
            <a:headEnd/>
            <a:tailEnd/>
          </a:ln>
        </p:spPr>
      </p:pic>
    </p:spTree>
    <p:extLst>
      <p:ext uri="{BB962C8B-B14F-4D97-AF65-F5344CB8AC3E}">
        <p14:creationId xmlns:p14="http://schemas.microsoft.com/office/powerpoint/2010/main" val="10763961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r>
              <a:rPr lang="ru-RU" sz="2800" b="1" dirty="0">
                <a:solidFill>
                  <a:schemeClr val="tx1">
                    <a:lumMod val="75000"/>
                  </a:schemeClr>
                </a:solidFill>
                <a:latin typeface="Times New Roman" panose="02020603050405020304" pitchFamily="18" charset="0"/>
                <a:cs typeface="Times New Roman" panose="02020603050405020304" pitchFamily="18" charset="0"/>
              </a:rPr>
              <a:t>Прочие расходы по медицинскому уходу на дому, КЦПЗ, ЦЗДМ в 2021 году</a:t>
            </a:r>
          </a:p>
        </p:txBody>
      </p:sp>
      <p:pic>
        <p:nvPicPr>
          <p:cNvPr id="4" name="Picture 6"/>
          <p:cNvPicPr>
            <a:picLocks noChangeAspect="1" noChangeArrowheads="1"/>
          </p:cNvPicPr>
          <p:nvPr/>
        </p:nvPicPr>
        <p:blipFill>
          <a:blip r:embed="rId2"/>
          <a:srcRect/>
          <a:stretch>
            <a:fillRect/>
          </a:stretch>
        </p:blipFill>
        <p:spPr bwMode="auto">
          <a:xfrm>
            <a:off x="827585" y="1774532"/>
            <a:ext cx="7496768" cy="4864124"/>
          </a:xfrm>
          <a:prstGeom prst="rect">
            <a:avLst/>
          </a:prstGeom>
          <a:noFill/>
          <a:ln w="9525">
            <a:noFill/>
            <a:miter lim="800000"/>
            <a:headEnd/>
            <a:tailEnd/>
          </a:ln>
        </p:spPr>
      </p:pic>
    </p:spTree>
    <p:extLst>
      <p:ext uri="{BB962C8B-B14F-4D97-AF65-F5344CB8AC3E}">
        <p14:creationId xmlns:p14="http://schemas.microsoft.com/office/powerpoint/2010/main" val="18312947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a:xfrm>
            <a:off x="1331640" y="116632"/>
            <a:ext cx="7391400" cy="1188368"/>
          </a:xfrm>
        </p:spPr>
        <p:txBody>
          <a:bodyPr/>
          <a:lstStyle/>
          <a:p>
            <a:r>
              <a:rPr lang="ru-RU" sz="2800" dirty="0">
                <a:solidFill>
                  <a:schemeClr val="tx1">
                    <a:lumMod val="75000"/>
                  </a:schemeClr>
                </a:solidFill>
                <a:latin typeface="Times New Roman" panose="02020603050405020304" pitchFamily="18" charset="0"/>
                <a:cs typeface="Times New Roman" panose="02020603050405020304" pitchFamily="18" charset="0"/>
              </a:rPr>
              <a:t>Объем компенсированных медикаментов выписанных </a:t>
            </a:r>
            <a:br>
              <a:rPr lang="ru-RU" sz="2800" dirty="0">
                <a:solidFill>
                  <a:schemeClr val="tx1">
                    <a:lumMod val="75000"/>
                  </a:schemeClr>
                </a:solidFill>
                <a:latin typeface="Times New Roman" panose="02020603050405020304" pitchFamily="18" charset="0"/>
                <a:cs typeface="Times New Roman" panose="02020603050405020304" pitchFamily="18" charset="0"/>
              </a:rPr>
            </a:br>
            <a:r>
              <a:rPr lang="ru-RU" sz="2800" dirty="0">
                <a:solidFill>
                  <a:schemeClr val="tx1">
                    <a:lumMod val="75000"/>
                  </a:schemeClr>
                </a:solidFill>
                <a:latin typeface="Times New Roman" panose="02020603050405020304" pitchFamily="18" charset="0"/>
                <a:cs typeface="Times New Roman" panose="02020603050405020304" pitchFamily="18" charset="0"/>
              </a:rPr>
              <a:t>семейными врачами в 2021 году</a:t>
            </a:r>
            <a:endParaRPr lang="ru-RU" sz="2800" b="1" dirty="0">
              <a:solidFill>
                <a:schemeClr val="tx1">
                  <a:lumMod val="75000"/>
                </a:schemeClr>
              </a:solidFill>
              <a:latin typeface="Times New Roman" panose="02020603050405020304" pitchFamily="18" charset="0"/>
              <a:cs typeface="Times New Roman" panose="02020603050405020304" pitchFamily="18" charset="0"/>
            </a:endParaRPr>
          </a:p>
        </p:txBody>
      </p:sp>
      <p:graphicFrame>
        <p:nvGraphicFramePr>
          <p:cNvPr id="5" name="Group 2464"/>
          <p:cNvGraphicFramePr>
            <a:graphicFrameLocks noGrp="1"/>
          </p:cNvGraphicFramePr>
          <p:nvPr>
            <p:extLst>
              <p:ext uri="{D42A27DB-BD31-4B8C-83A1-F6EECF244321}">
                <p14:modId xmlns:p14="http://schemas.microsoft.com/office/powerpoint/2010/main" val="3443114860"/>
              </p:ext>
            </p:extLst>
          </p:nvPr>
        </p:nvGraphicFramePr>
        <p:xfrm>
          <a:off x="442640" y="1767728"/>
          <a:ext cx="8280400" cy="5055000"/>
        </p:xfrm>
        <a:graphic>
          <a:graphicData uri="http://schemas.openxmlformats.org/drawingml/2006/table">
            <a:tbl>
              <a:tblPr>
                <a:tableStyleId>{3C2FFA5D-87B4-456A-9821-1D502468CF0F}</a:tableStyleId>
              </a:tblPr>
              <a:tblGrid>
                <a:gridCol w="5111750">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1355725">
                  <a:extLst>
                    <a:ext uri="{9D8B030D-6E8A-4147-A177-3AD203B41FA5}">
                      <a16:colId xmlns:a16="http://schemas.microsoft.com/office/drawing/2014/main" val="20002"/>
                    </a:ext>
                  </a:extLst>
                </a:gridCol>
                <a:gridCol w="949325">
                  <a:extLst>
                    <a:ext uri="{9D8B030D-6E8A-4147-A177-3AD203B41FA5}">
                      <a16:colId xmlns:a16="http://schemas.microsoft.com/office/drawing/2014/main" val="20003"/>
                    </a:ext>
                  </a:extLst>
                </a:gridCol>
              </a:tblGrid>
              <a:tr h="1809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dirty="0">
                          <a:ln>
                            <a:noFill/>
                          </a:ln>
                          <a:effectLst/>
                        </a:rPr>
                        <a:t>Медикаменты</a:t>
                      </a:r>
                      <a:endParaRPr kumimoji="0" lang="ru-RU" sz="1100" b="0" i="0" u="none" strike="noStrike" cap="none" normalizeH="0" baseline="0" dirty="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Кол-во рецептов</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Кол-во бенефициаров</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Сумма, леев</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extLst>
                  <a:ext uri="{0D108BD9-81ED-4DB2-BD59-A6C34878D82A}">
                    <a16:rowId xmlns:a16="http://schemas.microsoft.com/office/drawing/2014/main" val="10000"/>
                  </a:ext>
                </a:extLst>
              </a:tr>
              <a:tr h="650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Препараты для лечения взролслых (дневной стационар)</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 </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928</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164631.72</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extLst>
                  <a:ext uri="{0D108BD9-81ED-4DB2-BD59-A6C34878D82A}">
                    <a16:rowId xmlns:a16="http://schemas.microsoft.com/office/drawing/2014/main" val="10001"/>
                  </a:ext>
                </a:extLst>
              </a:tr>
              <a:tr h="635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dirty="0">
                          <a:ln>
                            <a:noFill/>
                          </a:ln>
                          <a:effectLst/>
                        </a:rPr>
                        <a:t>Препараты для лечения детей 0-18 лет (дневной стационар)</a:t>
                      </a:r>
                      <a:endParaRPr kumimoji="0" lang="ru-RU" sz="1100" b="0" i="0" u="none" strike="noStrike" cap="none" normalizeH="0" baseline="0" dirty="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 </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2093</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367985.06</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extLst>
                  <a:ext uri="{0D108BD9-81ED-4DB2-BD59-A6C34878D82A}">
                    <a16:rowId xmlns:a16="http://schemas.microsoft.com/office/drawing/2014/main" val="10002"/>
                  </a:ext>
                </a:extLst>
              </a:tr>
              <a:tr h="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Для лечения и профилактики заболеваний у детей  0-18 лет</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 </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182</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9338.09</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extLst>
                  <a:ext uri="{0D108BD9-81ED-4DB2-BD59-A6C34878D82A}">
                    <a16:rowId xmlns:a16="http://schemas.microsoft.com/office/drawing/2014/main" val="10003"/>
                  </a:ext>
                </a:extLst>
              </a:tr>
              <a:tr h="635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dirty="0">
                          <a:ln>
                            <a:noFill/>
                          </a:ln>
                          <a:effectLst/>
                        </a:rPr>
                        <a:t>Сердечно-сосудистые препараты</a:t>
                      </a:r>
                      <a:endParaRPr kumimoji="0" lang="ru-RU" sz="1100" b="0" i="0" u="none" strike="noStrike" cap="none" normalizeH="0" baseline="0" dirty="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 </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4425</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3206558.63</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extLst>
                  <a:ext uri="{0D108BD9-81ED-4DB2-BD59-A6C34878D82A}">
                    <a16:rowId xmlns:a16="http://schemas.microsoft.com/office/drawing/2014/main" val="10004"/>
                  </a:ext>
                </a:extLst>
              </a:tr>
              <a:tr h="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dirty="0">
                          <a:ln>
                            <a:noFill/>
                          </a:ln>
                          <a:effectLst/>
                        </a:rPr>
                        <a:t>Инъекционные антидиабетические препараты-инсулины</a:t>
                      </a:r>
                      <a:endParaRPr kumimoji="0" lang="ru-RU" sz="1100" b="0" i="0" u="none" strike="noStrike" cap="none" normalizeH="0" baseline="0" dirty="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 </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127</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290872.01</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extLst>
                  <a:ext uri="{0D108BD9-81ED-4DB2-BD59-A6C34878D82A}">
                    <a16:rowId xmlns:a16="http://schemas.microsoft.com/office/drawing/2014/main" val="10005"/>
                  </a:ext>
                </a:extLst>
              </a:tr>
              <a:tr h="1809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dirty="0">
                          <a:ln>
                            <a:noFill/>
                          </a:ln>
                          <a:effectLst/>
                        </a:rPr>
                        <a:t>Пероральные антидиабетические препараты</a:t>
                      </a:r>
                      <a:endParaRPr kumimoji="0" lang="ru-RU" sz="1100" b="0" i="0" u="none" strike="noStrike" cap="none" normalizeH="0" baseline="0" dirty="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 </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1175</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773472.98</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extLst>
                  <a:ext uri="{0D108BD9-81ED-4DB2-BD59-A6C34878D82A}">
                    <a16:rowId xmlns:a16="http://schemas.microsoft.com/office/drawing/2014/main" val="10006"/>
                  </a:ext>
                </a:extLst>
              </a:tr>
              <a:tr h="1809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dirty="0">
                          <a:ln>
                            <a:noFill/>
                          </a:ln>
                          <a:effectLst/>
                        </a:rPr>
                        <a:t>Психотропные препараты</a:t>
                      </a:r>
                      <a:endParaRPr kumimoji="0" lang="ru-RU" sz="1100" b="0" i="0" u="none" strike="noStrike" cap="none" normalizeH="0" baseline="0" dirty="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 </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326</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277792.15</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extLst>
                  <a:ext uri="{0D108BD9-81ED-4DB2-BD59-A6C34878D82A}">
                    <a16:rowId xmlns:a16="http://schemas.microsoft.com/office/drawing/2014/main" val="10007"/>
                  </a:ext>
                </a:extLst>
              </a:tr>
              <a:tr h="1809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dirty="0">
                          <a:ln>
                            <a:noFill/>
                          </a:ln>
                          <a:effectLst/>
                        </a:rPr>
                        <a:t>Препараты для лечения заболевания Паркинсона</a:t>
                      </a:r>
                      <a:endParaRPr kumimoji="0" lang="ru-RU" sz="1100" b="0" i="0" u="none" strike="noStrike" cap="none" normalizeH="0" baseline="0" dirty="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 </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146</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95744.07</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extLst>
                  <a:ext uri="{0D108BD9-81ED-4DB2-BD59-A6C34878D82A}">
                    <a16:rowId xmlns:a16="http://schemas.microsoft.com/office/drawing/2014/main" val="10008"/>
                  </a:ext>
                </a:extLst>
              </a:tr>
              <a:tr h="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dirty="0">
                          <a:ln>
                            <a:noFill/>
                          </a:ln>
                          <a:effectLst/>
                        </a:rPr>
                        <a:t>Противосудорожные препараты</a:t>
                      </a:r>
                      <a:endParaRPr kumimoji="0" lang="ru-RU" sz="1100" b="0" i="0" u="none" strike="noStrike" cap="none" normalizeH="0" baseline="0" dirty="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 </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152</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182930</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extLst>
                  <a:ext uri="{0D108BD9-81ED-4DB2-BD59-A6C34878D82A}">
                    <a16:rowId xmlns:a16="http://schemas.microsoft.com/office/drawing/2014/main" val="10009"/>
                  </a:ext>
                </a:extLst>
              </a:tr>
              <a:tr h="650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dirty="0">
                          <a:ln>
                            <a:noFill/>
                          </a:ln>
                          <a:effectLst/>
                        </a:rPr>
                        <a:t>Препараты для лечения респираторных заболеваний</a:t>
                      </a:r>
                      <a:endParaRPr kumimoji="0" lang="ru-RU" sz="1100" b="0" i="0" u="none" strike="noStrike" cap="none" normalizeH="0" baseline="0" dirty="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 </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153</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236054.23</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extLst>
                  <a:ext uri="{0D108BD9-81ED-4DB2-BD59-A6C34878D82A}">
                    <a16:rowId xmlns:a16="http://schemas.microsoft.com/office/drawing/2014/main" val="10010"/>
                  </a:ext>
                </a:extLst>
              </a:tr>
              <a:tr h="635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dirty="0">
                          <a:ln>
                            <a:noFill/>
                          </a:ln>
                          <a:effectLst/>
                        </a:rPr>
                        <a:t>Препараты для лечения рассеянного склероза</a:t>
                      </a:r>
                      <a:endParaRPr kumimoji="0" lang="ru-RU" sz="1100" b="0" i="0" u="none" strike="noStrike" cap="none" normalizeH="0" baseline="0" dirty="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 </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1</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117794.46</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extLst>
                  <a:ext uri="{0D108BD9-81ED-4DB2-BD59-A6C34878D82A}">
                    <a16:rowId xmlns:a16="http://schemas.microsoft.com/office/drawing/2014/main" val="10011"/>
                  </a:ext>
                </a:extLst>
              </a:tr>
              <a:tr h="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dirty="0">
                          <a:ln>
                            <a:noFill/>
                          </a:ln>
                          <a:effectLst/>
                        </a:rPr>
                        <a:t>Препараты для лечения муковисцидоза</a:t>
                      </a:r>
                      <a:endParaRPr kumimoji="0" lang="ru-RU" sz="1100" b="0" i="0" u="none" strike="noStrike" cap="none" normalizeH="0" baseline="0" dirty="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 </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6</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165166.5</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extLst>
                  <a:ext uri="{0D108BD9-81ED-4DB2-BD59-A6C34878D82A}">
                    <a16:rowId xmlns:a16="http://schemas.microsoft.com/office/drawing/2014/main" val="10012"/>
                  </a:ext>
                </a:extLst>
              </a:tr>
              <a:tr h="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dirty="0">
                          <a:ln>
                            <a:noFill/>
                          </a:ln>
                          <a:effectLst/>
                        </a:rPr>
                        <a:t>Препараты для лечения миастении гравис</a:t>
                      </a:r>
                      <a:endParaRPr kumimoji="0" lang="ru-RU" sz="1100" b="0" i="0" u="none" strike="noStrike" cap="none" normalizeH="0" baseline="0" dirty="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 </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0</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0</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extLst>
                  <a:ext uri="{0D108BD9-81ED-4DB2-BD59-A6C34878D82A}">
                    <a16:rowId xmlns:a16="http://schemas.microsoft.com/office/drawing/2014/main" val="10013"/>
                  </a:ext>
                </a:extLst>
              </a:tr>
              <a:tr h="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dirty="0">
                          <a:ln>
                            <a:noFill/>
                          </a:ln>
                          <a:effectLst/>
                        </a:rPr>
                        <a:t>Препараты для лечения офтальмонологических заболеваний (глаукома)</a:t>
                      </a:r>
                      <a:endParaRPr kumimoji="0" lang="ru-RU" sz="1100" b="0" i="0" u="none" strike="noStrike" cap="none" normalizeH="0" baseline="0" dirty="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 </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189</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300038.32</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extLst>
                  <a:ext uri="{0D108BD9-81ED-4DB2-BD59-A6C34878D82A}">
                    <a16:rowId xmlns:a16="http://schemas.microsoft.com/office/drawing/2014/main" val="10014"/>
                  </a:ext>
                </a:extLst>
              </a:tr>
              <a:tr h="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dirty="0">
                          <a:ln>
                            <a:noFill/>
                          </a:ln>
                          <a:effectLst/>
                        </a:rPr>
                        <a:t>Препараты для лечения аутоимунных заболеваний</a:t>
                      </a:r>
                      <a:endParaRPr kumimoji="0" lang="ru-RU" sz="1100" b="0" i="0" u="none" strike="noStrike" cap="none" normalizeH="0" baseline="0" dirty="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 </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33</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23795.73</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extLst>
                  <a:ext uri="{0D108BD9-81ED-4DB2-BD59-A6C34878D82A}">
                    <a16:rowId xmlns:a16="http://schemas.microsoft.com/office/drawing/2014/main" val="10015"/>
                  </a:ext>
                </a:extLst>
              </a:tr>
              <a:tr h="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dirty="0">
                          <a:ln>
                            <a:noFill/>
                          </a:ln>
                          <a:effectLst/>
                        </a:rPr>
                        <a:t>Препараты для лечения буллезного эпидермолиза</a:t>
                      </a:r>
                      <a:endParaRPr kumimoji="0" lang="ru-RU" sz="1100" b="0" i="0" u="none" strike="noStrike" cap="none" normalizeH="0" baseline="0" dirty="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 </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5</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6117.33</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extLst>
                  <a:ext uri="{0D108BD9-81ED-4DB2-BD59-A6C34878D82A}">
                    <a16:rowId xmlns:a16="http://schemas.microsoft.com/office/drawing/2014/main" val="10016"/>
                  </a:ext>
                </a:extLst>
              </a:tr>
              <a:tr h="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dirty="0">
                          <a:ln>
                            <a:noFill/>
                          </a:ln>
                          <a:effectLst/>
                        </a:rPr>
                        <a:t>Препараты для лечения ревматизма</a:t>
                      </a:r>
                      <a:endParaRPr kumimoji="0" lang="ru-RU" sz="1100" b="0" i="0" u="none" strike="noStrike" cap="none" normalizeH="0" baseline="0" dirty="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 </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52</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5130.14</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extLst>
                  <a:ext uri="{0D108BD9-81ED-4DB2-BD59-A6C34878D82A}">
                    <a16:rowId xmlns:a16="http://schemas.microsoft.com/office/drawing/2014/main" val="10017"/>
                  </a:ext>
                </a:extLst>
              </a:tr>
              <a:tr h="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dirty="0">
                          <a:ln>
                            <a:noFill/>
                          </a:ln>
                          <a:effectLst/>
                        </a:rPr>
                        <a:t>Препараты для лечения анемии беременных</a:t>
                      </a:r>
                      <a:endParaRPr kumimoji="0" lang="ru-RU" sz="1100" b="0" i="0" u="none" strike="noStrike" cap="none" normalizeH="0" baseline="0" dirty="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 </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285</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30174.06</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extLst>
                  <a:ext uri="{0D108BD9-81ED-4DB2-BD59-A6C34878D82A}">
                    <a16:rowId xmlns:a16="http://schemas.microsoft.com/office/drawing/2014/main" val="10018"/>
                  </a:ext>
                </a:extLst>
              </a:tr>
              <a:tr h="650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dirty="0">
                          <a:ln>
                            <a:noFill/>
                          </a:ln>
                          <a:effectLst/>
                        </a:rPr>
                        <a:t>Препараты для лечения  заболеваний пищеварительной системы</a:t>
                      </a:r>
                      <a:endParaRPr kumimoji="0" lang="ru-RU" sz="1100" b="0" i="0" u="none" strike="noStrike" cap="none" normalizeH="0" baseline="0" dirty="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dirty="0">
                          <a:ln>
                            <a:noFill/>
                          </a:ln>
                          <a:effectLst/>
                        </a:rPr>
                        <a:t> </a:t>
                      </a:r>
                      <a:endParaRPr kumimoji="0" lang="ru-RU" sz="1100" b="0" i="0" u="none" strike="noStrike" cap="none" normalizeH="0" baseline="0" dirty="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42</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23080.46</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extLst>
                  <a:ext uri="{0D108BD9-81ED-4DB2-BD59-A6C34878D82A}">
                    <a16:rowId xmlns:a16="http://schemas.microsoft.com/office/drawing/2014/main" val="10019"/>
                  </a:ext>
                </a:extLst>
              </a:tr>
              <a:tr h="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Препараты для лечения эндокринных заболеваний</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 </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349</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39926.52</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extLst>
                  <a:ext uri="{0D108BD9-81ED-4DB2-BD59-A6C34878D82A}">
                    <a16:rowId xmlns:a16="http://schemas.microsoft.com/office/drawing/2014/main" val="10020"/>
                  </a:ext>
                </a:extLst>
              </a:tr>
              <a:tr h="635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Препараты для лечения мышечных дистрофий (DUCHENNE)</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dirty="0">
                          <a:ln>
                            <a:noFill/>
                          </a:ln>
                          <a:effectLst/>
                        </a:rPr>
                        <a:t> </a:t>
                      </a:r>
                      <a:endParaRPr kumimoji="0" lang="ru-RU" sz="1100" b="0" i="0" u="none" strike="noStrike" cap="none" normalizeH="0" baseline="0" dirty="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dirty="0">
                          <a:ln>
                            <a:noFill/>
                          </a:ln>
                          <a:effectLst/>
                        </a:rPr>
                        <a:t>0</a:t>
                      </a:r>
                      <a:endParaRPr kumimoji="0" lang="ru-RU" sz="1100" b="0" i="0" u="none" strike="noStrike" cap="none" normalizeH="0" baseline="0" dirty="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0</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extLst>
                  <a:ext uri="{0D108BD9-81ED-4DB2-BD59-A6C34878D82A}">
                    <a16:rowId xmlns:a16="http://schemas.microsoft.com/office/drawing/2014/main" val="10021"/>
                  </a:ext>
                </a:extLst>
              </a:tr>
              <a:tr h="635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Препараты для остеопороза</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 </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dirty="0">
                          <a:ln>
                            <a:noFill/>
                          </a:ln>
                          <a:effectLst/>
                        </a:rPr>
                        <a:t>0</a:t>
                      </a:r>
                      <a:endParaRPr kumimoji="0" lang="ru-RU" sz="1100" b="0" i="0" u="none" strike="noStrike" cap="none" normalizeH="0" baseline="0" dirty="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dirty="0">
                          <a:ln>
                            <a:noFill/>
                          </a:ln>
                          <a:effectLst/>
                        </a:rPr>
                        <a:t>0</a:t>
                      </a:r>
                      <a:endParaRPr kumimoji="0" lang="ru-RU" sz="1100" b="0" i="0" u="none" strike="noStrike" cap="none" normalizeH="0" baseline="0" dirty="0">
                        <a:ln>
                          <a:noFill/>
                        </a:ln>
                        <a:solidFill>
                          <a:schemeClr val="tx1"/>
                        </a:solidFill>
                        <a:effectLst/>
                        <a:latin typeface="Calibri" pitchFamily="34" charset="0"/>
                      </a:endParaRPr>
                    </a:p>
                  </a:txBody>
                  <a:tcPr marL="90000" marR="90000" marT="18000" marB="18000" anchor="b" horzOverflow="overflow"/>
                </a:tc>
                <a:extLst>
                  <a:ext uri="{0D108BD9-81ED-4DB2-BD59-A6C34878D82A}">
                    <a16:rowId xmlns:a16="http://schemas.microsoft.com/office/drawing/2014/main" val="10022"/>
                  </a:ext>
                </a:extLst>
              </a:tr>
              <a:tr h="650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Итого</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49745</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a:ln>
                            <a:noFill/>
                          </a:ln>
                          <a:effectLst/>
                        </a:rPr>
                        <a:t>10669</a:t>
                      </a:r>
                      <a:endParaRPr kumimoji="0" lang="ru-RU" sz="1100" b="0" i="0" u="none" strike="noStrike" cap="none" normalizeH="0" baseline="0">
                        <a:ln>
                          <a:noFill/>
                        </a:ln>
                        <a:solidFill>
                          <a:schemeClr val="tx1"/>
                        </a:solidFill>
                        <a:effectLst/>
                        <a:latin typeface="Calibri" pitchFamily="34" charset="0"/>
                      </a:endParaRPr>
                    </a:p>
                  </a:txBody>
                  <a:tcPr marL="90000" marR="90000" marT="18000" marB="18000"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100" u="none" strike="noStrike" cap="none" normalizeH="0" baseline="0" dirty="0">
                          <a:ln>
                            <a:noFill/>
                          </a:ln>
                          <a:effectLst/>
                        </a:rPr>
                        <a:t>6316602.46</a:t>
                      </a:r>
                      <a:endParaRPr kumimoji="0" lang="ru-RU" sz="1100" b="0" i="0" u="none" strike="noStrike" cap="none" normalizeH="0" baseline="0" dirty="0">
                        <a:ln>
                          <a:noFill/>
                        </a:ln>
                        <a:solidFill>
                          <a:schemeClr val="tx1"/>
                        </a:solidFill>
                        <a:effectLst/>
                        <a:latin typeface="Calibri" pitchFamily="34" charset="0"/>
                      </a:endParaRPr>
                    </a:p>
                  </a:txBody>
                  <a:tcPr marL="90000" marR="90000" marT="18000" marB="18000" anchor="b" horzOverflow="overflow"/>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40787422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a:xfrm>
            <a:off x="1331640" y="116632"/>
            <a:ext cx="7391400" cy="1188368"/>
          </a:xfrm>
        </p:spPr>
        <p:txBody>
          <a:bodyPr/>
          <a:lstStyle/>
          <a:p>
            <a:r>
              <a:rPr lang="ru-RU" sz="2800" dirty="0">
                <a:solidFill>
                  <a:schemeClr val="tx1">
                    <a:lumMod val="75000"/>
                  </a:schemeClr>
                </a:solidFill>
                <a:latin typeface="Times New Roman" panose="02020603050405020304" pitchFamily="18" charset="0"/>
                <a:cs typeface="Times New Roman" panose="02020603050405020304" pitchFamily="18" charset="0"/>
              </a:rPr>
              <a:t>Суммы компенсированных медикаментов выписанных семейными врачами в 2021 году</a:t>
            </a:r>
            <a:endParaRPr lang="ru-RU" sz="2800" b="1" dirty="0">
              <a:solidFill>
                <a:schemeClr val="tx1">
                  <a:lumMod val="75000"/>
                </a:schemeClr>
              </a:solidFill>
              <a:latin typeface="Times New Roman" panose="02020603050405020304" pitchFamily="18" charset="0"/>
              <a:cs typeface="Times New Roman" panose="02020603050405020304" pitchFamily="18" charset="0"/>
            </a:endParaRPr>
          </a:p>
        </p:txBody>
      </p:sp>
      <p:pic>
        <p:nvPicPr>
          <p:cNvPr id="4" name="Picture 4"/>
          <p:cNvPicPr>
            <a:picLocks noChangeAspect="1" noChangeArrowheads="1"/>
          </p:cNvPicPr>
          <p:nvPr/>
        </p:nvPicPr>
        <p:blipFill>
          <a:blip r:embed="rId2"/>
          <a:srcRect/>
          <a:stretch>
            <a:fillRect/>
          </a:stretch>
        </p:blipFill>
        <p:spPr bwMode="auto">
          <a:xfrm>
            <a:off x="1115616" y="1650661"/>
            <a:ext cx="6936778" cy="5128241"/>
          </a:xfrm>
          <a:prstGeom prst="rect">
            <a:avLst/>
          </a:prstGeom>
          <a:noFill/>
          <a:ln w="9525">
            <a:noFill/>
            <a:miter lim="800000"/>
            <a:headEnd/>
            <a:tailEnd/>
          </a:ln>
        </p:spPr>
      </p:pic>
    </p:spTree>
    <p:extLst>
      <p:ext uri="{BB962C8B-B14F-4D97-AF65-F5344CB8AC3E}">
        <p14:creationId xmlns:p14="http://schemas.microsoft.com/office/powerpoint/2010/main" val="42613581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a:xfrm>
            <a:off x="1331640" y="116632"/>
            <a:ext cx="7391400" cy="1188368"/>
          </a:xfrm>
        </p:spPr>
        <p:txBody>
          <a:bodyPr/>
          <a:lstStyle/>
          <a:p>
            <a:r>
              <a:rPr lang="ru-RU" sz="2800" dirty="0">
                <a:solidFill>
                  <a:schemeClr val="tx1">
                    <a:lumMod val="75000"/>
                  </a:schemeClr>
                </a:solidFill>
                <a:latin typeface="Times New Roman" panose="02020603050405020304" pitchFamily="18" charset="0"/>
                <a:cs typeface="Times New Roman" panose="02020603050405020304" pitchFamily="18" charset="0"/>
              </a:rPr>
              <a:t>Объем компенсированных медикаментов для лечения Covid-19, выписанных семейными врачами в 2021 году</a:t>
            </a:r>
            <a:endParaRPr lang="ru-RU" sz="2800" b="1" dirty="0">
              <a:solidFill>
                <a:schemeClr val="tx1">
                  <a:lumMod val="75000"/>
                </a:schemeClr>
              </a:solidFill>
              <a:latin typeface="Times New Roman" panose="02020603050405020304" pitchFamily="18" charset="0"/>
              <a:cs typeface="Times New Roman" panose="02020603050405020304" pitchFamily="18" charset="0"/>
            </a:endParaRPr>
          </a:p>
        </p:txBody>
      </p:sp>
      <p:graphicFrame>
        <p:nvGraphicFramePr>
          <p:cNvPr id="5" name="Group 343"/>
          <p:cNvGraphicFramePr>
            <a:graphicFrameLocks/>
          </p:cNvGraphicFramePr>
          <p:nvPr>
            <p:extLst>
              <p:ext uri="{D42A27DB-BD31-4B8C-83A1-F6EECF244321}">
                <p14:modId xmlns:p14="http://schemas.microsoft.com/office/powerpoint/2010/main" val="1970788678"/>
              </p:ext>
            </p:extLst>
          </p:nvPr>
        </p:nvGraphicFramePr>
        <p:xfrm>
          <a:off x="493440" y="1916832"/>
          <a:ext cx="8229600" cy="4701223"/>
        </p:xfrm>
        <a:graphic>
          <a:graphicData uri="http://schemas.openxmlformats.org/drawingml/2006/table">
            <a:tbl>
              <a:tblPr/>
              <a:tblGrid>
                <a:gridCol w="2760663">
                  <a:extLst>
                    <a:ext uri="{9D8B030D-6E8A-4147-A177-3AD203B41FA5}">
                      <a16:colId xmlns:a16="http://schemas.microsoft.com/office/drawing/2014/main" val="20000"/>
                    </a:ext>
                  </a:extLst>
                </a:gridCol>
                <a:gridCol w="1462087">
                  <a:extLst>
                    <a:ext uri="{9D8B030D-6E8A-4147-A177-3AD203B41FA5}">
                      <a16:colId xmlns:a16="http://schemas.microsoft.com/office/drawing/2014/main" val="20001"/>
                    </a:ext>
                  </a:extLst>
                </a:gridCol>
                <a:gridCol w="2378075">
                  <a:extLst>
                    <a:ext uri="{9D8B030D-6E8A-4147-A177-3AD203B41FA5}">
                      <a16:colId xmlns:a16="http://schemas.microsoft.com/office/drawing/2014/main" val="20002"/>
                    </a:ext>
                  </a:extLst>
                </a:gridCol>
                <a:gridCol w="1628775">
                  <a:extLst>
                    <a:ext uri="{9D8B030D-6E8A-4147-A177-3AD203B41FA5}">
                      <a16:colId xmlns:a16="http://schemas.microsoft.com/office/drawing/2014/main" val="20003"/>
                    </a:ext>
                  </a:extLst>
                </a:gridCol>
              </a:tblGrid>
              <a:tr h="677863">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Calibri" pitchFamily="34" charset="0"/>
                        </a:rPr>
                        <a:t>Месяц</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Calibri" pitchFamily="34" charset="0"/>
                        </a:rPr>
                        <a:t>Кол-во рецептов</a:t>
                      </a:r>
                      <a:endParaRPr kumimoji="0" lang="ru-RU" sz="1600" b="0" i="0" u="none" strike="noStrike" cap="none" normalizeH="0" baseline="0" dirty="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Calibri" pitchFamily="34" charset="0"/>
                        </a:rPr>
                        <a:t>Кол-во бенефициаров</a:t>
                      </a:r>
                      <a:endParaRPr kumimoji="0" lang="ru-RU" sz="1600" b="0" i="0" u="none" strike="noStrike" cap="none" normalizeH="0" baseline="0" dirty="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Calibri" pitchFamily="34" charset="0"/>
                        </a:rPr>
                        <a:t>Сумма, леев</a:t>
                      </a:r>
                      <a:endParaRPr kumimoji="0" lang="ru-RU" sz="1600" b="0" i="0" u="none" strike="noStrike" cap="none" normalizeH="0" baseline="0" dirty="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90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Январь - февраль</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Calibri" pitchFamily="34" charset="0"/>
                        </a:rPr>
                        <a:t>69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Calibri" pitchFamily="34" charset="0"/>
                        </a:rPr>
                        <a:t>48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Calibri" pitchFamily="34" charset="0"/>
                        </a:rPr>
                        <a:t>6 563.67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06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Март</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64</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50</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7 789.59</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90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Апрель</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21</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Calibri" pitchFamily="34" charset="0"/>
                        </a:rPr>
                        <a:t>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2 480.05</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06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Май</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Calibri" pitchFamily="34" charset="0"/>
                        </a:rPr>
                        <a:t>19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Calibri" pitchFamily="34" charset="0"/>
                        </a:rPr>
                        <a:t>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Calibri" pitchFamily="34" charset="0"/>
                        </a:rPr>
                        <a:t>1933.27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90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Июнь</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Calibri" pitchFamily="34"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Calibri" pitchFamily="34"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Calibri" pitchFamily="34" charset="0"/>
                        </a:rPr>
                        <a:t>544.86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06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Июль</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Calibri" pitchFamily="34"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Calibri" pitchFamily="34"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Calibri" pitchFamily="34" charset="0"/>
                        </a:rPr>
                        <a:t>779.87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90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Август</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Calibri" pitchFamily="34" charset="0"/>
                        </a:rPr>
                        <a:t>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Calibri" pitchFamily="34"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Calibri" pitchFamily="34" charset="0"/>
                        </a:rPr>
                        <a:t>2212.37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22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Сентябрь</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Calibri" pitchFamily="34"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Calibri" pitchFamily="34"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Calibri" pitchFamily="34" charset="0"/>
                        </a:rPr>
                        <a:t>839.81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22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Октябрь</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157</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75</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16889.8</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06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Ноябрь</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70</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44</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7858.17</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222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Декабрь</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24</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22</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rPr>
                        <a:t>2374.19</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22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rgbClr val="000000"/>
                          </a:solidFill>
                          <a:effectLst/>
                          <a:latin typeface="Calibri" pitchFamily="34" charset="0"/>
                        </a:rPr>
                        <a:t>Итого:</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rgbClr val="000000"/>
                          </a:solidFill>
                          <a:effectLst/>
                          <a:latin typeface="Calibri" pitchFamily="34" charset="0"/>
                        </a:rPr>
                        <a:t>456</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rgbClr val="000000"/>
                          </a:solidFill>
                          <a:effectLst/>
                          <a:latin typeface="Calibri" pitchFamily="34" charset="0"/>
                        </a:rPr>
                        <a:t>300</a:t>
                      </a:r>
                      <a:endParaRPr kumimoji="0" lang="ru-RU" sz="1600" b="0" i="0" u="none" strike="noStrike" cap="none" normalizeH="0" baseline="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000000"/>
                          </a:solidFill>
                          <a:effectLst/>
                          <a:latin typeface="Calibri" pitchFamily="34" charset="0"/>
                        </a:rPr>
                        <a:t>50265.65</a:t>
                      </a:r>
                      <a:endParaRPr kumimoji="0" lang="ru-RU" sz="1600" b="0" i="0" u="none" strike="noStrike" cap="none" normalizeH="0" baseline="0" dirty="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8842851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solidFill>
                  <a:schemeClr val="tx1"/>
                </a:solidFill>
                <a:effectLst/>
                <a:latin typeface="Times New Roman" panose="02020603050405020304" pitchFamily="18" charset="0"/>
                <a:cs typeface="Times New Roman" panose="02020603050405020304" pitchFamily="18" charset="0"/>
              </a:rPr>
              <a:t>Организационно – методическая работа.</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95536" y="1700808"/>
            <a:ext cx="8424936" cy="4480073"/>
          </a:xfrm>
          <a:prstGeom prst="rect">
            <a:avLst/>
          </a:prstGeom>
        </p:spPr>
        <p:txBody>
          <a:bodyPr wrap="square">
            <a:spAutoFit/>
          </a:bodyPr>
          <a:lstStyle/>
          <a:p>
            <a:pPr>
              <a:lnSpc>
                <a:spcPct val="150000"/>
              </a:lnSpc>
            </a:pPr>
            <a:r>
              <a:rPr lang="ru-RU" sz="1600" dirty="0">
                <a:latin typeface="Times New Roman" panose="02020603050405020304" pitchFamily="18" charset="0"/>
                <a:cs typeface="Times New Roman" panose="02020603050405020304" pitchFamily="18" charset="0"/>
              </a:rPr>
              <a:t>Преемственность служб:</a:t>
            </a:r>
          </a:p>
          <a:p>
            <a:pPr marL="342900" lvl="0" indent="-342900" algn="just">
              <a:lnSpc>
                <a:spcPct val="150000"/>
              </a:lnSpc>
              <a:buFont typeface="+mj-lt"/>
              <a:buAutoNum type="arabicPeriod"/>
            </a:pPr>
            <a:r>
              <a:rPr lang="ru-RU" sz="1600" dirty="0">
                <a:latin typeface="Times New Roman" panose="02020603050405020304" pitchFamily="18" charset="0"/>
                <a:cs typeface="Times New Roman" panose="02020603050405020304" pitchFamily="18" charset="0"/>
              </a:rPr>
              <a:t>Проводятся совместные онлайн обучающие семинары  с привлечением семейных врачей района.</a:t>
            </a:r>
          </a:p>
          <a:p>
            <a:pPr marL="342900" lvl="0" indent="-342900" algn="just">
              <a:lnSpc>
                <a:spcPct val="150000"/>
              </a:lnSpc>
              <a:buFont typeface="+mj-lt"/>
              <a:buAutoNum type="arabicPeriod"/>
            </a:pPr>
            <a:r>
              <a:rPr lang="ru-RU" sz="1600" dirty="0">
                <a:latin typeface="Times New Roman" panose="02020603050405020304" pitchFamily="18" charset="0"/>
                <a:cs typeface="Times New Roman" panose="02020603050405020304" pitchFamily="18" charset="0"/>
              </a:rPr>
              <a:t>Осуществляется преемственность со скорой помощью, регулярно передаются данные вызовов на дом с РБ Комрат планирование пациентов на предварительную госпитализацию, информируют и выписки пациентов, нуждающихся в дальнейшем наблюдении.</a:t>
            </a:r>
          </a:p>
          <a:p>
            <a:pPr marL="342900" lvl="0" indent="-342900" algn="just">
              <a:lnSpc>
                <a:spcPct val="150000"/>
              </a:lnSpc>
              <a:buFont typeface="+mj-lt"/>
              <a:buAutoNum type="arabicPeriod"/>
            </a:pPr>
            <a:r>
              <a:rPr lang="ru-RU" sz="1600" dirty="0">
                <a:latin typeface="Times New Roman" panose="02020603050405020304" pitchFamily="18" charset="0"/>
                <a:cs typeface="Times New Roman" panose="02020603050405020304" pitchFamily="18" charset="0"/>
              </a:rPr>
              <a:t>В период пандемии конечно не проводилось в полном объеме обучение: (повышение квалификации было онлайн), новые клинические протокола до сих пор не разобраны, т.к. не проводились дни семейного врача. После окончание пандемии необходимо будет много наверстывать. Рабочая группа совета по качеству начала разработку институциональных протоколов на базе национальных, с которыми будут ознакомлены семейные врачи.</a:t>
            </a:r>
          </a:p>
        </p:txBody>
      </p:sp>
    </p:spTree>
    <p:extLst>
      <p:ext uri="{BB962C8B-B14F-4D97-AF65-F5344CB8AC3E}">
        <p14:creationId xmlns:p14="http://schemas.microsoft.com/office/powerpoint/2010/main" val="39208008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solidFill>
                  <a:srgbClr val="0070C0"/>
                </a:solidFill>
                <a:latin typeface="Times New Roman" panose="02020603050405020304" pitchFamily="18" charset="0"/>
                <a:cs typeface="Times New Roman" panose="02020603050405020304" pitchFamily="18" charset="0"/>
              </a:rPr>
              <a:t>Проблемы, выводы, перспективные планы.</a:t>
            </a:r>
            <a:r>
              <a:rPr lang="ru-RU" sz="2800" i="1" dirty="0">
                <a:effectLst/>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67544" y="2348880"/>
            <a:ext cx="8424936" cy="2951064"/>
          </a:xfrm>
          <a:prstGeom prst="rect">
            <a:avLst/>
          </a:prstGeom>
        </p:spPr>
        <p:txBody>
          <a:bodyPr wrap="square">
            <a:spAutoFit/>
          </a:bodyPr>
          <a:lstStyle/>
          <a:p>
            <a:pPr marL="342900" lvl="0" indent="-342900">
              <a:lnSpc>
                <a:spcPct val="150000"/>
              </a:lnSpc>
              <a:buFont typeface="+mj-lt"/>
              <a:buAutoNum type="arabicPeriod"/>
            </a:pPr>
            <a:r>
              <a:rPr lang="ru-RU" b="1" dirty="0">
                <a:latin typeface="Times New Roman" panose="02020603050405020304" pitchFamily="18" charset="0"/>
                <a:cs typeface="Times New Roman" panose="02020603050405020304" pitchFamily="18" charset="0"/>
              </a:rPr>
              <a:t>Нехватка кадров! </a:t>
            </a:r>
            <a:r>
              <a:rPr lang="ru-RU" dirty="0">
                <a:latin typeface="Times New Roman" panose="02020603050405020304" pitchFamily="18" charset="0"/>
                <a:cs typeface="Times New Roman" panose="02020603050405020304" pitchFamily="18" charset="0"/>
              </a:rPr>
              <a:t>6 ставки врача вакантные!! И более 50% работающих врачей  пенсионного возраста !</a:t>
            </a:r>
          </a:p>
          <a:p>
            <a:pPr marL="342900" lvl="0" indent="-342900">
              <a:lnSpc>
                <a:spcPct val="150000"/>
              </a:lnSpc>
              <a:buFont typeface="+mj-lt"/>
              <a:buAutoNum type="arabicPeriod"/>
            </a:pPr>
            <a:r>
              <a:rPr lang="ru-RU" dirty="0">
                <a:latin typeface="Times New Roman" panose="02020603050405020304" pitchFamily="18" charset="0"/>
                <a:cs typeface="Times New Roman" panose="02020603050405020304" pitchFamily="18" charset="0"/>
              </a:rPr>
              <a:t>Необходим срочный ремонт системы водоснабжения и канализации. В феврале 2021 г была заменена в срочном порядке  водопроводная труба в подвальном помещении.</a:t>
            </a:r>
          </a:p>
          <a:p>
            <a:pPr marL="342900" lvl="0" indent="-342900">
              <a:lnSpc>
                <a:spcPct val="150000"/>
              </a:lnSpc>
              <a:buFont typeface="+mj-lt"/>
              <a:buAutoNum type="arabicPeriod"/>
            </a:pPr>
            <a:r>
              <a:rPr lang="ru-RU" dirty="0">
                <a:latin typeface="Times New Roman" panose="02020603050405020304" pitchFamily="18" charset="0"/>
                <a:cs typeface="Times New Roman" panose="02020603050405020304" pitchFamily="18" charset="0"/>
              </a:rPr>
              <a:t>Большой расход финансовых средств на обслуживание и ремонт машин, 50% автопарка нуждается в замене.</a:t>
            </a:r>
          </a:p>
        </p:txBody>
      </p:sp>
    </p:spTree>
    <p:extLst>
      <p:ext uri="{BB962C8B-B14F-4D97-AF65-F5344CB8AC3E}">
        <p14:creationId xmlns:p14="http://schemas.microsoft.com/office/powerpoint/2010/main" val="19029249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p:cNvSpPr>
          <p:nvPr>
            <p:ph idx="1"/>
          </p:nvPr>
        </p:nvSpPr>
        <p:spPr>
          <a:xfrm>
            <a:off x="1259632" y="2708920"/>
            <a:ext cx="7391400" cy="2760712"/>
          </a:xfrm>
        </p:spPr>
        <p:txBody>
          <a:bodyPr/>
          <a:lstStyle/>
          <a:p>
            <a:pPr algn="ctr">
              <a:buFont typeface="Arial" charset="0"/>
              <a:buNone/>
            </a:pPr>
            <a:r>
              <a:rPr lang="ru-RU" sz="8800" dirty="0">
                <a:solidFill>
                  <a:schemeClr val="tx1">
                    <a:lumMod val="75000"/>
                  </a:schemeClr>
                </a:solidFill>
                <a:latin typeface="Century" pitchFamily="18" charset="0"/>
                <a:ea typeface="Cambria Math" pitchFamily="18" charset="0"/>
              </a:rPr>
              <a:t>Спасибо за внимание!</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6632"/>
            <a:ext cx="7526070" cy="1296144"/>
          </a:xfrm>
        </p:spPr>
        <p:txBody>
          <a:bodyPr/>
          <a:lstStyle/>
          <a:p>
            <a:pPr fontAlgn="auto">
              <a:spcAft>
                <a:spcPts val="0"/>
              </a:spcAft>
              <a:defRPr/>
            </a:pPr>
            <a:r>
              <a:rPr lang="ru-RU" sz="2600" b="1" dirty="0">
                <a:solidFill>
                  <a:schemeClr val="tx1"/>
                </a:solidFill>
                <a:effectLst/>
                <a:latin typeface="Times New Roman" panose="02020603050405020304" pitchFamily="18" charset="0"/>
                <a:cs typeface="Times New Roman" panose="02020603050405020304" pitchFamily="18" charset="0"/>
              </a:rPr>
              <a:t>Количество застрахованного населения</a:t>
            </a:r>
            <a:br>
              <a:rPr lang="ru-RU" sz="2600" b="1" dirty="0">
                <a:solidFill>
                  <a:schemeClr val="tx1"/>
                </a:solidFill>
                <a:effectLst/>
                <a:latin typeface="Times New Roman" panose="02020603050405020304" pitchFamily="18" charset="0"/>
                <a:cs typeface="Times New Roman" panose="02020603050405020304" pitchFamily="18" charset="0"/>
              </a:rPr>
            </a:br>
            <a:r>
              <a:rPr lang="ru-RU" sz="2600" b="1" dirty="0">
                <a:solidFill>
                  <a:schemeClr val="tx1"/>
                </a:solidFill>
                <a:effectLst/>
                <a:latin typeface="Times New Roman" panose="02020603050405020304" pitchFamily="18" charset="0"/>
                <a:cs typeface="Times New Roman" panose="02020603050405020304" pitchFamily="18" charset="0"/>
              </a:rPr>
              <a:t>Комратского района </a:t>
            </a:r>
            <a:br>
              <a:rPr lang="ru-RU" sz="2600" b="1" dirty="0">
                <a:solidFill>
                  <a:schemeClr val="tx1"/>
                </a:solidFill>
                <a:effectLst/>
                <a:latin typeface="Times New Roman" panose="02020603050405020304" pitchFamily="18" charset="0"/>
                <a:cs typeface="Times New Roman" panose="02020603050405020304" pitchFamily="18" charset="0"/>
              </a:rPr>
            </a:br>
            <a:r>
              <a:rPr lang="ru-RU" sz="2600" b="1" dirty="0">
                <a:solidFill>
                  <a:schemeClr val="tx1"/>
                </a:solidFill>
                <a:effectLst/>
                <a:latin typeface="Times New Roman" panose="02020603050405020304" pitchFamily="18" charset="0"/>
                <a:cs typeface="Times New Roman" panose="02020603050405020304" pitchFamily="18" charset="0"/>
              </a:rPr>
              <a:t>за 2021 год.</a:t>
            </a:r>
            <a:endParaRPr lang="ru-RU" sz="26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622567225"/>
              </p:ext>
            </p:extLst>
          </p:nvPr>
        </p:nvGraphicFramePr>
        <p:xfrm>
          <a:off x="216750" y="1772816"/>
          <a:ext cx="8712968" cy="4814231"/>
        </p:xfrm>
        <a:graphic>
          <a:graphicData uri="http://schemas.openxmlformats.org/drawingml/2006/table">
            <a:tbl>
              <a:tblPr firstRow="1" firstCol="1" lastRow="1" lastCol="1" bandRow="1" bandCol="1">
                <a:tableStyleId>{21E4AEA4-8DFA-4A89-87EB-49C32662AFE0}</a:tableStyleId>
              </a:tblPr>
              <a:tblGrid>
                <a:gridCol w="1694887">
                  <a:extLst>
                    <a:ext uri="{9D8B030D-6E8A-4147-A177-3AD203B41FA5}">
                      <a16:colId xmlns:a16="http://schemas.microsoft.com/office/drawing/2014/main" val="20000"/>
                    </a:ext>
                  </a:extLst>
                </a:gridCol>
                <a:gridCol w="1193236">
                  <a:extLst>
                    <a:ext uri="{9D8B030D-6E8A-4147-A177-3AD203B41FA5}">
                      <a16:colId xmlns:a16="http://schemas.microsoft.com/office/drawing/2014/main" val="20001"/>
                    </a:ext>
                  </a:extLst>
                </a:gridCol>
                <a:gridCol w="1099945">
                  <a:extLst>
                    <a:ext uri="{9D8B030D-6E8A-4147-A177-3AD203B41FA5}">
                      <a16:colId xmlns:a16="http://schemas.microsoft.com/office/drawing/2014/main" val="20002"/>
                    </a:ext>
                  </a:extLst>
                </a:gridCol>
                <a:gridCol w="1144634">
                  <a:extLst>
                    <a:ext uri="{9D8B030D-6E8A-4147-A177-3AD203B41FA5}">
                      <a16:colId xmlns:a16="http://schemas.microsoft.com/office/drawing/2014/main" val="20003"/>
                    </a:ext>
                  </a:extLst>
                </a:gridCol>
                <a:gridCol w="1278706">
                  <a:extLst>
                    <a:ext uri="{9D8B030D-6E8A-4147-A177-3AD203B41FA5}">
                      <a16:colId xmlns:a16="http://schemas.microsoft.com/office/drawing/2014/main" val="20004"/>
                    </a:ext>
                  </a:extLst>
                </a:gridCol>
                <a:gridCol w="1150780">
                  <a:extLst>
                    <a:ext uri="{9D8B030D-6E8A-4147-A177-3AD203B41FA5}">
                      <a16:colId xmlns:a16="http://schemas.microsoft.com/office/drawing/2014/main" val="20005"/>
                    </a:ext>
                  </a:extLst>
                </a:gridCol>
                <a:gridCol w="1150780">
                  <a:extLst>
                    <a:ext uri="{9D8B030D-6E8A-4147-A177-3AD203B41FA5}">
                      <a16:colId xmlns:a16="http://schemas.microsoft.com/office/drawing/2014/main" val="20006"/>
                    </a:ext>
                  </a:extLst>
                </a:gridCol>
              </a:tblGrid>
              <a:tr h="359643">
                <a:tc rowSpan="2">
                  <a:txBody>
                    <a:bodyPr/>
                    <a:lstStyle/>
                    <a:p>
                      <a:pPr algn="just">
                        <a:spcAft>
                          <a:spcPts val="0"/>
                        </a:spcAft>
                      </a:pPr>
                      <a:r>
                        <a:rPr lang="ru-RU" sz="1500" dirty="0">
                          <a:effectLst/>
                        </a:rPr>
                        <a:t> </a:t>
                      </a:r>
                      <a:endParaRPr lang="ru-RU" sz="900" dirty="0">
                        <a:effectLst/>
                        <a:latin typeface="Times New Roman"/>
                        <a:ea typeface="Times New Roman"/>
                      </a:endParaRPr>
                    </a:p>
                  </a:txBody>
                  <a:tcPr marL="51890" marR="51890" marT="0" marB="0"/>
                </a:tc>
                <a:tc rowSpan="2">
                  <a:txBody>
                    <a:bodyPr/>
                    <a:lstStyle/>
                    <a:p>
                      <a:pPr algn="ctr">
                        <a:spcAft>
                          <a:spcPts val="0"/>
                        </a:spcAft>
                      </a:pPr>
                      <a:r>
                        <a:rPr lang="ru-RU" sz="1500" dirty="0">
                          <a:effectLst/>
                        </a:rPr>
                        <a:t>Всего населения</a:t>
                      </a:r>
                      <a:endParaRPr lang="ru-RU" sz="900" dirty="0">
                        <a:effectLst/>
                        <a:latin typeface="Times New Roman"/>
                        <a:ea typeface="Times New Roman"/>
                      </a:endParaRPr>
                    </a:p>
                  </a:txBody>
                  <a:tcPr marL="51890" marR="51890" marT="0" marB="0" anchor="ctr"/>
                </a:tc>
                <a:tc gridSpan="2">
                  <a:txBody>
                    <a:bodyPr/>
                    <a:lstStyle/>
                    <a:p>
                      <a:pPr algn="ctr">
                        <a:spcAft>
                          <a:spcPts val="0"/>
                        </a:spcAft>
                      </a:pPr>
                      <a:r>
                        <a:rPr lang="ru-RU" sz="1500" dirty="0">
                          <a:effectLst/>
                        </a:rPr>
                        <a:t>Всего застрах.</a:t>
                      </a:r>
                      <a:endParaRPr lang="ru-RU" sz="900" dirty="0">
                        <a:effectLst/>
                        <a:latin typeface="Times New Roman"/>
                        <a:ea typeface="Times New Roman"/>
                      </a:endParaRPr>
                    </a:p>
                  </a:txBody>
                  <a:tcPr marL="51890" marR="51890" marT="0" marB="0" anchor="ctr"/>
                </a:tc>
                <a:tc hMerge="1">
                  <a:txBody>
                    <a:bodyPr/>
                    <a:lstStyle/>
                    <a:p>
                      <a:endParaRPr lang="ru-RU"/>
                    </a:p>
                  </a:txBody>
                  <a:tcPr/>
                </a:tc>
                <a:tc rowSpan="2">
                  <a:txBody>
                    <a:bodyPr/>
                    <a:lstStyle/>
                    <a:p>
                      <a:pPr algn="ctr">
                        <a:spcAft>
                          <a:spcPts val="0"/>
                        </a:spcAft>
                      </a:pPr>
                      <a:r>
                        <a:rPr lang="ru-RU" sz="1500">
                          <a:effectLst/>
                        </a:rPr>
                        <a:t>Население т/с возраста</a:t>
                      </a:r>
                      <a:endParaRPr lang="ru-RU" sz="900">
                        <a:effectLst/>
                        <a:latin typeface="Times New Roman"/>
                        <a:ea typeface="Times New Roman"/>
                      </a:endParaRPr>
                    </a:p>
                  </a:txBody>
                  <a:tcPr marL="51890" marR="51890" marT="0" marB="0" anchor="ctr"/>
                </a:tc>
                <a:tc gridSpan="2">
                  <a:txBody>
                    <a:bodyPr/>
                    <a:lstStyle/>
                    <a:p>
                      <a:pPr algn="ctr">
                        <a:spcAft>
                          <a:spcPts val="0"/>
                        </a:spcAft>
                      </a:pPr>
                      <a:r>
                        <a:rPr lang="ru-RU" sz="1500" dirty="0">
                          <a:effectLst/>
                        </a:rPr>
                        <a:t>Всего застрах.</a:t>
                      </a:r>
                      <a:endParaRPr lang="ru-RU" sz="900" dirty="0">
                        <a:effectLst/>
                        <a:latin typeface="Times New Roman"/>
                        <a:ea typeface="Times New Roman"/>
                      </a:endParaRPr>
                    </a:p>
                  </a:txBody>
                  <a:tcPr marL="51890" marR="51890" marT="0" marB="0" anchor="ctr"/>
                </a:tc>
                <a:tc hMerge="1">
                  <a:txBody>
                    <a:bodyPr/>
                    <a:lstStyle/>
                    <a:p>
                      <a:endParaRPr lang="ru-RU"/>
                    </a:p>
                  </a:txBody>
                  <a:tcPr/>
                </a:tc>
                <a:extLst>
                  <a:ext uri="{0D108BD9-81ED-4DB2-BD59-A6C34878D82A}">
                    <a16:rowId xmlns:a16="http://schemas.microsoft.com/office/drawing/2014/main" val="10000"/>
                  </a:ext>
                </a:extLst>
              </a:tr>
              <a:tr h="415635">
                <a:tc vMerge="1">
                  <a:txBody>
                    <a:bodyPr/>
                    <a:lstStyle/>
                    <a:p>
                      <a:endParaRPr lang="ru-RU"/>
                    </a:p>
                  </a:txBody>
                  <a:tcPr/>
                </a:tc>
                <a:tc vMerge="1">
                  <a:txBody>
                    <a:bodyPr/>
                    <a:lstStyle/>
                    <a:p>
                      <a:endParaRPr lang="ru-RU"/>
                    </a:p>
                  </a:txBody>
                  <a:tcPr/>
                </a:tc>
                <a:tc>
                  <a:txBody>
                    <a:bodyPr/>
                    <a:lstStyle/>
                    <a:p>
                      <a:pPr algn="ctr">
                        <a:spcAft>
                          <a:spcPts val="0"/>
                        </a:spcAft>
                      </a:pPr>
                      <a:r>
                        <a:rPr lang="ru-RU" sz="1500" dirty="0" err="1">
                          <a:effectLst/>
                        </a:rPr>
                        <a:t>Абс</a:t>
                      </a:r>
                      <a:r>
                        <a:rPr lang="ru-RU" sz="1500" dirty="0">
                          <a:effectLst/>
                        </a:rPr>
                        <a:t>.</a:t>
                      </a:r>
                      <a:endParaRPr lang="ru-RU" sz="900" dirty="0">
                        <a:effectLst/>
                        <a:latin typeface="Times New Roman"/>
                        <a:ea typeface="Times New Roman"/>
                      </a:endParaRPr>
                    </a:p>
                  </a:txBody>
                  <a:tcPr marL="51890" marR="51890" marT="0" marB="0" anchor="ctr"/>
                </a:tc>
                <a:tc>
                  <a:txBody>
                    <a:bodyPr/>
                    <a:lstStyle/>
                    <a:p>
                      <a:pPr algn="ctr">
                        <a:spcAft>
                          <a:spcPts val="0"/>
                        </a:spcAft>
                      </a:pPr>
                      <a:r>
                        <a:rPr lang="ru-RU" sz="1500" dirty="0">
                          <a:effectLst/>
                        </a:rPr>
                        <a:t>%</a:t>
                      </a:r>
                      <a:endParaRPr lang="ru-RU" sz="900" dirty="0">
                        <a:effectLst/>
                        <a:latin typeface="Times New Roman"/>
                        <a:ea typeface="Times New Roman"/>
                      </a:endParaRPr>
                    </a:p>
                  </a:txBody>
                  <a:tcPr marL="51890" marR="51890" marT="0" marB="0" anchor="ctr"/>
                </a:tc>
                <a:tc vMerge="1">
                  <a:txBody>
                    <a:bodyPr/>
                    <a:lstStyle/>
                    <a:p>
                      <a:endParaRPr lang="ru-RU"/>
                    </a:p>
                  </a:txBody>
                  <a:tcPr/>
                </a:tc>
                <a:tc>
                  <a:txBody>
                    <a:bodyPr/>
                    <a:lstStyle/>
                    <a:p>
                      <a:pPr algn="ctr">
                        <a:spcAft>
                          <a:spcPts val="0"/>
                        </a:spcAft>
                      </a:pPr>
                      <a:r>
                        <a:rPr lang="ru-RU" sz="1500" dirty="0" err="1">
                          <a:effectLst/>
                        </a:rPr>
                        <a:t>Абс</a:t>
                      </a:r>
                      <a:r>
                        <a:rPr lang="ru-RU" sz="1500" dirty="0">
                          <a:effectLst/>
                        </a:rPr>
                        <a:t>.</a:t>
                      </a:r>
                      <a:endParaRPr lang="ru-RU" sz="900" dirty="0">
                        <a:effectLst/>
                        <a:latin typeface="Times New Roman"/>
                        <a:ea typeface="Times New Roman"/>
                      </a:endParaRPr>
                    </a:p>
                  </a:txBody>
                  <a:tcPr marL="51890" marR="51890" marT="0" marB="0" anchor="ctr"/>
                </a:tc>
                <a:tc>
                  <a:txBody>
                    <a:bodyPr/>
                    <a:lstStyle/>
                    <a:p>
                      <a:pPr algn="ctr">
                        <a:spcAft>
                          <a:spcPts val="0"/>
                        </a:spcAft>
                      </a:pPr>
                      <a:r>
                        <a:rPr lang="ru-RU" sz="1500" dirty="0">
                          <a:effectLst/>
                        </a:rPr>
                        <a:t>%</a:t>
                      </a:r>
                      <a:endParaRPr lang="ru-RU" sz="900" dirty="0">
                        <a:effectLst/>
                        <a:latin typeface="Times New Roman"/>
                        <a:ea typeface="Times New Roman"/>
                      </a:endParaRPr>
                    </a:p>
                  </a:txBody>
                  <a:tcPr marL="51890" marR="51890" marT="0" marB="0" anchor="ctr"/>
                </a:tc>
                <a:extLst>
                  <a:ext uri="{0D108BD9-81ED-4DB2-BD59-A6C34878D82A}">
                    <a16:rowId xmlns:a16="http://schemas.microsoft.com/office/drawing/2014/main" val="10001"/>
                  </a:ext>
                </a:extLst>
              </a:tr>
              <a:tr h="306881">
                <a:tc>
                  <a:txBody>
                    <a:bodyPr/>
                    <a:lstStyle/>
                    <a:p>
                      <a:pPr algn="just">
                        <a:spcAft>
                          <a:spcPts val="0"/>
                        </a:spcAft>
                      </a:pPr>
                      <a:r>
                        <a:rPr lang="ru-RU" sz="1500" dirty="0">
                          <a:effectLst/>
                        </a:rPr>
                        <a:t>Комрат</a:t>
                      </a:r>
                      <a:endParaRPr lang="ru-RU" sz="900" dirty="0">
                        <a:effectLst/>
                        <a:latin typeface="Times New Roman"/>
                        <a:ea typeface="Times New Roman"/>
                      </a:endParaRPr>
                    </a:p>
                  </a:txBody>
                  <a:tcPr marL="51890" marR="51890" marT="0" marB="0"/>
                </a:tc>
                <a:tc>
                  <a:txBody>
                    <a:bodyPr/>
                    <a:lstStyle/>
                    <a:p>
                      <a:pPr algn="r" fontAlgn="b"/>
                      <a:r>
                        <a:rPr lang="ru-RU" sz="1800" u="none" strike="noStrike">
                          <a:effectLst/>
                        </a:rPr>
                        <a:t>26924</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a:effectLst/>
                        </a:rPr>
                        <a:t>22734</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solidFill>
                            <a:srgbClr val="C00000"/>
                          </a:solidFill>
                          <a:effectLst/>
                        </a:rPr>
                        <a:t>84.4</a:t>
                      </a:r>
                      <a:endParaRPr lang="ru-RU" sz="1800" b="0" i="0" u="none" strike="noStrike" dirty="0">
                        <a:solidFill>
                          <a:srgbClr val="C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effectLst/>
                        </a:rPr>
                        <a:t>16257</a:t>
                      </a:r>
                      <a:endParaRPr lang="ru-RU"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a:effectLst/>
                        </a:rPr>
                        <a:t>12024</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solidFill>
                            <a:srgbClr val="C00000"/>
                          </a:solidFill>
                          <a:effectLst/>
                        </a:rPr>
                        <a:t>73.9</a:t>
                      </a:r>
                      <a:endParaRPr lang="ru-RU" sz="1800" b="0"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306881">
                <a:tc>
                  <a:txBody>
                    <a:bodyPr/>
                    <a:lstStyle/>
                    <a:p>
                      <a:pPr algn="just">
                        <a:spcAft>
                          <a:spcPts val="0"/>
                        </a:spcAft>
                      </a:pPr>
                      <a:r>
                        <a:rPr lang="ru-RU" sz="1500" dirty="0">
                          <a:effectLst/>
                        </a:rPr>
                        <a:t>Буджак</a:t>
                      </a:r>
                      <a:endParaRPr lang="ru-RU" sz="900" dirty="0">
                        <a:effectLst/>
                        <a:latin typeface="Times New Roman"/>
                        <a:ea typeface="Times New Roman"/>
                      </a:endParaRPr>
                    </a:p>
                  </a:txBody>
                  <a:tcPr marL="51890" marR="51890" marT="0" marB="0"/>
                </a:tc>
                <a:tc>
                  <a:txBody>
                    <a:bodyPr/>
                    <a:lstStyle/>
                    <a:p>
                      <a:pPr algn="r" fontAlgn="b"/>
                      <a:r>
                        <a:rPr lang="ru-RU" sz="1800" u="none" strike="noStrike" dirty="0">
                          <a:effectLst/>
                        </a:rPr>
                        <a:t>1573</a:t>
                      </a:r>
                      <a:endParaRPr lang="ru-RU"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a:effectLst/>
                        </a:rPr>
                        <a:t>1036</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solidFill>
                            <a:srgbClr val="C00000"/>
                          </a:solidFill>
                          <a:effectLst/>
                        </a:rPr>
                        <a:t>65.86</a:t>
                      </a:r>
                      <a:endParaRPr lang="ru-RU" sz="1800" b="0" i="0" u="none" strike="noStrike" dirty="0">
                        <a:solidFill>
                          <a:srgbClr val="C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effectLst/>
                        </a:rPr>
                        <a:t>1062</a:t>
                      </a:r>
                      <a:endParaRPr lang="ru-RU"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a:effectLst/>
                        </a:rPr>
                        <a:t>525</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solidFill>
                            <a:srgbClr val="C00000"/>
                          </a:solidFill>
                          <a:effectLst/>
                        </a:rPr>
                        <a:t>49.4</a:t>
                      </a:r>
                      <a:endParaRPr lang="ru-RU" sz="1800" b="0"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339153">
                <a:tc>
                  <a:txBody>
                    <a:bodyPr/>
                    <a:lstStyle/>
                    <a:p>
                      <a:pPr algn="just">
                        <a:spcAft>
                          <a:spcPts val="0"/>
                        </a:spcAft>
                      </a:pPr>
                      <a:r>
                        <a:rPr lang="ru-RU" sz="1500" dirty="0" err="1">
                          <a:effectLst/>
                        </a:rPr>
                        <a:t>Ферапонтьевка</a:t>
                      </a:r>
                      <a:endParaRPr lang="ru-RU" sz="900" dirty="0">
                        <a:effectLst/>
                        <a:latin typeface="Times New Roman"/>
                        <a:ea typeface="Times New Roman"/>
                      </a:endParaRPr>
                    </a:p>
                  </a:txBody>
                  <a:tcPr marL="51890" marR="51890" marT="0" marB="0"/>
                </a:tc>
                <a:tc>
                  <a:txBody>
                    <a:bodyPr/>
                    <a:lstStyle/>
                    <a:p>
                      <a:pPr algn="r" fontAlgn="b"/>
                      <a:r>
                        <a:rPr lang="ru-RU" sz="1800" u="none" strike="noStrike" dirty="0">
                          <a:effectLst/>
                        </a:rPr>
                        <a:t>789</a:t>
                      </a:r>
                      <a:endParaRPr lang="ru-RU"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effectLst/>
                        </a:rPr>
                        <a:t>538</a:t>
                      </a:r>
                      <a:endParaRPr lang="ru-RU"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solidFill>
                            <a:srgbClr val="C00000"/>
                          </a:solidFill>
                          <a:effectLst/>
                        </a:rPr>
                        <a:t>68.19</a:t>
                      </a:r>
                      <a:endParaRPr lang="ru-RU" sz="1800" b="0" i="0" u="none" strike="noStrike" dirty="0">
                        <a:solidFill>
                          <a:srgbClr val="C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effectLst/>
                        </a:rPr>
                        <a:t>473</a:t>
                      </a:r>
                      <a:endParaRPr lang="ru-RU"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a:effectLst/>
                        </a:rPr>
                        <a:t>222</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solidFill>
                            <a:srgbClr val="C00000"/>
                          </a:solidFill>
                          <a:effectLst/>
                        </a:rPr>
                        <a:t>46</a:t>
                      </a:r>
                      <a:endParaRPr lang="ru-RU" sz="1800" b="0"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306881">
                <a:tc>
                  <a:txBody>
                    <a:bodyPr/>
                    <a:lstStyle/>
                    <a:p>
                      <a:pPr algn="just">
                        <a:spcAft>
                          <a:spcPts val="0"/>
                        </a:spcAft>
                      </a:pPr>
                      <a:r>
                        <a:rPr lang="ru-RU" sz="1500">
                          <a:effectLst/>
                        </a:rPr>
                        <a:t>Конгазчик</a:t>
                      </a:r>
                      <a:endParaRPr lang="ru-RU" sz="900">
                        <a:effectLst/>
                        <a:latin typeface="Times New Roman"/>
                        <a:ea typeface="Times New Roman"/>
                      </a:endParaRPr>
                    </a:p>
                  </a:txBody>
                  <a:tcPr marL="51890" marR="51890" marT="0" marB="0"/>
                </a:tc>
                <a:tc>
                  <a:txBody>
                    <a:bodyPr/>
                    <a:lstStyle/>
                    <a:p>
                      <a:pPr algn="r" fontAlgn="b"/>
                      <a:r>
                        <a:rPr lang="ru-RU" sz="1800" u="none" strike="noStrike">
                          <a:effectLst/>
                        </a:rPr>
                        <a:t>1997</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effectLst/>
                        </a:rPr>
                        <a:t>1325</a:t>
                      </a:r>
                      <a:endParaRPr lang="ru-RU"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solidFill>
                            <a:srgbClr val="C00000"/>
                          </a:solidFill>
                          <a:effectLst/>
                        </a:rPr>
                        <a:t>66.35</a:t>
                      </a:r>
                      <a:endParaRPr lang="ru-RU" sz="1800" b="0" i="0" u="none" strike="noStrike" dirty="0">
                        <a:solidFill>
                          <a:srgbClr val="C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effectLst/>
                        </a:rPr>
                        <a:t>1331</a:t>
                      </a:r>
                      <a:endParaRPr lang="ru-RU"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a:effectLst/>
                        </a:rPr>
                        <a:t>659</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solidFill>
                            <a:srgbClr val="C00000"/>
                          </a:solidFill>
                          <a:effectLst/>
                        </a:rPr>
                        <a:t>49.5</a:t>
                      </a:r>
                      <a:endParaRPr lang="ru-RU" sz="1800" b="0"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315495">
                <a:tc>
                  <a:txBody>
                    <a:bodyPr/>
                    <a:lstStyle/>
                    <a:p>
                      <a:pPr algn="just">
                        <a:spcAft>
                          <a:spcPts val="0"/>
                        </a:spcAft>
                      </a:pPr>
                      <a:r>
                        <a:rPr lang="ru-RU" sz="1500">
                          <a:effectLst/>
                        </a:rPr>
                        <a:t>Бешалма</a:t>
                      </a:r>
                      <a:endParaRPr lang="ru-RU" sz="900">
                        <a:effectLst/>
                        <a:latin typeface="Times New Roman"/>
                        <a:ea typeface="Times New Roman"/>
                      </a:endParaRPr>
                    </a:p>
                  </a:txBody>
                  <a:tcPr marL="51890" marR="51890" marT="0" marB="0"/>
                </a:tc>
                <a:tc>
                  <a:txBody>
                    <a:bodyPr/>
                    <a:lstStyle/>
                    <a:p>
                      <a:pPr algn="r" fontAlgn="b"/>
                      <a:r>
                        <a:rPr lang="ru-RU" sz="1800" u="none" strike="noStrike">
                          <a:effectLst/>
                        </a:rPr>
                        <a:t>3928</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effectLst/>
                        </a:rPr>
                        <a:t>2116</a:t>
                      </a:r>
                      <a:endParaRPr lang="ru-RU"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solidFill>
                            <a:srgbClr val="C00000"/>
                          </a:solidFill>
                          <a:effectLst/>
                        </a:rPr>
                        <a:t>53.8</a:t>
                      </a:r>
                      <a:endParaRPr lang="ru-RU" sz="1800" b="0" i="0" u="none" strike="noStrike" dirty="0">
                        <a:solidFill>
                          <a:srgbClr val="C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effectLst/>
                        </a:rPr>
                        <a:t>2532</a:t>
                      </a:r>
                      <a:endParaRPr lang="ru-RU"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a:effectLst/>
                        </a:rPr>
                        <a:t>720</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solidFill>
                            <a:srgbClr val="C00000"/>
                          </a:solidFill>
                          <a:effectLst/>
                        </a:rPr>
                        <a:t>28.4</a:t>
                      </a:r>
                      <a:endParaRPr lang="ru-RU" sz="1800" b="0"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306881">
                <a:tc>
                  <a:txBody>
                    <a:bodyPr/>
                    <a:lstStyle/>
                    <a:p>
                      <a:pPr algn="just">
                        <a:spcAft>
                          <a:spcPts val="0"/>
                        </a:spcAft>
                      </a:pPr>
                      <a:r>
                        <a:rPr lang="ru-RU" sz="1500">
                          <a:effectLst/>
                        </a:rPr>
                        <a:t>ЦЗ Комрат</a:t>
                      </a:r>
                      <a:endParaRPr lang="ru-RU" sz="900">
                        <a:effectLst/>
                        <a:latin typeface="Times New Roman"/>
                        <a:ea typeface="Times New Roman"/>
                      </a:endParaRPr>
                    </a:p>
                  </a:txBody>
                  <a:tcPr marL="51890" marR="51890" marT="0" marB="0"/>
                </a:tc>
                <a:tc>
                  <a:txBody>
                    <a:bodyPr/>
                    <a:lstStyle/>
                    <a:p>
                      <a:pPr algn="r" fontAlgn="b"/>
                      <a:r>
                        <a:rPr lang="ru-RU" sz="1800" u="none" strike="noStrike">
                          <a:effectLst/>
                        </a:rPr>
                        <a:t>35211</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a:effectLst/>
                        </a:rPr>
                        <a:t>27749</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solidFill>
                            <a:srgbClr val="C00000"/>
                          </a:solidFill>
                          <a:effectLst/>
                        </a:rPr>
                        <a:t>78.8</a:t>
                      </a:r>
                      <a:endParaRPr lang="ru-RU" sz="1800" b="0" i="0" u="none" strike="noStrike" dirty="0">
                        <a:solidFill>
                          <a:srgbClr val="C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effectLst/>
                        </a:rPr>
                        <a:t>21655</a:t>
                      </a:r>
                      <a:endParaRPr lang="ru-RU"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a:effectLst/>
                        </a:rPr>
                        <a:t>14150</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solidFill>
                            <a:srgbClr val="C00000"/>
                          </a:solidFill>
                          <a:effectLst/>
                        </a:rPr>
                        <a:t>65.3</a:t>
                      </a:r>
                      <a:endParaRPr lang="ru-RU" sz="1800" b="0"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306881">
                <a:tc>
                  <a:txBody>
                    <a:bodyPr/>
                    <a:lstStyle/>
                    <a:p>
                      <a:pPr algn="just">
                        <a:spcAft>
                          <a:spcPts val="0"/>
                        </a:spcAft>
                      </a:pPr>
                      <a:r>
                        <a:rPr lang="ru-RU" sz="1500">
                          <a:effectLst/>
                        </a:rPr>
                        <a:t>Конгаз</a:t>
                      </a:r>
                      <a:endParaRPr lang="ru-RU" sz="900">
                        <a:effectLst/>
                        <a:latin typeface="Times New Roman"/>
                        <a:ea typeface="Times New Roman"/>
                      </a:endParaRPr>
                    </a:p>
                  </a:txBody>
                  <a:tcPr marL="51890" marR="51890" marT="0" marB="0"/>
                </a:tc>
                <a:tc>
                  <a:txBody>
                    <a:bodyPr/>
                    <a:lstStyle/>
                    <a:p>
                      <a:pPr algn="r" fontAlgn="b"/>
                      <a:r>
                        <a:rPr lang="ru-RU" sz="1800" u="none" strike="noStrike">
                          <a:effectLst/>
                        </a:rPr>
                        <a:t>15940</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a:effectLst/>
                        </a:rPr>
                        <a:t>10899</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solidFill>
                            <a:srgbClr val="C00000"/>
                          </a:solidFill>
                          <a:effectLst/>
                        </a:rPr>
                        <a:t>68.38</a:t>
                      </a:r>
                      <a:endParaRPr lang="ru-RU" sz="1800" b="0" i="0" u="none" strike="noStrike" dirty="0">
                        <a:solidFill>
                          <a:srgbClr val="C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effectLst/>
                        </a:rPr>
                        <a:t>9722</a:t>
                      </a:r>
                      <a:endParaRPr lang="ru-RU"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a:effectLst/>
                        </a:rPr>
                        <a:t>4696</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solidFill>
                            <a:srgbClr val="C00000"/>
                          </a:solidFill>
                          <a:effectLst/>
                        </a:rPr>
                        <a:t>48.3</a:t>
                      </a:r>
                      <a:endParaRPr lang="ru-RU" sz="1800" b="0"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306881">
                <a:tc>
                  <a:txBody>
                    <a:bodyPr/>
                    <a:lstStyle/>
                    <a:p>
                      <a:pPr algn="just">
                        <a:spcAft>
                          <a:spcPts val="0"/>
                        </a:spcAft>
                      </a:pPr>
                      <a:r>
                        <a:rPr lang="ru-RU" sz="1500">
                          <a:effectLst/>
                        </a:rPr>
                        <a:t>Кирсово</a:t>
                      </a:r>
                      <a:endParaRPr lang="ru-RU" sz="900">
                        <a:effectLst/>
                        <a:latin typeface="Times New Roman"/>
                        <a:ea typeface="Times New Roman"/>
                      </a:endParaRPr>
                    </a:p>
                  </a:txBody>
                  <a:tcPr marL="51890" marR="51890" marT="0" marB="0"/>
                </a:tc>
                <a:tc>
                  <a:txBody>
                    <a:bodyPr/>
                    <a:lstStyle/>
                    <a:p>
                      <a:pPr algn="r" fontAlgn="b"/>
                      <a:r>
                        <a:rPr lang="ru-RU" sz="1800" u="none" strike="noStrike">
                          <a:effectLst/>
                        </a:rPr>
                        <a:t>6889</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a:effectLst/>
                        </a:rPr>
                        <a:t>4621</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solidFill>
                            <a:srgbClr val="C00000"/>
                          </a:solidFill>
                          <a:effectLst/>
                        </a:rPr>
                        <a:t>67.08</a:t>
                      </a:r>
                      <a:endParaRPr lang="ru-RU" sz="1800" b="0" i="0" u="none" strike="noStrike" dirty="0">
                        <a:solidFill>
                          <a:srgbClr val="C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effectLst/>
                        </a:rPr>
                        <a:t>4410</a:t>
                      </a:r>
                      <a:endParaRPr lang="ru-RU"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effectLst/>
                        </a:rPr>
                        <a:t>2142</a:t>
                      </a:r>
                      <a:endParaRPr lang="ru-RU"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solidFill>
                            <a:srgbClr val="C00000"/>
                          </a:solidFill>
                          <a:effectLst/>
                        </a:rPr>
                        <a:t>48.6</a:t>
                      </a:r>
                      <a:endParaRPr lang="ru-RU" sz="1800" b="0"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306881">
                <a:tc>
                  <a:txBody>
                    <a:bodyPr/>
                    <a:lstStyle/>
                    <a:p>
                      <a:pPr algn="just">
                        <a:spcAft>
                          <a:spcPts val="0"/>
                        </a:spcAft>
                      </a:pPr>
                      <a:r>
                        <a:rPr lang="ru-RU" sz="1500">
                          <a:effectLst/>
                        </a:rPr>
                        <a:t>Авдарма</a:t>
                      </a:r>
                      <a:endParaRPr lang="ru-RU" sz="900">
                        <a:effectLst/>
                        <a:latin typeface="Times New Roman"/>
                        <a:ea typeface="Times New Roman"/>
                      </a:endParaRPr>
                    </a:p>
                  </a:txBody>
                  <a:tcPr marL="51890" marR="51890" marT="0" marB="0"/>
                </a:tc>
                <a:tc>
                  <a:txBody>
                    <a:bodyPr/>
                    <a:lstStyle/>
                    <a:p>
                      <a:pPr algn="r" fontAlgn="b"/>
                      <a:r>
                        <a:rPr lang="ru-RU" sz="1800" u="none" strike="noStrike">
                          <a:effectLst/>
                        </a:rPr>
                        <a:t>3485</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a:effectLst/>
                        </a:rPr>
                        <a:t>2166</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solidFill>
                            <a:srgbClr val="C00000"/>
                          </a:solidFill>
                          <a:effectLst/>
                        </a:rPr>
                        <a:t>62.1</a:t>
                      </a:r>
                      <a:endParaRPr lang="ru-RU" sz="1800" b="0" i="0" u="none" strike="noStrike" dirty="0">
                        <a:solidFill>
                          <a:srgbClr val="C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effectLst/>
                        </a:rPr>
                        <a:t>2111</a:t>
                      </a:r>
                      <a:endParaRPr lang="ru-RU"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a:effectLst/>
                        </a:rPr>
                        <a:t>792</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solidFill>
                            <a:srgbClr val="C00000"/>
                          </a:solidFill>
                          <a:effectLst/>
                        </a:rPr>
                        <a:t>37.5</a:t>
                      </a:r>
                      <a:endParaRPr lang="ru-RU" sz="1800" b="0"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306881">
                <a:tc>
                  <a:txBody>
                    <a:bodyPr/>
                    <a:lstStyle/>
                    <a:p>
                      <a:pPr algn="just">
                        <a:spcAft>
                          <a:spcPts val="0"/>
                        </a:spcAft>
                      </a:pPr>
                      <a:r>
                        <a:rPr lang="ru-RU" sz="1500">
                          <a:effectLst/>
                        </a:rPr>
                        <a:t>Чок-Майдан</a:t>
                      </a:r>
                      <a:endParaRPr lang="ru-RU" sz="900">
                        <a:effectLst/>
                        <a:latin typeface="Times New Roman"/>
                        <a:ea typeface="Times New Roman"/>
                      </a:endParaRPr>
                    </a:p>
                  </a:txBody>
                  <a:tcPr marL="51890" marR="51890" marT="0" marB="0"/>
                </a:tc>
                <a:tc>
                  <a:txBody>
                    <a:bodyPr/>
                    <a:lstStyle/>
                    <a:p>
                      <a:pPr algn="r" fontAlgn="b"/>
                      <a:r>
                        <a:rPr lang="ru-RU" sz="1800" u="none" strike="noStrike">
                          <a:effectLst/>
                        </a:rPr>
                        <a:t>3362</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a:effectLst/>
                        </a:rPr>
                        <a:t>1943</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solidFill>
                            <a:srgbClr val="C00000"/>
                          </a:solidFill>
                          <a:effectLst/>
                        </a:rPr>
                        <a:t>57.79</a:t>
                      </a:r>
                      <a:endParaRPr lang="ru-RU" sz="1800" b="0" i="0" u="none" strike="noStrike" dirty="0">
                        <a:solidFill>
                          <a:srgbClr val="C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effectLst/>
                        </a:rPr>
                        <a:t>2184</a:t>
                      </a:r>
                      <a:endParaRPr lang="ru-RU"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effectLst/>
                        </a:rPr>
                        <a:t>765</a:t>
                      </a:r>
                      <a:endParaRPr lang="ru-RU"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solidFill>
                            <a:srgbClr val="C00000"/>
                          </a:solidFill>
                          <a:effectLst/>
                        </a:rPr>
                        <a:t>44.8</a:t>
                      </a:r>
                      <a:endParaRPr lang="ru-RU" sz="1800" b="0"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r h="315495">
                <a:tc>
                  <a:txBody>
                    <a:bodyPr/>
                    <a:lstStyle/>
                    <a:p>
                      <a:pPr algn="just">
                        <a:spcAft>
                          <a:spcPts val="0"/>
                        </a:spcAft>
                      </a:pPr>
                      <a:r>
                        <a:rPr lang="ru-RU" sz="1500">
                          <a:effectLst/>
                        </a:rPr>
                        <a:t>Дезгинжа</a:t>
                      </a:r>
                      <a:endParaRPr lang="ru-RU" sz="900">
                        <a:effectLst/>
                        <a:latin typeface="Times New Roman"/>
                        <a:ea typeface="Times New Roman"/>
                      </a:endParaRPr>
                    </a:p>
                  </a:txBody>
                  <a:tcPr marL="51890" marR="51890" marT="0" marB="0"/>
                </a:tc>
                <a:tc>
                  <a:txBody>
                    <a:bodyPr/>
                    <a:lstStyle/>
                    <a:p>
                      <a:pPr algn="r" fontAlgn="b"/>
                      <a:r>
                        <a:rPr lang="ru-RU" sz="1800" u="none" strike="noStrike">
                          <a:effectLst/>
                        </a:rPr>
                        <a:t>4709</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a:effectLst/>
                        </a:rPr>
                        <a:t>2988</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solidFill>
                            <a:srgbClr val="C00000"/>
                          </a:solidFill>
                          <a:effectLst/>
                        </a:rPr>
                        <a:t>63.4</a:t>
                      </a:r>
                      <a:endParaRPr lang="ru-RU" sz="1800" b="0" i="0" u="none" strike="noStrike" dirty="0">
                        <a:solidFill>
                          <a:srgbClr val="C00000"/>
                        </a:solidFill>
                        <a:effectLst/>
                        <a:latin typeface="Calibri" panose="020F0502020204030204" pitchFamily="34" charset="0"/>
                      </a:endParaRPr>
                    </a:p>
                  </a:txBody>
                  <a:tcPr marL="9525" marR="9525" marT="9525" marB="0" anchor="b"/>
                </a:tc>
                <a:tc>
                  <a:txBody>
                    <a:bodyPr/>
                    <a:lstStyle/>
                    <a:p>
                      <a:pPr algn="r" fontAlgn="b"/>
                      <a:r>
                        <a:rPr lang="ru-RU" sz="1800" u="none" strike="noStrike">
                          <a:effectLst/>
                        </a:rPr>
                        <a:t>2912</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effectLst/>
                        </a:rPr>
                        <a:t>1191</a:t>
                      </a:r>
                      <a:endParaRPr lang="ru-RU"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solidFill>
                            <a:srgbClr val="C00000"/>
                          </a:solidFill>
                          <a:effectLst/>
                        </a:rPr>
                        <a:t>40.87</a:t>
                      </a:r>
                      <a:endParaRPr lang="ru-RU" sz="1800" b="0"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2"/>
                  </a:ext>
                </a:extLst>
              </a:tr>
              <a:tr h="306881">
                <a:tc>
                  <a:txBody>
                    <a:bodyPr/>
                    <a:lstStyle/>
                    <a:p>
                      <a:pPr algn="just">
                        <a:spcAft>
                          <a:spcPts val="0"/>
                        </a:spcAft>
                      </a:pPr>
                      <a:r>
                        <a:rPr lang="ru-RU" sz="1500">
                          <a:effectLst/>
                        </a:rPr>
                        <a:t>Район</a:t>
                      </a:r>
                      <a:endParaRPr lang="ru-RU" sz="900">
                        <a:effectLst/>
                        <a:latin typeface="Times New Roman"/>
                        <a:ea typeface="Times New Roman"/>
                      </a:endParaRPr>
                    </a:p>
                  </a:txBody>
                  <a:tcPr marL="51890" marR="51890" marT="0" marB="0"/>
                </a:tc>
                <a:tc>
                  <a:txBody>
                    <a:bodyPr/>
                    <a:lstStyle/>
                    <a:p>
                      <a:pPr algn="r" fontAlgn="b"/>
                      <a:r>
                        <a:rPr lang="ru-RU" sz="1800" u="none" strike="noStrike">
                          <a:effectLst/>
                        </a:rPr>
                        <a:t>69596</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a:effectLst/>
                        </a:rPr>
                        <a:t>50366</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solidFill>
                            <a:srgbClr val="C00000"/>
                          </a:solidFill>
                          <a:effectLst/>
                        </a:rPr>
                        <a:t>72.4</a:t>
                      </a:r>
                      <a:endParaRPr lang="ru-RU" sz="1800" b="0" i="0" u="none" strike="noStrike" dirty="0">
                        <a:solidFill>
                          <a:srgbClr val="C00000"/>
                        </a:solidFill>
                        <a:effectLst/>
                        <a:latin typeface="Calibri" panose="020F0502020204030204" pitchFamily="34" charset="0"/>
                      </a:endParaRPr>
                    </a:p>
                  </a:txBody>
                  <a:tcPr marL="9525" marR="9525" marT="9525" marB="0" anchor="b"/>
                </a:tc>
                <a:tc>
                  <a:txBody>
                    <a:bodyPr/>
                    <a:lstStyle/>
                    <a:p>
                      <a:pPr algn="r" fontAlgn="b"/>
                      <a:r>
                        <a:rPr lang="ru-RU" sz="1800" u="none" strike="noStrike">
                          <a:effectLst/>
                        </a:rPr>
                        <a:t>42994</a:t>
                      </a:r>
                      <a:endParaRPr lang="ru-R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effectLst/>
                        </a:rPr>
                        <a:t>23323</a:t>
                      </a:r>
                      <a:endParaRPr lang="ru-RU"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800" u="none" strike="noStrike" dirty="0">
                          <a:solidFill>
                            <a:srgbClr val="C00000"/>
                          </a:solidFill>
                          <a:effectLst/>
                        </a:rPr>
                        <a:t>54.2</a:t>
                      </a:r>
                      <a:endParaRPr lang="ru-RU" sz="1800" b="0"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3"/>
                  </a:ext>
                </a:extLst>
              </a:tr>
              <a:tr h="306881">
                <a:tc gridSpan="7">
                  <a:txBody>
                    <a:bodyPr/>
                    <a:lstStyle/>
                    <a:p>
                      <a:pPr marL="712788" indent="-712788" algn="just">
                        <a:spcAft>
                          <a:spcPts val="0"/>
                        </a:spcAft>
                      </a:pPr>
                      <a:endParaRPr lang="ru-RU" sz="1600" dirty="0">
                        <a:solidFill>
                          <a:srgbClr val="C00000"/>
                        </a:solidFill>
                        <a:effectLst/>
                        <a:latin typeface="Times New Roman"/>
                        <a:ea typeface="Times New Roman"/>
                      </a:endParaRPr>
                    </a:p>
                  </a:txBody>
                  <a:tcPr marL="51890" marR="51890" marT="0" marB="0"/>
                </a:tc>
                <a:tc hMerge="1">
                  <a:txBody>
                    <a:bodyPr/>
                    <a:lstStyle/>
                    <a:p>
                      <a:pPr algn="ctr">
                        <a:spcAft>
                          <a:spcPts val="0"/>
                        </a:spcAft>
                      </a:pPr>
                      <a:endParaRPr lang="ru-RU" sz="900" dirty="0">
                        <a:effectLst/>
                        <a:latin typeface="Times New Roman"/>
                        <a:ea typeface="Times New Roman"/>
                      </a:endParaRPr>
                    </a:p>
                  </a:txBody>
                  <a:tcPr marL="51890" marR="51890" marT="0" marB="0" anchor="ctr"/>
                </a:tc>
                <a:tc hMerge="1">
                  <a:txBody>
                    <a:bodyPr/>
                    <a:lstStyle/>
                    <a:p>
                      <a:pPr algn="ctr">
                        <a:spcAft>
                          <a:spcPts val="0"/>
                        </a:spcAft>
                      </a:pPr>
                      <a:endParaRPr lang="ru-RU" sz="900" dirty="0">
                        <a:effectLst/>
                        <a:latin typeface="Times New Roman"/>
                        <a:ea typeface="Times New Roman"/>
                      </a:endParaRPr>
                    </a:p>
                  </a:txBody>
                  <a:tcPr marL="51890" marR="51890" marT="0" marB="0" anchor="ctr"/>
                </a:tc>
                <a:tc hMerge="1">
                  <a:txBody>
                    <a:bodyPr/>
                    <a:lstStyle/>
                    <a:p>
                      <a:pPr algn="ctr">
                        <a:spcAft>
                          <a:spcPts val="0"/>
                        </a:spcAft>
                      </a:pPr>
                      <a:endParaRPr lang="ru-RU" sz="900" dirty="0">
                        <a:effectLst/>
                        <a:latin typeface="Times New Roman"/>
                        <a:ea typeface="Times New Roman"/>
                      </a:endParaRPr>
                    </a:p>
                  </a:txBody>
                  <a:tcPr marL="51890" marR="51890" marT="0" marB="0" anchor="ctr"/>
                </a:tc>
                <a:tc hMerge="1">
                  <a:txBody>
                    <a:bodyPr/>
                    <a:lstStyle/>
                    <a:p>
                      <a:pPr algn="ctr">
                        <a:spcAft>
                          <a:spcPts val="0"/>
                        </a:spcAft>
                      </a:pPr>
                      <a:endParaRPr lang="ru-RU" sz="900" dirty="0">
                        <a:effectLst/>
                        <a:latin typeface="Times New Roman"/>
                        <a:ea typeface="Times New Roman"/>
                      </a:endParaRPr>
                    </a:p>
                  </a:txBody>
                  <a:tcPr marL="51890" marR="51890" marT="0" marB="0" anchor="ctr"/>
                </a:tc>
                <a:tc hMerge="1">
                  <a:txBody>
                    <a:bodyPr/>
                    <a:lstStyle/>
                    <a:p>
                      <a:pPr algn="ctr">
                        <a:spcAft>
                          <a:spcPts val="0"/>
                        </a:spcAft>
                      </a:pPr>
                      <a:endParaRPr lang="ru-RU" sz="900" dirty="0">
                        <a:effectLst/>
                        <a:latin typeface="Times New Roman"/>
                        <a:ea typeface="Times New Roman"/>
                      </a:endParaRPr>
                    </a:p>
                  </a:txBody>
                  <a:tcPr marL="51890" marR="51890" marT="0" marB="0" anchor="ctr"/>
                </a:tc>
                <a:tc hMerge="1">
                  <a:txBody>
                    <a:bodyPr/>
                    <a:lstStyle/>
                    <a:p>
                      <a:pPr algn="ctr">
                        <a:spcAft>
                          <a:spcPts val="0"/>
                        </a:spcAft>
                      </a:pPr>
                      <a:endParaRPr lang="ru-RU" sz="900" dirty="0">
                        <a:effectLst/>
                        <a:latin typeface="Times New Roman"/>
                        <a:ea typeface="Times New Roman"/>
                      </a:endParaRPr>
                    </a:p>
                  </a:txBody>
                  <a:tcPr marL="51890" marR="51890" marT="0"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823269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6632"/>
            <a:ext cx="7526070" cy="1296144"/>
          </a:xfrm>
        </p:spPr>
        <p:txBody>
          <a:bodyPr/>
          <a:lstStyle/>
          <a:p>
            <a:pPr fontAlgn="auto">
              <a:spcAft>
                <a:spcPts val="0"/>
              </a:spcAft>
              <a:defRPr/>
            </a:pPr>
            <a:r>
              <a:rPr lang="ru-RU" sz="2600" b="1" dirty="0">
                <a:solidFill>
                  <a:schemeClr val="tx1">
                    <a:lumMod val="75000"/>
                  </a:schemeClr>
                </a:solidFill>
                <a:effectLst/>
              </a:rPr>
              <a:t>Количество застрахованного населения</a:t>
            </a:r>
            <a:br>
              <a:rPr lang="ru-RU" sz="2600" b="1" dirty="0">
                <a:solidFill>
                  <a:schemeClr val="tx1">
                    <a:lumMod val="75000"/>
                  </a:schemeClr>
                </a:solidFill>
                <a:effectLst/>
              </a:rPr>
            </a:br>
            <a:r>
              <a:rPr lang="ru-RU" sz="2600" b="1" dirty="0">
                <a:solidFill>
                  <a:schemeClr val="tx1">
                    <a:lumMod val="75000"/>
                  </a:schemeClr>
                </a:solidFill>
                <a:effectLst/>
              </a:rPr>
              <a:t>Комратского района </a:t>
            </a:r>
            <a:br>
              <a:rPr lang="ru-RU" sz="2600" b="1" dirty="0">
                <a:solidFill>
                  <a:schemeClr val="tx1">
                    <a:lumMod val="75000"/>
                  </a:schemeClr>
                </a:solidFill>
                <a:effectLst/>
              </a:rPr>
            </a:br>
            <a:r>
              <a:rPr lang="ru-RU" sz="2600" b="1" dirty="0">
                <a:solidFill>
                  <a:schemeClr val="tx1">
                    <a:lumMod val="75000"/>
                  </a:schemeClr>
                </a:solidFill>
                <a:effectLst/>
              </a:rPr>
              <a:t>за 2020-2021 год. </a:t>
            </a:r>
            <a:r>
              <a:rPr lang="ru-RU" sz="2000" b="1" dirty="0">
                <a:solidFill>
                  <a:schemeClr val="tx1">
                    <a:lumMod val="75000"/>
                  </a:schemeClr>
                </a:solidFill>
                <a:effectLst/>
              </a:rPr>
              <a:t>(всего)</a:t>
            </a:r>
            <a:endParaRPr lang="ru-RU" sz="2000" dirty="0">
              <a:solidFill>
                <a:schemeClr val="tx1">
                  <a:lumMod val="75000"/>
                </a:schemeClr>
              </a:solidFill>
            </a:endParaRPr>
          </a:p>
        </p:txBody>
      </p:sp>
      <p:graphicFrame>
        <p:nvGraphicFramePr>
          <p:cNvPr id="12" name="Chart 11"/>
          <p:cNvGraphicFramePr>
            <a:graphicFrameLocks/>
          </p:cNvGraphicFramePr>
          <p:nvPr>
            <p:extLst>
              <p:ext uri="{D42A27DB-BD31-4B8C-83A1-F6EECF244321}">
                <p14:modId xmlns:p14="http://schemas.microsoft.com/office/powerpoint/2010/main" val="3289062719"/>
              </p:ext>
            </p:extLst>
          </p:nvPr>
        </p:nvGraphicFramePr>
        <p:xfrm>
          <a:off x="395536" y="1484784"/>
          <a:ext cx="8352928" cy="53732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1635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ChangeAspect="1"/>
          </p:cNvGraphicFramePr>
          <p:nvPr>
            <p:extLst>
              <p:ext uri="{D42A27DB-BD31-4B8C-83A1-F6EECF244321}">
                <p14:modId xmlns:p14="http://schemas.microsoft.com/office/powerpoint/2010/main" val="1660979799"/>
              </p:ext>
            </p:extLst>
          </p:nvPr>
        </p:nvGraphicFramePr>
        <p:xfrm>
          <a:off x="683568" y="1628800"/>
          <a:ext cx="7700186" cy="5229200"/>
        </p:xfrm>
        <a:graphic>
          <a:graphicData uri="http://schemas.openxmlformats.org/presentationml/2006/ole">
            <mc:AlternateContent xmlns:mc="http://schemas.openxmlformats.org/markup-compatibility/2006">
              <mc:Choice xmlns:v="urn:schemas-microsoft-com:vml" Requires="v">
                <p:oleObj spid="_x0000_s1268" name="Документ" r:id="rId3" imgW="9852751" imgH="7083942" progId="Word.Document.12">
                  <p:embed/>
                </p:oleObj>
              </mc:Choice>
              <mc:Fallback>
                <p:oleObj name="Документ" r:id="rId3" imgW="9852751" imgH="7083942" progId="Word.Document.12">
                  <p:embed/>
                  <p:pic>
                    <p:nvPicPr>
                      <p:cNvPr id="0" name=""/>
                      <p:cNvPicPr/>
                      <p:nvPr/>
                    </p:nvPicPr>
                    <p:blipFill>
                      <a:blip r:embed="rId4"/>
                      <a:stretch>
                        <a:fillRect/>
                      </a:stretch>
                    </p:blipFill>
                    <p:spPr>
                      <a:xfrm>
                        <a:off x="683568" y="1628800"/>
                        <a:ext cx="7700186" cy="5229200"/>
                      </a:xfrm>
                      <a:prstGeom prst="rect">
                        <a:avLst/>
                      </a:prstGeom>
                    </p:spPr>
                  </p:pic>
                </p:oleObj>
              </mc:Fallback>
            </mc:AlternateContent>
          </a:graphicData>
        </a:graphic>
      </p:graphicFrame>
      <p:sp>
        <p:nvSpPr>
          <p:cNvPr id="4" name="Прямоугольник 3"/>
          <p:cNvSpPr/>
          <p:nvPr/>
        </p:nvSpPr>
        <p:spPr>
          <a:xfrm>
            <a:off x="1475656" y="332655"/>
            <a:ext cx="6624736" cy="769441"/>
          </a:xfrm>
          <a:prstGeom prst="rect">
            <a:avLst/>
          </a:prstGeom>
        </p:spPr>
        <p:txBody>
          <a:bodyPr wrap="square">
            <a:spAutoFit/>
          </a:bodyPr>
          <a:lstStyle/>
          <a:p>
            <a:pPr algn="ctr"/>
            <a:r>
              <a:rPr lang="ru-RU" sz="4400" b="1" dirty="0" err="1">
                <a:solidFill>
                  <a:schemeClr val="tx1">
                    <a:lumMod val="75000"/>
                  </a:schemeClr>
                </a:solidFill>
                <a:latin typeface="Times New Roman" panose="02020603050405020304" pitchFamily="18" charset="0"/>
                <a:cs typeface="Times New Roman" panose="02020603050405020304" pitchFamily="18" charset="0"/>
              </a:rPr>
              <a:t>Органиограмма</a:t>
            </a:r>
            <a:r>
              <a:rPr lang="ru-RU" sz="4400" b="1" dirty="0">
                <a:solidFill>
                  <a:schemeClr val="tx1">
                    <a:lumMod val="75000"/>
                  </a:schemeClr>
                </a:solidFill>
                <a:latin typeface="Times New Roman" panose="02020603050405020304" pitchFamily="18" charset="0"/>
                <a:cs typeface="Times New Roman" panose="02020603050405020304" pitchFamily="18" charset="0"/>
              </a:rPr>
              <a:t>.</a:t>
            </a:r>
            <a:endParaRPr lang="ru-RU" sz="4400" dirty="0">
              <a:solidFill>
                <a:schemeClr val="tx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87827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0.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11.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12.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1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14.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15.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16.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9.xml><?xml version="1.0" encoding="utf-8"?>
<p:tagLst xmlns:a="http://schemas.openxmlformats.org/drawingml/2006/main" xmlns:r="http://schemas.openxmlformats.org/officeDocument/2006/relationships" xmlns:p="http://schemas.openxmlformats.org/presentationml/2006/main">
  <p:tag name="RNRSTYLE" val="Indezine_SM_Title"/>
</p:tagLst>
</file>

<file path=ppt/theme/theme1.xml><?xml version="1.0" encoding="utf-8"?>
<a:theme xmlns:a="http://schemas.openxmlformats.org/drawingml/2006/main" name="MedInstr">
  <a:themeElements>
    <a:clrScheme name="Тема Office 2">
      <a:dk1>
        <a:srgbClr val="333333"/>
      </a:dk1>
      <a:lt1>
        <a:srgbClr val="FFFFFF"/>
      </a:lt1>
      <a:dk2>
        <a:srgbClr val="9966CC"/>
      </a:dk2>
      <a:lt2>
        <a:srgbClr val="FFFFFF"/>
      </a:lt2>
      <a:accent1>
        <a:srgbClr val="FFCCF5"/>
      </a:accent1>
      <a:accent2>
        <a:srgbClr val="CCCDFF"/>
      </a:accent2>
      <a:accent3>
        <a:srgbClr val="CAB8E2"/>
      </a:accent3>
      <a:accent4>
        <a:srgbClr val="DADADA"/>
      </a:accent4>
      <a:accent5>
        <a:srgbClr val="FFE2F9"/>
      </a:accent5>
      <a:accent6>
        <a:srgbClr val="B9BAE7"/>
      </a:accent6>
      <a:hlink>
        <a:srgbClr val="B7EBA9"/>
      </a:hlink>
      <a:folHlink>
        <a:srgbClr val="E3C4FF"/>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333333"/>
        </a:dk1>
        <a:lt1>
          <a:srgbClr val="FFFFFF"/>
        </a:lt1>
        <a:dk2>
          <a:srgbClr val="9966CC"/>
        </a:dk2>
        <a:lt2>
          <a:srgbClr val="FFFFFF"/>
        </a:lt2>
        <a:accent1>
          <a:srgbClr val="E2C4FF"/>
        </a:accent1>
        <a:accent2>
          <a:srgbClr val="D0B1F0"/>
        </a:accent2>
        <a:accent3>
          <a:srgbClr val="CAB8E2"/>
        </a:accent3>
        <a:accent4>
          <a:srgbClr val="DADADA"/>
        </a:accent4>
        <a:accent5>
          <a:srgbClr val="EEDEFF"/>
        </a:accent5>
        <a:accent6>
          <a:srgbClr val="BCA0D9"/>
        </a:accent6>
        <a:hlink>
          <a:srgbClr val="EDDBFF"/>
        </a:hlink>
        <a:folHlink>
          <a:srgbClr val="F3E7FF"/>
        </a:folHlink>
      </a:clrScheme>
      <a:clrMap bg1="dk2" tx1="lt1" bg2="dk1" tx2="lt2" accent1="accent1" accent2="accent2" accent3="accent3" accent4="accent4" accent5="accent5" accent6="accent6" hlink="hlink" folHlink="folHlink"/>
    </a:extraClrScheme>
    <a:extraClrScheme>
      <a:clrScheme name="Тема Office 2">
        <a:dk1>
          <a:srgbClr val="333333"/>
        </a:dk1>
        <a:lt1>
          <a:srgbClr val="FFFFFF"/>
        </a:lt1>
        <a:dk2>
          <a:srgbClr val="9966CC"/>
        </a:dk2>
        <a:lt2>
          <a:srgbClr val="FFFFFF"/>
        </a:lt2>
        <a:accent1>
          <a:srgbClr val="FFCCF5"/>
        </a:accent1>
        <a:accent2>
          <a:srgbClr val="CCCDFF"/>
        </a:accent2>
        <a:accent3>
          <a:srgbClr val="CAB8E2"/>
        </a:accent3>
        <a:accent4>
          <a:srgbClr val="DADADA"/>
        </a:accent4>
        <a:accent5>
          <a:srgbClr val="FFE2F9"/>
        </a:accent5>
        <a:accent6>
          <a:srgbClr val="B9BAE7"/>
        </a:accent6>
        <a:hlink>
          <a:srgbClr val="B7EBA9"/>
        </a:hlink>
        <a:folHlink>
          <a:srgbClr val="E3C4FF"/>
        </a:folHlink>
      </a:clrScheme>
      <a:clrMap bg1="dk2" tx1="lt1" bg2="dk1" tx2="lt2" accent1="accent1" accent2="accent2" accent3="accent3" accent4="accent4" accent5="accent5" accent6="accent6" hlink="hlink" folHlink="folHlink"/>
    </a:extraClrScheme>
    <a:extraClrScheme>
      <a:clrScheme name="Тема Office 3">
        <a:dk1>
          <a:srgbClr val="333333"/>
        </a:dk1>
        <a:lt1>
          <a:srgbClr val="FFFFFF"/>
        </a:lt1>
        <a:dk2>
          <a:srgbClr val="9966CC"/>
        </a:dk2>
        <a:lt2>
          <a:srgbClr val="FFFFFF"/>
        </a:lt2>
        <a:accent1>
          <a:srgbClr val="E6C87E"/>
        </a:accent1>
        <a:accent2>
          <a:srgbClr val="FFCCD2"/>
        </a:accent2>
        <a:accent3>
          <a:srgbClr val="CAB8E2"/>
        </a:accent3>
        <a:accent4>
          <a:srgbClr val="DADADA"/>
        </a:accent4>
        <a:accent5>
          <a:srgbClr val="F0E0C0"/>
        </a:accent5>
        <a:accent6>
          <a:srgbClr val="E7B9BE"/>
        </a:accent6>
        <a:hlink>
          <a:srgbClr val="D6E67E"/>
        </a:hlink>
        <a:folHlink>
          <a:srgbClr val="E3C4FF"/>
        </a:folHlink>
      </a:clrScheme>
      <a:clrMap bg1="dk2" tx1="lt1" bg2="dk1" tx2="lt2" accent1="accent1" accent2="accent2" accent3="accent3" accent4="accent4" accent5="accent5" accent6="accent6" hlink="hlink" folHlink="folHlink"/>
    </a:extraClrScheme>
    <a:extraClrScheme>
      <a:clrScheme name="Тема Office 4">
        <a:dk1>
          <a:srgbClr val="333333"/>
        </a:dk1>
        <a:lt1>
          <a:srgbClr val="FFFFFF"/>
        </a:lt1>
        <a:dk2>
          <a:srgbClr val="9966CC"/>
        </a:dk2>
        <a:lt2>
          <a:srgbClr val="FFFFFF"/>
        </a:lt2>
        <a:accent1>
          <a:srgbClr val="FFCEBD"/>
        </a:accent1>
        <a:accent2>
          <a:srgbClr val="A6EDDF"/>
        </a:accent2>
        <a:accent3>
          <a:srgbClr val="CAB8E2"/>
        </a:accent3>
        <a:accent4>
          <a:srgbClr val="DADADA"/>
        </a:accent4>
        <a:accent5>
          <a:srgbClr val="FFE3DB"/>
        </a:accent5>
        <a:accent6>
          <a:srgbClr val="96D7CA"/>
        </a:accent6>
        <a:hlink>
          <a:srgbClr val="E3C4FF"/>
        </a:hlink>
        <a:folHlink>
          <a:srgbClr val="E6DE7A"/>
        </a:folHlink>
      </a:clrScheme>
      <a:clrMap bg1="dk2" tx1="lt1" bg2="dk1" tx2="lt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CCCCCC"/>
        </a:lt2>
        <a:accent1>
          <a:srgbClr val="E2C4FF"/>
        </a:accent1>
        <a:accent2>
          <a:srgbClr val="D0B1F0"/>
        </a:accent2>
        <a:accent3>
          <a:srgbClr val="FFFFFF"/>
        </a:accent3>
        <a:accent4>
          <a:srgbClr val="000000"/>
        </a:accent4>
        <a:accent5>
          <a:srgbClr val="EEDEFF"/>
        </a:accent5>
        <a:accent6>
          <a:srgbClr val="BCA0D9"/>
        </a:accent6>
        <a:hlink>
          <a:srgbClr val="EDDBFF"/>
        </a:hlink>
        <a:folHlink>
          <a:srgbClr val="F3E7FF"/>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CCCCCC"/>
        </a:lt2>
        <a:accent1>
          <a:srgbClr val="FFCCF5"/>
        </a:accent1>
        <a:accent2>
          <a:srgbClr val="CCCDFF"/>
        </a:accent2>
        <a:accent3>
          <a:srgbClr val="FFFFFF"/>
        </a:accent3>
        <a:accent4>
          <a:srgbClr val="000000"/>
        </a:accent4>
        <a:accent5>
          <a:srgbClr val="FFE2F9"/>
        </a:accent5>
        <a:accent6>
          <a:srgbClr val="B9BAE7"/>
        </a:accent6>
        <a:hlink>
          <a:srgbClr val="B7EBA9"/>
        </a:hlink>
        <a:folHlink>
          <a:srgbClr val="E3C4FF"/>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CCCCCC"/>
        </a:lt2>
        <a:accent1>
          <a:srgbClr val="E6C87E"/>
        </a:accent1>
        <a:accent2>
          <a:srgbClr val="FFCCD2"/>
        </a:accent2>
        <a:accent3>
          <a:srgbClr val="FFFFFF"/>
        </a:accent3>
        <a:accent4>
          <a:srgbClr val="000000"/>
        </a:accent4>
        <a:accent5>
          <a:srgbClr val="F0E0C0"/>
        </a:accent5>
        <a:accent6>
          <a:srgbClr val="E7B9BE"/>
        </a:accent6>
        <a:hlink>
          <a:srgbClr val="D6E67E"/>
        </a:hlink>
        <a:folHlink>
          <a:srgbClr val="E3C4FF"/>
        </a:folHlink>
      </a:clrScheme>
      <a:clrMap bg1="lt1" tx1="dk1" bg2="lt2" tx2="dk2" accent1="accent1" accent2="accent2" accent3="accent3" accent4="accent4" accent5="accent5" accent6="accent6" hlink="hlink" folHlink="folHlink"/>
    </a:extraClrScheme>
    <a:extraClrScheme>
      <a:clrScheme name="Тема Office 8">
        <a:dk1>
          <a:srgbClr val="000000"/>
        </a:dk1>
        <a:lt1>
          <a:srgbClr val="FFFFFF"/>
        </a:lt1>
        <a:dk2>
          <a:srgbClr val="000000"/>
        </a:dk2>
        <a:lt2>
          <a:srgbClr val="CCCCCC"/>
        </a:lt2>
        <a:accent1>
          <a:srgbClr val="FFCEBD"/>
        </a:accent1>
        <a:accent2>
          <a:srgbClr val="A6EDDF"/>
        </a:accent2>
        <a:accent3>
          <a:srgbClr val="FFFFFF"/>
        </a:accent3>
        <a:accent4>
          <a:srgbClr val="000000"/>
        </a:accent4>
        <a:accent5>
          <a:srgbClr val="FFE3DB"/>
        </a:accent5>
        <a:accent6>
          <a:srgbClr val="96D7CA"/>
        </a:accent6>
        <a:hlink>
          <a:srgbClr val="E3C4FF"/>
        </a:hlink>
        <a:folHlink>
          <a:srgbClr val="E6DE7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9966CC"/>
      </a:dk2>
      <a:lt2>
        <a:srgbClr val="FFFFFF"/>
      </a:lt2>
      <a:accent1>
        <a:srgbClr val="FFCCF5"/>
      </a:accent1>
      <a:accent2>
        <a:srgbClr val="CCCDFF"/>
      </a:accent2>
      <a:accent3>
        <a:srgbClr val="CAB8E2"/>
      </a:accent3>
      <a:accent4>
        <a:srgbClr val="DADADA"/>
      </a:accent4>
      <a:accent5>
        <a:srgbClr val="FFE2F9"/>
      </a:accent5>
      <a:accent6>
        <a:srgbClr val="B9BAE7"/>
      </a:accent6>
      <a:hlink>
        <a:srgbClr val="B7EBA9"/>
      </a:hlink>
      <a:folHlink>
        <a:srgbClr val="E3C4FF"/>
      </a:folHlink>
    </a:clrScheme>
    <a:fontScheme name="1_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9966CC"/>
        </a:dk2>
        <a:lt2>
          <a:srgbClr val="FFFFFF"/>
        </a:lt2>
        <a:accent1>
          <a:srgbClr val="E2C4FF"/>
        </a:accent1>
        <a:accent2>
          <a:srgbClr val="D0B1F0"/>
        </a:accent2>
        <a:accent3>
          <a:srgbClr val="CAB8E2"/>
        </a:accent3>
        <a:accent4>
          <a:srgbClr val="DADADA"/>
        </a:accent4>
        <a:accent5>
          <a:srgbClr val="EEDEFF"/>
        </a:accent5>
        <a:accent6>
          <a:srgbClr val="BCA0D9"/>
        </a:accent6>
        <a:hlink>
          <a:srgbClr val="EDDBFF"/>
        </a:hlink>
        <a:folHlink>
          <a:srgbClr val="F3E7FF"/>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9966CC"/>
        </a:dk2>
        <a:lt2>
          <a:srgbClr val="FFFFFF"/>
        </a:lt2>
        <a:accent1>
          <a:srgbClr val="FFCCF5"/>
        </a:accent1>
        <a:accent2>
          <a:srgbClr val="CCCDFF"/>
        </a:accent2>
        <a:accent3>
          <a:srgbClr val="CAB8E2"/>
        </a:accent3>
        <a:accent4>
          <a:srgbClr val="DADADA"/>
        </a:accent4>
        <a:accent5>
          <a:srgbClr val="FFE2F9"/>
        </a:accent5>
        <a:accent6>
          <a:srgbClr val="B9BAE7"/>
        </a:accent6>
        <a:hlink>
          <a:srgbClr val="B7EBA9"/>
        </a:hlink>
        <a:folHlink>
          <a:srgbClr val="E3C4FF"/>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9966CC"/>
        </a:dk2>
        <a:lt2>
          <a:srgbClr val="FFFFFF"/>
        </a:lt2>
        <a:accent1>
          <a:srgbClr val="E6C87E"/>
        </a:accent1>
        <a:accent2>
          <a:srgbClr val="FFCCD2"/>
        </a:accent2>
        <a:accent3>
          <a:srgbClr val="CAB8E2"/>
        </a:accent3>
        <a:accent4>
          <a:srgbClr val="DADADA"/>
        </a:accent4>
        <a:accent5>
          <a:srgbClr val="F0E0C0"/>
        </a:accent5>
        <a:accent6>
          <a:srgbClr val="E7B9BE"/>
        </a:accent6>
        <a:hlink>
          <a:srgbClr val="D6E67E"/>
        </a:hlink>
        <a:folHlink>
          <a:srgbClr val="E3C4FF"/>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9966CC"/>
        </a:dk2>
        <a:lt2>
          <a:srgbClr val="FFFFFF"/>
        </a:lt2>
        <a:accent1>
          <a:srgbClr val="FFCEBD"/>
        </a:accent1>
        <a:accent2>
          <a:srgbClr val="A6EDDF"/>
        </a:accent2>
        <a:accent3>
          <a:srgbClr val="CAB8E2"/>
        </a:accent3>
        <a:accent4>
          <a:srgbClr val="DADADA"/>
        </a:accent4>
        <a:accent5>
          <a:srgbClr val="FFE3DB"/>
        </a:accent5>
        <a:accent6>
          <a:srgbClr val="96D7CA"/>
        </a:accent6>
        <a:hlink>
          <a:srgbClr val="E3C4FF"/>
        </a:hlink>
        <a:folHlink>
          <a:srgbClr val="E6DE7A"/>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E2C4FF"/>
        </a:accent1>
        <a:accent2>
          <a:srgbClr val="D0B1F0"/>
        </a:accent2>
        <a:accent3>
          <a:srgbClr val="FFFFFF"/>
        </a:accent3>
        <a:accent4>
          <a:srgbClr val="000000"/>
        </a:accent4>
        <a:accent5>
          <a:srgbClr val="EEDEFF"/>
        </a:accent5>
        <a:accent6>
          <a:srgbClr val="BCA0D9"/>
        </a:accent6>
        <a:hlink>
          <a:srgbClr val="EDDBFF"/>
        </a:hlink>
        <a:folHlink>
          <a:srgbClr val="F3E7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FFCCF5"/>
        </a:accent1>
        <a:accent2>
          <a:srgbClr val="CCCDFF"/>
        </a:accent2>
        <a:accent3>
          <a:srgbClr val="FFFFFF"/>
        </a:accent3>
        <a:accent4>
          <a:srgbClr val="000000"/>
        </a:accent4>
        <a:accent5>
          <a:srgbClr val="FFE2F9"/>
        </a:accent5>
        <a:accent6>
          <a:srgbClr val="B9BAE7"/>
        </a:accent6>
        <a:hlink>
          <a:srgbClr val="B7EBA9"/>
        </a:hlink>
        <a:folHlink>
          <a:srgbClr val="E3C4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E6C87E"/>
        </a:accent1>
        <a:accent2>
          <a:srgbClr val="FFCCD2"/>
        </a:accent2>
        <a:accent3>
          <a:srgbClr val="FFFFFF"/>
        </a:accent3>
        <a:accent4>
          <a:srgbClr val="000000"/>
        </a:accent4>
        <a:accent5>
          <a:srgbClr val="F0E0C0"/>
        </a:accent5>
        <a:accent6>
          <a:srgbClr val="E7B9BE"/>
        </a:accent6>
        <a:hlink>
          <a:srgbClr val="D6E67E"/>
        </a:hlink>
        <a:folHlink>
          <a:srgbClr val="E3C4FF"/>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FFCEBD"/>
        </a:accent1>
        <a:accent2>
          <a:srgbClr val="A6EDDF"/>
        </a:accent2>
        <a:accent3>
          <a:srgbClr val="FFFFFF"/>
        </a:accent3>
        <a:accent4>
          <a:srgbClr val="000000"/>
        </a:accent4>
        <a:accent5>
          <a:srgbClr val="FFE3DB"/>
        </a:accent5>
        <a:accent6>
          <a:srgbClr val="96D7CA"/>
        </a:accent6>
        <a:hlink>
          <a:srgbClr val="E3C4FF"/>
        </a:hlink>
        <a:folHlink>
          <a:srgbClr val="E6DE7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irurg">
  <a:themeElements>
    <a:clrScheme name="Тема Office 2">
      <a:dk1>
        <a:srgbClr val="000000"/>
      </a:dk1>
      <a:lt1>
        <a:srgbClr val="FFFFCC"/>
      </a:lt1>
      <a:dk2>
        <a:srgbClr val="000000"/>
      </a:dk2>
      <a:lt2>
        <a:srgbClr val="B2B2B2"/>
      </a:lt2>
      <a:accent1>
        <a:srgbClr val="A68500"/>
      </a:accent1>
      <a:accent2>
        <a:srgbClr val="78991F"/>
      </a:accent2>
      <a:accent3>
        <a:srgbClr val="FFFFE2"/>
      </a:accent3>
      <a:accent4>
        <a:srgbClr val="000000"/>
      </a:accent4>
      <a:accent5>
        <a:srgbClr val="D0C2AA"/>
      </a:accent5>
      <a:accent6>
        <a:srgbClr val="6C8A1B"/>
      </a:accent6>
      <a:hlink>
        <a:srgbClr val="A66A11"/>
      </a:hlink>
      <a:folHlink>
        <a:srgbClr val="808000"/>
      </a:folHlink>
    </a:clrScheme>
    <a:fontScheme name="Тема Office">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CC"/>
        </a:lt1>
        <a:dk2>
          <a:srgbClr val="000000"/>
        </a:dk2>
        <a:lt2>
          <a:srgbClr val="B2B2B2"/>
        </a:lt2>
        <a:accent1>
          <a:srgbClr val="A6A600"/>
        </a:accent1>
        <a:accent2>
          <a:srgbClr val="A69200"/>
        </a:accent2>
        <a:accent3>
          <a:srgbClr val="FFFFE2"/>
        </a:accent3>
        <a:accent4>
          <a:srgbClr val="000000"/>
        </a:accent4>
        <a:accent5>
          <a:srgbClr val="D0D0AA"/>
        </a:accent5>
        <a:accent6>
          <a:srgbClr val="968400"/>
        </a:accent6>
        <a:hlink>
          <a:srgbClr val="778000"/>
        </a:hlink>
        <a:folHlink>
          <a:srgbClr val="8C7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CC"/>
        </a:lt1>
        <a:dk2>
          <a:srgbClr val="000000"/>
        </a:dk2>
        <a:lt2>
          <a:srgbClr val="B2B2B2"/>
        </a:lt2>
        <a:accent1>
          <a:srgbClr val="A68500"/>
        </a:accent1>
        <a:accent2>
          <a:srgbClr val="78991F"/>
        </a:accent2>
        <a:accent3>
          <a:srgbClr val="FFFFE2"/>
        </a:accent3>
        <a:accent4>
          <a:srgbClr val="000000"/>
        </a:accent4>
        <a:accent5>
          <a:srgbClr val="D0C2AA"/>
        </a:accent5>
        <a:accent6>
          <a:srgbClr val="6C8A1B"/>
        </a:accent6>
        <a:hlink>
          <a:srgbClr val="A66A11"/>
        </a:hlink>
        <a:folHlink>
          <a:srgbClr val="8080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CC"/>
        </a:lt1>
        <a:dk2>
          <a:srgbClr val="000000"/>
        </a:dk2>
        <a:lt2>
          <a:srgbClr val="B2B2B2"/>
        </a:lt2>
        <a:accent1>
          <a:srgbClr val="5078B2"/>
        </a:accent1>
        <a:accent2>
          <a:srgbClr val="8C8C00"/>
        </a:accent2>
        <a:accent3>
          <a:srgbClr val="FFFFE2"/>
        </a:accent3>
        <a:accent4>
          <a:srgbClr val="000000"/>
        </a:accent4>
        <a:accent5>
          <a:srgbClr val="B3BED5"/>
        </a:accent5>
        <a:accent6>
          <a:srgbClr val="7E7E00"/>
        </a:accent6>
        <a:hlink>
          <a:srgbClr val="6153A6"/>
        </a:hlink>
        <a:folHlink>
          <a:srgbClr val="994C7A"/>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CC"/>
        </a:lt1>
        <a:dk2>
          <a:srgbClr val="000000"/>
        </a:dk2>
        <a:lt2>
          <a:srgbClr val="B2B2B2"/>
        </a:lt2>
        <a:accent1>
          <a:srgbClr val="B27349"/>
        </a:accent1>
        <a:accent2>
          <a:srgbClr val="3085A1"/>
        </a:accent2>
        <a:accent3>
          <a:srgbClr val="FFFFE2"/>
        </a:accent3>
        <a:accent4>
          <a:srgbClr val="000000"/>
        </a:accent4>
        <a:accent5>
          <a:srgbClr val="D5BCB1"/>
        </a:accent5>
        <a:accent6>
          <a:srgbClr val="2A7891"/>
        </a:accent6>
        <a:hlink>
          <a:srgbClr val="808000"/>
        </a:hlink>
        <a:folHlink>
          <a:srgbClr val="815499"/>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B2B2B2"/>
        </a:lt2>
        <a:accent1>
          <a:srgbClr val="A6A600"/>
        </a:accent1>
        <a:accent2>
          <a:srgbClr val="A69200"/>
        </a:accent2>
        <a:accent3>
          <a:srgbClr val="FFFFFF"/>
        </a:accent3>
        <a:accent4>
          <a:srgbClr val="000000"/>
        </a:accent4>
        <a:accent5>
          <a:srgbClr val="D0D0AA"/>
        </a:accent5>
        <a:accent6>
          <a:srgbClr val="968400"/>
        </a:accent6>
        <a:hlink>
          <a:srgbClr val="778000"/>
        </a:hlink>
        <a:folHlink>
          <a:srgbClr val="8C7C0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B2B2B2"/>
        </a:lt2>
        <a:accent1>
          <a:srgbClr val="A68500"/>
        </a:accent1>
        <a:accent2>
          <a:srgbClr val="78991F"/>
        </a:accent2>
        <a:accent3>
          <a:srgbClr val="FFFFFF"/>
        </a:accent3>
        <a:accent4>
          <a:srgbClr val="000000"/>
        </a:accent4>
        <a:accent5>
          <a:srgbClr val="D0C2AA"/>
        </a:accent5>
        <a:accent6>
          <a:srgbClr val="6C8A1B"/>
        </a:accent6>
        <a:hlink>
          <a:srgbClr val="A66A11"/>
        </a:hlink>
        <a:folHlink>
          <a:srgbClr val="8080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B2B2B2"/>
        </a:lt2>
        <a:accent1>
          <a:srgbClr val="5078B2"/>
        </a:accent1>
        <a:accent2>
          <a:srgbClr val="8C8C00"/>
        </a:accent2>
        <a:accent3>
          <a:srgbClr val="FFFFFF"/>
        </a:accent3>
        <a:accent4>
          <a:srgbClr val="000000"/>
        </a:accent4>
        <a:accent5>
          <a:srgbClr val="B3BED5"/>
        </a:accent5>
        <a:accent6>
          <a:srgbClr val="7E7E00"/>
        </a:accent6>
        <a:hlink>
          <a:srgbClr val="6153A6"/>
        </a:hlink>
        <a:folHlink>
          <a:srgbClr val="994C7A"/>
        </a:folHlink>
      </a:clrScheme>
      <a:clrMap bg1="lt1" tx1="dk1" bg2="lt2" tx2="dk2" accent1="accent1" accent2="accent2" accent3="accent3" accent4="accent4" accent5="accent5" accent6="accent6" hlink="hlink" folHlink="folHlink"/>
    </a:extraClrScheme>
    <a:extraClrScheme>
      <a:clrScheme name="Тема Office 8">
        <a:dk1>
          <a:srgbClr val="000000"/>
        </a:dk1>
        <a:lt1>
          <a:srgbClr val="FFFFFF"/>
        </a:lt1>
        <a:dk2>
          <a:srgbClr val="000000"/>
        </a:dk2>
        <a:lt2>
          <a:srgbClr val="B2B2B2"/>
        </a:lt2>
        <a:accent1>
          <a:srgbClr val="B27349"/>
        </a:accent1>
        <a:accent2>
          <a:srgbClr val="3085A1"/>
        </a:accent2>
        <a:accent3>
          <a:srgbClr val="FFFFFF"/>
        </a:accent3>
        <a:accent4>
          <a:srgbClr val="000000"/>
        </a:accent4>
        <a:accent5>
          <a:srgbClr val="D5BCB1"/>
        </a:accent5>
        <a:accent6>
          <a:srgbClr val="2A7891"/>
        </a:accent6>
        <a:hlink>
          <a:srgbClr val="808000"/>
        </a:hlink>
        <a:folHlink>
          <a:srgbClr val="8154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1_Default Design 2">
      <a:dk1>
        <a:srgbClr val="000000"/>
      </a:dk1>
      <a:lt1>
        <a:srgbClr val="FFFFCC"/>
      </a:lt1>
      <a:dk2>
        <a:srgbClr val="000000"/>
      </a:dk2>
      <a:lt2>
        <a:srgbClr val="B2B2B2"/>
      </a:lt2>
      <a:accent1>
        <a:srgbClr val="A68500"/>
      </a:accent1>
      <a:accent2>
        <a:srgbClr val="78991F"/>
      </a:accent2>
      <a:accent3>
        <a:srgbClr val="FFFFE2"/>
      </a:accent3>
      <a:accent4>
        <a:srgbClr val="000000"/>
      </a:accent4>
      <a:accent5>
        <a:srgbClr val="D0C2AA"/>
      </a:accent5>
      <a:accent6>
        <a:srgbClr val="6C8A1B"/>
      </a:accent6>
      <a:hlink>
        <a:srgbClr val="A66A11"/>
      </a:hlink>
      <a:folHlink>
        <a:srgbClr val="808000"/>
      </a:folHlink>
    </a:clrScheme>
    <a:fontScheme name="1_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CC"/>
        </a:lt1>
        <a:dk2>
          <a:srgbClr val="000000"/>
        </a:dk2>
        <a:lt2>
          <a:srgbClr val="B2B2B2"/>
        </a:lt2>
        <a:accent1>
          <a:srgbClr val="A6A600"/>
        </a:accent1>
        <a:accent2>
          <a:srgbClr val="A69200"/>
        </a:accent2>
        <a:accent3>
          <a:srgbClr val="FFFFE2"/>
        </a:accent3>
        <a:accent4>
          <a:srgbClr val="000000"/>
        </a:accent4>
        <a:accent5>
          <a:srgbClr val="D0D0AA"/>
        </a:accent5>
        <a:accent6>
          <a:srgbClr val="968400"/>
        </a:accent6>
        <a:hlink>
          <a:srgbClr val="778000"/>
        </a:hlink>
        <a:folHlink>
          <a:srgbClr val="8C7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CC"/>
        </a:lt1>
        <a:dk2>
          <a:srgbClr val="000000"/>
        </a:dk2>
        <a:lt2>
          <a:srgbClr val="B2B2B2"/>
        </a:lt2>
        <a:accent1>
          <a:srgbClr val="A68500"/>
        </a:accent1>
        <a:accent2>
          <a:srgbClr val="78991F"/>
        </a:accent2>
        <a:accent3>
          <a:srgbClr val="FFFFE2"/>
        </a:accent3>
        <a:accent4>
          <a:srgbClr val="000000"/>
        </a:accent4>
        <a:accent5>
          <a:srgbClr val="D0C2AA"/>
        </a:accent5>
        <a:accent6>
          <a:srgbClr val="6C8A1B"/>
        </a:accent6>
        <a:hlink>
          <a:srgbClr val="A66A11"/>
        </a:hlink>
        <a:folHlink>
          <a:srgbClr val="808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CC"/>
        </a:lt1>
        <a:dk2>
          <a:srgbClr val="000000"/>
        </a:dk2>
        <a:lt2>
          <a:srgbClr val="B2B2B2"/>
        </a:lt2>
        <a:accent1>
          <a:srgbClr val="5078B2"/>
        </a:accent1>
        <a:accent2>
          <a:srgbClr val="8C8C00"/>
        </a:accent2>
        <a:accent3>
          <a:srgbClr val="FFFFE2"/>
        </a:accent3>
        <a:accent4>
          <a:srgbClr val="000000"/>
        </a:accent4>
        <a:accent5>
          <a:srgbClr val="B3BED5"/>
        </a:accent5>
        <a:accent6>
          <a:srgbClr val="7E7E00"/>
        </a:accent6>
        <a:hlink>
          <a:srgbClr val="6153A6"/>
        </a:hlink>
        <a:folHlink>
          <a:srgbClr val="994C7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000000"/>
        </a:dk2>
        <a:lt2>
          <a:srgbClr val="B2B2B2"/>
        </a:lt2>
        <a:accent1>
          <a:srgbClr val="B27349"/>
        </a:accent1>
        <a:accent2>
          <a:srgbClr val="3085A1"/>
        </a:accent2>
        <a:accent3>
          <a:srgbClr val="FFFFE2"/>
        </a:accent3>
        <a:accent4>
          <a:srgbClr val="000000"/>
        </a:accent4>
        <a:accent5>
          <a:srgbClr val="D5BCB1"/>
        </a:accent5>
        <a:accent6>
          <a:srgbClr val="2A7891"/>
        </a:accent6>
        <a:hlink>
          <a:srgbClr val="808000"/>
        </a:hlink>
        <a:folHlink>
          <a:srgbClr val="815499"/>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A6A600"/>
        </a:accent1>
        <a:accent2>
          <a:srgbClr val="A69200"/>
        </a:accent2>
        <a:accent3>
          <a:srgbClr val="FFFFFF"/>
        </a:accent3>
        <a:accent4>
          <a:srgbClr val="000000"/>
        </a:accent4>
        <a:accent5>
          <a:srgbClr val="D0D0AA"/>
        </a:accent5>
        <a:accent6>
          <a:srgbClr val="968400"/>
        </a:accent6>
        <a:hlink>
          <a:srgbClr val="778000"/>
        </a:hlink>
        <a:folHlink>
          <a:srgbClr val="8C7C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A68500"/>
        </a:accent1>
        <a:accent2>
          <a:srgbClr val="78991F"/>
        </a:accent2>
        <a:accent3>
          <a:srgbClr val="FFFFFF"/>
        </a:accent3>
        <a:accent4>
          <a:srgbClr val="000000"/>
        </a:accent4>
        <a:accent5>
          <a:srgbClr val="D0C2AA"/>
        </a:accent5>
        <a:accent6>
          <a:srgbClr val="6C8A1B"/>
        </a:accent6>
        <a:hlink>
          <a:srgbClr val="A66A11"/>
        </a:hlink>
        <a:folHlink>
          <a:srgbClr val="8080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5078B2"/>
        </a:accent1>
        <a:accent2>
          <a:srgbClr val="8C8C00"/>
        </a:accent2>
        <a:accent3>
          <a:srgbClr val="FFFFFF"/>
        </a:accent3>
        <a:accent4>
          <a:srgbClr val="000000"/>
        </a:accent4>
        <a:accent5>
          <a:srgbClr val="B3BED5"/>
        </a:accent5>
        <a:accent6>
          <a:srgbClr val="7E7E00"/>
        </a:accent6>
        <a:hlink>
          <a:srgbClr val="6153A6"/>
        </a:hlink>
        <a:folHlink>
          <a:srgbClr val="994C7A"/>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B27349"/>
        </a:accent1>
        <a:accent2>
          <a:srgbClr val="3085A1"/>
        </a:accent2>
        <a:accent3>
          <a:srgbClr val="FFFFFF"/>
        </a:accent3>
        <a:accent4>
          <a:srgbClr val="000000"/>
        </a:accent4>
        <a:accent5>
          <a:srgbClr val="D5BCB1"/>
        </a:accent5>
        <a:accent6>
          <a:srgbClr val="2A7891"/>
        </a:accent6>
        <a:hlink>
          <a:srgbClr val="808000"/>
        </a:hlink>
        <a:folHlink>
          <a:srgbClr val="8154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ed">
  <a:themeElements>
    <a:clrScheme name="">
      <a:dk1>
        <a:srgbClr val="003366"/>
      </a:dk1>
      <a:lt1>
        <a:srgbClr val="FFFFFF"/>
      </a:lt1>
      <a:dk2>
        <a:srgbClr val="FFFFFF"/>
      </a:dk2>
      <a:lt2>
        <a:srgbClr val="000000"/>
      </a:lt2>
      <a:accent1>
        <a:srgbClr val="8EB3C8"/>
      </a:accent1>
      <a:accent2>
        <a:srgbClr val="6F97B3"/>
      </a:accent2>
      <a:accent3>
        <a:srgbClr val="FFFFFF"/>
      </a:accent3>
      <a:accent4>
        <a:srgbClr val="002A56"/>
      </a:accent4>
      <a:accent5>
        <a:srgbClr val="C6D6E0"/>
      </a:accent5>
      <a:accent6>
        <a:srgbClr val="6488A2"/>
      </a:accent6>
      <a:hlink>
        <a:srgbClr val="556575"/>
      </a:hlink>
      <a:folHlink>
        <a:srgbClr val="3D556F"/>
      </a:folHlink>
    </a:clrScheme>
    <a:fontScheme name="Тема Offic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Тема Offic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MedInstr</Template>
  <TotalTime>8198</TotalTime>
  <Words>9787</Words>
  <Application>Microsoft Office PowerPoint</Application>
  <PresentationFormat>Экран (4:3)</PresentationFormat>
  <Paragraphs>3540</Paragraphs>
  <Slides>67</Slides>
  <Notes>36</Notes>
  <HiddenSlides>0</HiddenSlides>
  <MMClips>0</MMClips>
  <ScaleCrop>false</ScaleCrop>
  <HeadingPairs>
    <vt:vector size="8" baseType="variant">
      <vt:variant>
        <vt:lpstr>Использованные шрифты</vt:lpstr>
      </vt:variant>
      <vt:variant>
        <vt:i4>7</vt:i4>
      </vt:variant>
      <vt:variant>
        <vt:lpstr>Тема</vt:lpstr>
      </vt:variant>
      <vt:variant>
        <vt:i4>5</vt:i4>
      </vt:variant>
      <vt:variant>
        <vt:lpstr>Внедренные серверы OLE</vt:lpstr>
      </vt:variant>
      <vt:variant>
        <vt:i4>1</vt:i4>
      </vt:variant>
      <vt:variant>
        <vt:lpstr>Заголовки слайдов</vt:lpstr>
      </vt:variant>
      <vt:variant>
        <vt:i4>67</vt:i4>
      </vt:variant>
    </vt:vector>
  </HeadingPairs>
  <TitlesOfParts>
    <vt:vector size="80" baseType="lpstr">
      <vt:lpstr>Arial</vt:lpstr>
      <vt:lpstr>Calibri</vt:lpstr>
      <vt:lpstr>Century</vt:lpstr>
      <vt:lpstr>Microsoft Sans Serif</vt:lpstr>
      <vt:lpstr>Tahoma</vt:lpstr>
      <vt:lpstr>Times New Roman</vt:lpstr>
      <vt:lpstr>Wingdings</vt:lpstr>
      <vt:lpstr>MedInstr</vt:lpstr>
      <vt:lpstr>1_Default Design</vt:lpstr>
      <vt:lpstr>Hirurg</vt:lpstr>
      <vt:lpstr>2_Default Design</vt:lpstr>
      <vt:lpstr>Med</vt:lpstr>
      <vt:lpstr>Документ</vt:lpstr>
      <vt:lpstr>АНАЛИЗ   ДЕЯТЕЛЬНОСТИ</vt:lpstr>
      <vt:lpstr>Презентация PowerPoint</vt:lpstr>
      <vt:lpstr>Материально-техническая база учреждения.</vt:lpstr>
      <vt:lpstr>Презентация PowerPoint</vt:lpstr>
      <vt:lpstr>Презентация PowerPoint</vt:lpstr>
      <vt:lpstr>Презентация PowerPoint</vt:lpstr>
      <vt:lpstr>Количество застрахованного населения Комратского района  за 2021 год.</vt:lpstr>
      <vt:lpstr>Количество застрахованного населения Комратского района  за 2020-2021 год. (всего)</vt:lpstr>
      <vt:lpstr>Презентация PowerPoint</vt:lpstr>
      <vt:lpstr>Кадры по ПМСУ ЦЗ Комрат.</vt:lpstr>
      <vt:lpstr>Кадры по ПМСУ ЦЗ Комрат. (по годам)</vt:lpstr>
      <vt:lpstr>Кадры по ПМСУ ЦЗ Комрат. (факт. 2021)</vt:lpstr>
      <vt:lpstr>Презентация PowerPoint</vt:lpstr>
      <vt:lpstr>Презентация PowerPoint</vt:lpstr>
      <vt:lpstr>Презентация PowerPoint</vt:lpstr>
      <vt:lpstr>Посещение к врачам. (количество посещений на одного жителя)</vt:lpstr>
      <vt:lpstr>Посещение к врачам. (количество посещений)</vt:lpstr>
      <vt:lpstr>УДЕЛЬНЫЙ ВЕС ПРОФИЛАКТИЧЕСКИХ ПОСЕЩЕНИЙ. (всего)</vt:lpstr>
      <vt:lpstr>Посещения к врачам за 2021</vt:lpstr>
      <vt:lpstr>Медико-демографические показатели.  (на 1 тыс. населения)</vt:lpstr>
      <vt:lpstr>Медико-демографические показатели. (на 1 тыс. населения)</vt:lpstr>
      <vt:lpstr>Медико-демографические показатели. (на 1 тыс. населения)</vt:lpstr>
      <vt:lpstr>Медико-демографические показатели (на 1 тыс. населения)</vt:lpstr>
      <vt:lpstr>Демографические показатели по комратскому району 2020  - 2021г.</vt:lpstr>
      <vt:lpstr>Естественное движение населения.</vt:lpstr>
      <vt:lpstr>Естественное движение населения.</vt:lpstr>
      <vt:lpstr>Естественное движение населения.</vt:lpstr>
      <vt:lpstr>Естественное движение населения.</vt:lpstr>
      <vt:lpstr>Естественное движение населения.</vt:lpstr>
      <vt:lpstr>Естественное движение населения.</vt:lpstr>
      <vt:lpstr>Анализ общей  смертности населения по возрастным группам.</vt:lpstr>
      <vt:lpstr>Анализ общей  смертности населения по возрастным группам.</vt:lpstr>
      <vt:lpstr>Анализ общей  смертности населения по возрастным группам.</vt:lpstr>
      <vt:lpstr>Структура обшей смертности населения по месту смерти.</vt:lpstr>
      <vt:lpstr>Структура обшей смертности населения по месту смерти.</vt:lpstr>
      <vt:lpstr>Структура общей смертности населения по основным причинам смерти. (на 100 тыс. населения)</vt:lpstr>
      <vt:lpstr>Структура общей смертности населения по основным причинам смерти. (на 100 тыс. населения)</vt:lpstr>
      <vt:lpstr> Общая  смертность  населения по  возрасту умерших и по населенным пунктам.</vt:lpstr>
      <vt:lpstr> Анализ  смертности населения т/с возраста по месту смерти.</vt:lpstr>
      <vt:lpstr> Анализ смерти населения трудоспособного возраста по основным причинам на 100 тыс. населения.</vt:lpstr>
      <vt:lpstr> Анализ смерти трудоспособного населения.</vt:lpstr>
      <vt:lpstr>ОБЩАЯ ЗАБОЛЕВАЕМОСТЬ НАСЕЛЕНИЯ.</vt:lpstr>
      <vt:lpstr>ОБЩАЯ БОЛЕЗНЕННОСТЬ НАСЕЛЕНИЯ.</vt:lpstr>
      <vt:lpstr>ОБЩАЯ БОЛЕЗНЕННОСТЬ НАСЕЛЕНИЯ.</vt:lpstr>
      <vt:lpstr>Профилактические осмотры населения по ЦЗ Комрат.</vt:lpstr>
      <vt:lpstr>Оказание медицинской помощи  детям по ЦЗ Комрат.</vt:lpstr>
      <vt:lpstr>Оказание медицинской помощи  детям по ЦЗ Комрат.</vt:lpstr>
      <vt:lpstr>Медицинская помощь беременным.</vt:lpstr>
      <vt:lpstr>Уровень  инвалидности по ЦЗ  Комрат  за 2021 год.</vt:lpstr>
      <vt:lpstr>Первичный выход  на инвалидность</vt:lpstr>
      <vt:lpstr>Первичный выход  на инвалидность</vt:lpstr>
      <vt:lpstr>Презентация PowerPoint</vt:lpstr>
      <vt:lpstr>Презентация PowerPoint</vt:lpstr>
      <vt:lpstr>Выводы:</vt:lpstr>
      <vt:lpstr>Распределение фактических расходов в целом  по учреждению  на сумму 27 080 249.95 леев за 2021 год </vt:lpstr>
      <vt:lpstr>Презентация PowerPoint</vt:lpstr>
      <vt:lpstr>Презентация PowerPoint</vt:lpstr>
      <vt:lpstr>Прочие расходы первичной медицинской помощи в 2021 году</vt:lpstr>
      <vt:lpstr>Фактические расходы по уходу на дому,  КЦПЗ, ЦЗДМ ЦЗ Комрат  за 2021 год</vt:lpstr>
      <vt:lpstr>Распределение фактических расходов по уходу на дому, КЦПЗ, ЦЗДМ в 2021 году на сумму 1 440 698.78 леев</vt:lpstr>
      <vt:lpstr>Прочие расходы по медицинскому уходу на дому, КЦПЗ, ЦЗДМ в 2021 году</vt:lpstr>
      <vt:lpstr>Объем компенсированных медикаментов выписанных  семейными врачами в 2021 году</vt:lpstr>
      <vt:lpstr>Суммы компенсированных медикаментов выписанных семейными врачами в 2021 году</vt:lpstr>
      <vt:lpstr>Объем компенсированных медикаментов для лечения Covid-19, выписанных семейными врачами в 2021 году</vt:lpstr>
      <vt:lpstr>Организационно – методическая работа.</vt:lpstr>
      <vt:lpstr>Проблемы, выводы, перспективные планы. </vt:lpstr>
      <vt:lpstr>Презентация PowerPoint</vt:lpstr>
    </vt:vector>
  </TitlesOfParts>
  <Company>CtrlSoft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АНАЛИЗ ДЕЯТЕЛЬНОСТИ</dc:title>
  <dc:creator>User</dc:creator>
  <cp:lastModifiedBy>Acer</cp:lastModifiedBy>
  <cp:revision>507</cp:revision>
  <cp:lastPrinted>2015-03-16T11:42:00Z</cp:lastPrinted>
  <dcterms:created xsi:type="dcterms:W3CDTF">2013-02-20T13:55:49Z</dcterms:created>
  <dcterms:modified xsi:type="dcterms:W3CDTF">2022-03-23T15:07:10Z</dcterms:modified>
</cp:coreProperties>
</file>