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3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26.xml" ContentType="application/vnd.openxmlformats-officedocument.themeOverride+xml"/>
  <Override PartName="/ppt/charts/chart30.xml" ContentType="application/vnd.openxmlformats-officedocument.drawingml.chart+xml"/>
  <Override PartName="/ppt/theme/themeOverride27.xml" ContentType="application/vnd.openxmlformats-officedocument.themeOverride+xml"/>
  <Override PartName="/ppt/charts/chart31.xml" ContentType="application/vnd.openxmlformats-officedocument.drawingml.chart+xml"/>
  <Override PartName="/ppt/theme/themeOverride2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21" r:id="rId5"/>
  </p:sldMasterIdLst>
  <p:notesMasterIdLst>
    <p:notesMasterId r:id="rId73"/>
  </p:notesMasterIdLst>
  <p:sldIdLst>
    <p:sldId id="256" r:id="rId6"/>
    <p:sldId id="391" r:id="rId7"/>
    <p:sldId id="369" r:id="rId8"/>
    <p:sldId id="390" r:id="rId9"/>
    <p:sldId id="410" r:id="rId10"/>
    <p:sldId id="433" r:id="rId11"/>
    <p:sldId id="466" r:id="rId12"/>
    <p:sldId id="474" r:id="rId13"/>
    <p:sldId id="419" r:id="rId14"/>
    <p:sldId id="438" r:id="rId15"/>
    <p:sldId id="439" r:id="rId16"/>
    <p:sldId id="376" r:id="rId17"/>
    <p:sldId id="470" r:id="rId18"/>
    <p:sldId id="432" r:id="rId19"/>
    <p:sldId id="281" r:id="rId20"/>
    <p:sldId id="476" r:id="rId21"/>
    <p:sldId id="413" r:id="rId22"/>
    <p:sldId id="456" r:id="rId23"/>
    <p:sldId id="448" r:id="rId24"/>
    <p:sldId id="478" r:id="rId25"/>
    <p:sldId id="477" r:id="rId26"/>
    <p:sldId id="479" r:id="rId27"/>
    <p:sldId id="480" r:id="rId28"/>
    <p:sldId id="481" r:id="rId29"/>
    <p:sldId id="449" r:id="rId30"/>
    <p:sldId id="482" r:id="rId31"/>
    <p:sldId id="455" r:id="rId32"/>
    <p:sldId id="486" r:id="rId33"/>
    <p:sldId id="421" r:id="rId34"/>
    <p:sldId id="485" r:id="rId35"/>
    <p:sldId id="484" r:id="rId36"/>
    <p:sldId id="487" r:id="rId37"/>
    <p:sldId id="488" r:id="rId38"/>
    <p:sldId id="378" r:id="rId39"/>
    <p:sldId id="483" r:id="rId40"/>
    <p:sldId id="489" r:id="rId41"/>
    <p:sldId id="379" r:id="rId42"/>
    <p:sldId id="490" r:id="rId43"/>
    <p:sldId id="424" r:id="rId44"/>
    <p:sldId id="423" r:id="rId45"/>
    <p:sldId id="461" r:id="rId46"/>
    <p:sldId id="388" r:id="rId47"/>
    <p:sldId id="472" r:id="rId48"/>
    <p:sldId id="473" r:id="rId49"/>
    <p:sldId id="503" r:id="rId50"/>
    <p:sldId id="504" r:id="rId51"/>
    <p:sldId id="505" r:id="rId52"/>
    <p:sldId id="506" r:id="rId53"/>
    <p:sldId id="463" r:id="rId54"/>
    <p:sldId id="464" r:id="rId55"/>
    <p:sldId id="507" r:id="rId56"/>
    <p:sldId id="508" r:id="rId57"/>
    <p:sldId id="491" r:id="rId58"/>
    <p:sldId id="492" r:id="rId59"/>
    <p:sldId id="498" r:id="rId60"/>
    <p:sldId id="499" r:id="rId61"/>
    <p:sldId id="502" r:id="rId62"/>
    <p:sldId id="500" r:id="rId63"/>
    <p:sldId id="501" r:id="rId64"/>
    <p:sldId id="493" r:id="rId65"/>
    <p:sldId id="494" r:id="rId66"/>
    <p:sldId id="495" r:id="rId67"/>
    <p:sldId id="496" r:id="rId68"/>
    <p:sldId id="497" r:id="rId69"/>
    <p:sldId id="389" r:id="rId70"/>
    <p:sldId id="301" r:id="rId71"/>
    <p:sldId id="280" r:id="rId72"/>
  </p:sldIdLst>
  <p:sldSz cx="9144000" cy="6858000" type="screen4x3"/>
  <p:notesSz cx="68834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3657" autoAdjust="0"/>
  </p:normalViewPr>
  <p:slideViewPr>
    <p:cSldViewPr>
      <p:cViewPr varScale="1">
        <p:scale>
          <a:sx n="81" d="100"/>
          <a:sy n="81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9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S\Desktop\2022%20&#1075;&#1086;&#1076;\&#1076;&#1083;&#1103;%20&#1091;&#1095;&#1088;&#1077;&#1076;&#1080;&#1090;&#1077;&#1083;&#1103;\&#1054;&#1090;&#1095;&#1077;&#1090;%20&#1076;&#1077;&#1103;&#1090;&#1077;&#1083;&#1100;&#1085;&#1086;&#1089;&#1090;&#1080;%20&#1055;&#1052;&#1057;&#1059;%20&#1062;&#1047;%20&#1050;&#1086;&#1084;&#1088;&#1072;&#1090;%202022%20&#1075;&#1086;&#1076;%20&#1076;&#1083;&#1103;%20&#1091;&#1095;&#1088;&#1077;&#1076;&#1080;&#1090;&#1077;&#1083;&#1103;\&#1080;&#1090;&#1086;&#1075;&#1086;&#1074;&#1099;&#1081;%20&#1086;&#1090;&#1095;&#1077;&#1090;%20&#1079;&#1072;%202022%20&#1075;&#1086;&#1076;%20&#1085;&#1072;%20&#1089;&#1083;&#1072;&#1081;&#1076;&#1072;&#1093;\&#1043;&#1086;&#1076;&#1086;&#1074;&#1086;&#1081;%20&#1086;&#1090;&#1095;&#1077;&#1090;%202022%20&#1062;&#1047;%20&#1050;&#1086;&#1084;&#1088;&#1072;&#1090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\Desktop\2022%20&#1075;&#1086;&#1076;\&#1076;&#1083;&#1103;%20&#1091;&#1095;&#1088;&#1077;&#1076;&#1080;&#1090;&#1077;&#1083;&#1103;\&#1054;&#1090;&#1095;&#1077;&#1090;%20&#1076;&#1077;&#1103;&#1090;&#1077;&#1083;&#1100;&#1085;&#1086;&#1089;&#1090;&#1080;%20&#1055;&#1052;&#1057;&#1059;%20&#1062;&#1047;%20&#1050;&#1086;&#1084;&#1088;&#1072;&#1090;%202022%20&#1075;&#1086;&#1076;%20&#1076;&#1083;&#1103;%20&#1091;&#1095;&#1088;&#1077;&#1076;&#1080;&#1090;&#1077;&#1083;&#1103;\&#1080;&#1090;&#1086;&#1075;&#1086;&#1074;&#1099;&#1081;%20&#1086;&#1090;&#1095;&#1077;&#1090;%20&#1079;&#1072;%202022%20&#1075;&#1086;&#1076;%20&#1085;&#1072;%20&#1089;&#1083;&#1072;&#1081;&#1076;&#1072;&#1093;\&#1043;&#1086;&#1076;&#1086;&#1074;&#1086;&#1081;%20&#1086;&#1090;&#1095;&#1077;&#1090;%202022%20&#1062;&#1047;%20&#1050;&#1086;&#1084;&#1088;&#1072;&#1090;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25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\Desktop\2022%20&#1075;&#1086;&#1076;\&#1076;&#1083;&#1103;%20&#1091;&#1095;&#1088;&#1077;&#1076;&#1080;&#1090;&#1077;&#1083;&#1103;\&#1054;&#1090;&#1095;&#1077;&#1090;%20&#1076;&#1077;&#1103;&#1090;&#1077;&#1083;&#1100;&#1085;&#1086;&#1089;&#1090;&#1080;%20&#1055;&#1052;&#1057;&#1059;%20&#1062;&#1047;%20&#1050;&#1086;&#1084;&#1088;&#1072;&#1090;%202022%20&#1075;&#1086;&#1076;%20&#1076;&#1083;&#1103;%20&#1091;&#1095;&#1088;&#1077;&#1076;&#1080;&#1090;&#1077;&#1083;&#1103;\&#1080;&#1090;&#1086;&#1075;&#1086;&#1074;&#1099;&#1081;%20&#1086;&#1090;&#1095;&#1077;&#1090;%20&#1079;&#1072;%202022%20&#1075;&#1086;&#1076;%20&#1085;&#1072;%20&#1089;&#1083;&#1072;&#1081;&#1076;&#1072;&#1093;\&#1043;&#1086;&#1076;&#1086;&#1074;&#1086;&#1081;%20&#1086;&#1090;&#1095;&#1077;&#1090;%202022%20&#1062;&#1047;%20&#1050;&#1086;&#1084;&#1088;&#1072;&#1090;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2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Обслуживаемое население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'обслуж нас'!$L$16</c:f>
              <c:strCache>
                <c:ptCount val="1"/>
                <c:pt idx="0">
                  <c:v>ВСЕГО ЦЗ: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'обслуж нас'!$M$15:$T$15</c:f>
              <c:strCache>
                <c:ptCount val="8"/>
                <c:pt idx="0">
                  <c:v>Всего по регистрации к врачам</c:v>
                </c:pt>
                <c:pt idx="1">
                  <c:v>Застрахован.</c:v>
                </c:pt>
                <c:pt idx="2">
                  <c:v>Взр. населения</c:v>
                </c:pt>
                <c:pt idx="3">
                  <c:v>0-17 вкл.</c:v>
                </c:pt>
                <c:pt idx="4">
                  <c:v>т/с</c:v>
                </c:pt>
                <c:pt idx="5">
                  <c:v>Из них застр.</c:v>
                </c:pt>
                <c:pt idx="6">
                  <c:v>Пенсионеры</c:v>
                </c:pt>
                <c:pt idx="7">
                  <c:v>Фирт. возр 15-49 лет</c:v>
                </c:pt>
              </c:strCache>
            </c:strRef>
          </c:cat>
          <c:val>
            <c:numRef>
              <c:f>'обслуж нас'!$M$16:$T$16</c:f>
              <c:numCache>
                <c:formatCode>General</c:formatCode>
                <c:ptCount val="8"/>
                <c:pt idx="0">
                  <c:v>35466</c:v>
                </c:pt>
                <c:pt idx="1">
                  <c:v>28570</c:v>
                </c:pt>
                <c:pt idx="2">
                  <c:v>27334</c:v>
                </c:pt>
                <c:pt idx="3">
                  <c:v>8132</c:v>
                </c:pt>
                <c:pt idx="4">
                  <c:v>21768</c:v>
                </c:pt>
                <c:pt idx="5">
                  <c:v>14800</c:v>
                </c:pt>
                <c:pt idx="6">
                  <c:v>6392</c:v>
                </c:pt>
                <c:pt idx="7">
                  <c:v>8817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E-43D3-AFD2-C33323EC7F28}"/>
            </c:ext>
          </c:extLst>
        </c:ser>
        <c:ser>
          <c:idx val="1"/>
          <c:order val="1"/>
          <c:tx>
            <c:strRef>
              <c:f>'обслуж нас'!$L$17</c:f>
              <c:strCache>
                <c:ptCount val="1"/>
                <c:pt idx="0">
                  <c:v>ВСЕГО Район: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'обслуж нас'!$M$15:$T$15</c:f>
              <c:strCache>
                <c:ptCount val="8"/>
                <c:pt idx="0">
                  <c:v>Всего по регистрации к врачам</c:v>
                </c:pt>
                <c:pt idx="1">
                  <c:v>Застрахован.</c:v>
                </c:pt>
                <c:pt idx="2">
                  <c:v>Взр. населения</c:v>
                </c:pt>
                <c:pt idx="3">
                  <c:v>0-17 вкл.</c:v>
                </c:pt>
                <c:pt idx="4">
                  <c:v>т/с</c:v>
                </c:pt>
                <c:pt idx="5">
                  <c:v>Из них застр.</c:v>
                </c:pt>
                <c:pt idx="6">
                  <c:v>Пенсионеры</c:v>
                </c:pt>
                <c:pt idx="7">
                  <c:v>Фирт. возр 15-49 лет</c:v>
                </c:pt>
              </c:strCache>
            </c:strRef>
          </c:cat>
          <c:val>
            <c:numRef>
              <c:f>'обслуж нас'!$M$17:$T$17</c:f>
              <c:numCache>
                <c:formatCode>General</c:formatCode>
                <c:ptCount val="8"/>
                <c:pt idx="0">
                  <c:v>69969</c:v>
                </c:pt>
                <c:pt idx="1">
                  <c:v>53708</c:v>
                </c:pt>
                <c:pt idx="2">
                  <c:v>54602</c:v>
                </c:pt>
                <c:pt idx="3">
                  <c:v>15367</c:v>
                </c:pt>
                <c:pt idx="4">
                  <c:v>43003</c:v>
                </c:pt>
                <c:pt idx="5">
                  <c:v>24198</c:v>
                </c:pt>
                <c:pt idx="6">
                  <c:v>13118</c:v>
                </c:pt>
                <c:pt idx="7">
                  <c:v>17095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E-43D3-AFD2-C33323EC7F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466112"/>
        <c:axId val="21377792"/>
      </c:barChart>
      <c:catAx>
        <c:axId val="2146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77792"/>
        <c:crosses val="autoZero"/>
        <c:auto val="1"/>
        <c:lblAlgn val="ctr"/>
        <c:lblOffset val="100"/>
        <c:noMultiLvlLbl val="0"/>
      </c:catAx>
      <c:valAx>
        <c:axId val="2137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6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на</a:t>
            </a:r>
            <a:r>
              <a:rPr lang="ru-RU" baseline="0"/>
              <a:t> 1000 чел.</a:t>
            </a:r>
            <a:r>
              <a:rPr lang="ru-RU"/>
              <a:t>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'смертность всего'!$AP$6:$AP$7</c:f>
              <c:strCache>
                <c:ptCount val="1"/>
                <c:pt idx="0">
                  <c:v>2020 на 1000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'смертность всего'!$AO$8:$AO$16</c:f>
              <c:strCache>
                <c:ptCount val="9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  <c:pt idx="7">
                  <c:v>Гагаузия</c:v>
                </c:pt>
                <c:pt idx="8">
                  <c:v>Республика</c:v>
                </c:pt>
              </c:strCache>
            </c:strRef>
          </c:cat>
          <c:val>
            <c:numRef>
              <c:f>'смертность всего'!$AP$8:$AP$16</c:f>
              <c:numCache>
                <c:formatCode>General</c:formatCode>
                <c:ptCount val="9"/>
                <c:pt idx="0">
                  <c:v>10.7</c:v>
                </c:pt>
                <c:pt idx="1">
                  <c:v>8.6</c:v>
                </c:pt>
                <c:pt idx="2">
                  <c:v>21.5</c:v>
                </c:pt>
                <c:pt idx="3">
                  <c:v>6.8</c:v>
                </c:pt>
                <c:pt idx="4">
                  <c:v>11.8</c:v>
                </c:pt>
                <c:pt idx="5">
                  <c:v>10.7</c:v>
                </c:pt>
                <c:pt idx="6">
                  <c:v>11</c:v>
                </c:pt>
                <c:pt idx="7">
                  <c:v>14.4</c:v>
                </c:pt>
                <c:pt idx="8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0-4C67-8D79-B4216FD8884D}"/>
            </c:ext>
          </c:extLst>
        </c:ser>
        <c:ser>
          <c:idx val="1"/>
          <c:order val="1"/>
          <c:tx>
            <c:strRef>
              <c:f>'смертность всего'!$AQ$6:$AQ$7</c:f>
              <c:strCache>
                <c:ptCount val="1"/>
                <c:pt idx="0">
                  <c:v>2021 на 1000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'смертность всего'!$AO$8:$AO$16</c:f>
              <c:strCache>
                <c:ptCount val="9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  <c:pt idx="7">
                  <c:v>Гагаузия</c:v>
                </c:pt>
                <c:pt idx="8">
                  <c:v>Республика</c:v>
                </c:pt>
              </c:strCache>
            </c:strRef>
          </c:cat>
          <c:val>
            <c:numRef>
              <c:f>'смертность всего'!$AQ$8:$AQ$16</c:f>
              <c:numCache>
                <c:formatCode>General</c:formatCode>
                <c:ptCount val="9"/>
                <c:pt idx="0">
                  <c:v>12.2</c:v>
                </c:pt>
                <c:pt idx="1">
                  <c:v>16.7</c:v>
                </c:pt>
                <c:pt idx="2">
                  <c:v>34.799999999999997</c:v>
                </c:pt>
                <c:pt idx="3">
                  <c:v>9.4</c:v>
                </c:pt>
                <c:pt idx="4">
                  <c:v>12.6</c:v>
                </c:pt>
                <c:pt idx="5">
                  <c:v>12.7</c:v>
                </c:pt>
                <c:pt idx="6">
                  <c:v>13.1</c:v>
                </c:pt>
                <c:pt idx="7">
                  <c:v>15.8</c:v>
                </c:pt>
                <c:pt idx="8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0-4C67-8D79-B4216FD8884D}"/>
            </c:ext>
          </c:extLst>
        </c:ser>
        <c:ser>
          <c:idx val="2"/>
          <c:order val="2"/>
          <c:tx>
            <c:strRef>
              <c:f>'смертность всего'!$AR$6:$AR$7</c:f>
              <c:strCache>
                <c:ptCount val="1"/>
                <c:pt idx="0">
                  <c:v>2022 на 1000 чел.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'смертность всего'!$AO$8:$AO$16</c:f>
              <c:strCache>
                <c:ptCount val="9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  <c:pt idx="7">
                  <c:v>Гагаузия</c:v>
                </c:pt>
                <c:pt idx="8">
                  <c:v>Республика</c:v>
                </c:pt>
              </c:strCache>
            </c:strRef>
          </c:cat>
          <c:val>
            <c:numRef>
              <c:f>'смертность всего'!$AR$8:$AR$16</c:f>
              <c:numCache>
                <c:formatCode>General</c:formatCode>
                <c:ptCount val="9"/>
                <c:pt idx="0">
                  <c:v>9.1</c:v>
                </c:pt>
                <c:pt idx="1">
                  <c:v>10</c:v>
                </c:pt>
                <c:pt idx="2">
                  <c:v>11.5</c:v>
                </c:pt>
                <c:pt idx="3">
                  <c:v>7.8</c:v>
                </c:pt>
                <c:pt idx="4">
                  <c:v>7.7</c:v>
                </c:pt>
                <c:pt idx="5">
                  <c:v>8.9</c:v>
                </c:pt>
                <c:pt idx="6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0-4C67-8D79-B4216FD88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5097472"/>
        <c:axId val="105387520"/>
      </c:barChart>
      <c:catAx>
        <c:axId val="105097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5387520"/>
        <c:crosses val="autoZero"/>
        <c:auto val="1"/>
        <c:lblAlgn val="ctr"/>
        <c:lblOffset val="100"/>
        <c:noMultiLvlLbl val="0"/>
      </c:catAx>
      <c:valAx>
        <c:axId val="1053875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050974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Абс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'естест-прирост'!$AY$4:$AY$5</c:f>
              <c:strCache>
                <c:ptCount val="1"/>
                <c:pt idx="0">
                  <c:v>2020 Абс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'естест-прирост'!$AX$6:$AX$12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'естест-прирост'!$AY$6:$AY$12</c:f>
              <c:numCache>
                <c:formatCode>General</c:formatCode>
                <c:ptCount val="7"/>
                <c:pt idx="0">
                  <c:v>26</c:v>
                </c:pt>
                <c:pt idx="1">
                  <c:v>6</c:v>
                </c:pt>
                <c:pt idx="2">
                  <c:v>-12</c:v>
                </c:pt>
                <c:pt idx="3">
                  <c:v>2</c:v>
                </c:pt>
                <c:pt idx="4">
                  <c:v>-12</c:v>
                </c:pt>
                <c:pt idx="5">
                  <c:v>10</c:v>
                </c:pt>
                <c:pt idx="6">
                  <c:v>-63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9-4729-BF82-35A9A9B6EEEE}"/>
            </c:ext>
          </c:extLst>
        </c:ser>
        <c:ser>
          <c:idx val="1"/>
          <c:order val="1"/>
          <c:tx>
            <c:strRef>
              <c:f>'естест-прирост'!$AZ$4:$AZ$5</c:f>
              <c:strCache>
                <c:ptCount val="1"/>
                <c:pt idx="0">
                  <c:v>2021 Абс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'естест-прирост'!$AX$6:$AX$12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'естест-прирост'!$AZ$6:$AZ$12</c:f>
              <c:numCache>
                <c:formatCode>General</c:formatCode>
                <c:ptCount val="7"/>
                <c:pt idx="0">
                  <c:v>-53</c:v>
                </c:pt>
                <c:pt idx="1">
                  <c:v>-4</c:v>
                </c:pt>
                <c:pt idx="2">
                  <c:v>-25</c:v>
                </c:pt>
                <c:pt idx="3">
                  <c:v>-5</c:v>
                </c:pt>
                <c:pt idx="4">
                  <c:v>-22</c:v>
                </c:pt>
                <c:pt idx="5">
                  <c:v>-109</c:v>
                </c:pt>
                <c:pt idx="6">
                  <c:v>-267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99-4729-BF82-35A9A9B6EEEE}"/>
            </c:ext>
          </c:extLst>
        </c:ser>
        <c:ser>
          <c:idx val="2"/>
          <c:order val="2"/>
          <c:tx>
            <c:strRef>
              <c:f>'естест-прирост'!$BA$4:$BA$5</c:f>
              <c:strCache>
                <c:ptCount val="1"/>
                <c:pt idx="0">
                  <c:v>2022 Абс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'естест-прирост'!$AX$6:$AX$12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'естест-прирост'!$BA$6:$BA$12</c:f>
              <c:numCache>
                <c:formatCode>General</c:formatCode>
                <c:ptCount val="7"/>
                <c:pt idx="0">
                  <c:v>-18</c:v>
                </c:pt>
                <c:pt idx="1">
                  <c:v>-3</c:v>
                </c:pt>
                <c:pt idx="2">
                  <c:v>-5</c:v>
                </c:pt>
                <c:pt idx="3">
                  <c:v>-1</c:v>
                </c:pt>
                <c:pt idx="4">
                  <c:v>-5</c:v>
                </c:pt>
                <c:pt idx="5">
                  <c:v>-32</c:v>
                </c:pt>
                <c:pt idx="6">
                  <c:v>-76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99-4729-BF82-35A9A9B6EE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246016"/>
        <c:axId val="54535680"/>
      </c:barChart>
      <c:catAx>
        <c:axId val="542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 rot="-60000000" vert="horz"/>
          <a:lstStyle/>
          <a:p>
            <a:pPr>
              <a:defRPr/>
            </a:pPr>
            <a:endParaRPr lang="ru-RU"/>
          </a:p>
        </c:txPr>
        <c:crossAx val="54535680"/>
        <c:crosses val="autoZero"/>
        <c:auto val="1"/>
        <c:lblAlgn val="ctr"/>
        <c:lblOffset val="100"/>
        <c:noMultiLvlLbl val="0"/>
      </c:catAx>
      <c:valAx>
        <c:axId val="5453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424601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на 1000 чел.  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'естест-прирост'!$BD$4:$BD$5</c:f>
              <c:strCache>
                <c:ptCount val="1"/>
                <c:pt idx="0">
                  <c:v>2020 на 1000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'естест-прирост'!$BC$6:$BC$12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'естест-прирост'!$BD$6:$BD$12</c:f>
              <c:numCache>
                <c:formatCode>0.0</c:formatCode>
                <c:ptCount val="7"/>
                <c:pt idx="0">
                  <c:v>0.8</c:v>
                </c:pt>
                <c:pt idx="1">
                  <c:v>4</c:v>
                </c:pt>
                <c:pt idx="2">
                  <c:v>-15</c:v>
                </c:pt>
                <c:pt idx="3">
                  <c:v>4</c:v>
                </c:pt>
                <c:pt idx="4">
                  <c:v>-3.1</c:v>
                </c:pt>
                <c:pt idx="5">
                  <c:v>0.2</c:v>
                </c:pt>
                <c:pt idx="6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8-496D-A6EF-C72D6B004EB3}"/>
            </c:ext>
          </c:extLst>
        </c:ser>
        <c:ser>
          <c:idx val="1"/>
          <c:order val="1"/>
          <c:tx>
            <c:strRef>
              <c:f>'естест-прирост'!$BE$4:$BE$5</c:f>
              <c:strCache>
                <c:ptCount val="1"/>
                <c:pt idx="0">
                  <c:v>2021 на 1000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'естест-прирост'!$BC$6:$BC$12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'естест-прирост'!$BE$6:$BE$12</c:f>
              <c:numCache>
                <c:formatCode>0.0</c:formatCode>
                <c:ptCount val="7"/>
                <c:pt idx="0">
                  <c:v>-2</c:v>
                </c:pt>
                <c:pt idx="1">
                  <c:v>-2.7</c:v>
                </c:pt>
                <c:pt idx="2">
                  <c:v>-32.299999999999997</c:v>
                </c:pt>
                <c:pt idx="3">
                  <c:v>-2.6</c:v>
                </c:pt>
                <c:pt idx="4">
                  <c:v>-5.7</c:v>
                </c:pt>
                <c:pt idx="5">
                  <c:v>-3.1</c:v>
                </c:pt>
                <c:pt idx="6">
                  <c:v>-3.9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8-496D-A6EF-C72D6B004EB3}"/>
            </c:ext>
          </c:extLst>
        </c:ser>
        <c:ser>
          <c:idx val="2"/>
          <c:order val="2"/>
          <c:tx>
            <c:strRef>
              <c:f>'естест-прирост'!$BF$4:$BF$5</c:f>
              <c:strCache>
                <c:ptCount val="1"/>
                <c:pt idx="0">
                  <c:v>2022 на 1000 чел.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'естест-прирост'!$BC$6:$BC$12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'естест-прирост'!$BF$6:$BF$12</c:f>
              <c:numCache>
                <c:formatCode>0.0</c:formatCode>
                <c:ptCount val="7"/>
                <c:pt idx="0">
                  <c:v>-0.7</c:v>
                </c:pt>
                <c:pt idx="1">
                  <c:v>-2</c:v>
                </c:pt>
                <c:pt idx="2">
                  <c:v>-7.2</c:v>
                </c:pt>
                <c:pt idx="3">
                  <c:v>-0.5</c:v>
                </c:pt>
                <c:pt idx="4">
                  <c:v>-1.3</c:v>
                </c:pt>
                <c:pt idx="5">
                  <c:v>-1</c:v>
                </c:pt>
                <c:pt idx="6">
                  <c:v>-1.1000000000000001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8-496D-A6EF-C72D6B004E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0068736"/>
        <c:axId val="140070272"/>
      </c:barChart>
      <c:catAx>
        <c:axId val="1400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0070272"/>
        <c:crosses val="autoZero"/>
        <c:auto val="1"/>
        <c:lblAlgn val="ctr"/>
        <c:lblOffset val="100"/>
        <c:noMultiLvlLbl val="0"/>
      </c:catAx>
      <c:valAx>
        <c:axId val="1400702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006873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Абс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'рожд-смерт-детск'!$BK$6</c:f>
              <c:strCache>
                <c:ptCount val="1"/>
                <c:pt idx="0">
                  <c:v>Естественный Прирост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7D2A-4F2E-8157-A5F4D99E2E1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7D2A-4F2E-8157-A5F4D99E2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'рожд-смерт-детск'!$BL$3:$BO$5</c:f>
              <c:multiLvlStrCache>
                <c:ptCount val="4"/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</c:lvl>
                <c:lvl>
                  <c:pt idx="0">
                    <c:v>ЦЗ Комрат</c:v>
                  </c:pt>
                  <c:pt idx="2">
                    <c:v>Район</c:v>
                  </c:pt>
                </c:lvl>
              </c:multiLvlStrCache>
            </c:multiLvlStrRef>
          </c:cat>
          <c:val>
            <c:numRef>
              <c:f>'рожд-смерт-детск'!$BL$6:$BO$6</c:f>
              <c:numCache>
                <c:formatCode>General</c:formatCode>
                <c:ptCount val="4"/>
                <c:pt idx="0">
                  <c:v>-109</c:v>
                </c:pt>
                <c:pt idx="1">
                  <c:v>-32</c:v>
                </c:pt>
                <c:pt idx="2">
                  <c:v>-267</c:v>
                </c:pt>
                <c:pt idx="3">
                  <c:v>-76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1-42DA-8E79-404E88F1A6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4171648"/>
        <c:axId val="154279936"/>
      </c:barChart>
      <c:catAx>
        <c:axId val="1541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4279936"/>
        <c:crosses val="autoZero"/>
        <c:auto val="1"/>
        <c:lblAlgn val="ctr"/>
        <c:lblOffset val="100"/>
        <c:noMultiLvlLbl val="0"/>
      </c:catAx>
      <c:valAx>
        <c:axId val="15427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4171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на 1000 чел.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'рожд-смерт-детск'!$BC$6</c:f>
              <c:strCache>
                <c:ptCount val="1"/>
                <c:pt idx="0">
                  <c:v>Естественный Прирост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E830-43E0-91D2-750588BA8F0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E830-43E0-91D2-750588BA8F0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'рожд-смерт-детск'!$BD$3:$BI$5</c:f>
              <c:multiLvlStrCache>
                <c:ptCount val="6"/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ЦЗ Комрат</c:v>
                  </c:pt>
                  <c:pt idx="2">
                    <c:v>Район</c:v>
                  </c:pt>
                  <c:pt idx="4">
                    <c:v>Гагаузия</c:v>
                  </c:pt>
                  <c:pt idx="5">
                    <c:v>Республика</c:v>
                  </c:pt>
                </c:lvl>
              </c:multiLvlStrCache>
            </c:multiLvlStrRef>
          </c:cat>
          <c:val>
            <c:numRef>
              <c:f>'рожд-смерт-детск'!$BD$6:$BI$6</c:f>
              <c:numCache>
                <c:formatCode>General</c:formatCode>
                <c:ptCount val="6"/>
                <c:pt idx="0">
                  <c:v>-3.1</c:v>
                </c:pt>
                <c:pt idx="1">
                  <c:v>-1</c:v>
                </c:pt>
                <c:pt idx="2">
                  <c:v>-3.9</c:v>
                </c:pt>
                <c:pt idx="3">
                  <c:v>-1.1000000000000001</c:v>
                </c:pt>
                <c:pt idx="4" formatCode="0.0">
                  <c:v>-4</c:v>
                </c:pt>
                <c:pt idx="5">
                  <c:v>-6.3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A-41B0-90DB-303FD441BB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9893376"/>
        <c:axId val="139911936"/>
      </c:barChart>
      <c:catAx>
        <c:axId val="13989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9911936"/>
        <c:crosses val="autoZero"/>
        <c:auto val="1"/>
        <c:lblAlgn val="ctr"/>
        <c:lblOffset val="100"/>
        <c:noMultiLvlLbl val="0"/>
      </c:catAx>
      <c:valAx>
        <c:axId val="13991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9893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Абс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'рожд-смерт-детск'!$AO$6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'рожд-смерт-детск'!$AP$3:$AS$5</c:f>
              <c:multiLvlStrCache>
                <c:ptCount val="4"/>
                <c:lvl>
                  <c:pt idx="0">
                    <c:v>Абс.</c:v>
                  </c:pt>
                  <c:pt idx="1">
                    <c:v>Абс.</c:v>
                  </c:pt>
                  <c:pt idx="2">
                    <c:v>Абс.</c:v>
                  </c:pt>
                  <c:pt idx="3">
                    <c:v>Абс.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</c:lvl>
                <c:lvl>
                  <c:pt idx="0">
                    <c:v>ЦЗ Комрат</c:v>
                  </c:pt>
                  <c:pt idx="2">
                    <c:v>Район</c:v>
                  </c:pt>
                </c:lvl>
              </c:multiLvlStrCache>
            </c:multiLvlStrRef>
          </c:cat>
          <c:val>
            <c:numRef>
              <c:f>'рожд-смерт-детск'!$AP$6:$AS$6</c:f>
              <c:numCache>
                <c:formatCode>General</c:formatCode>
                <c:ptCount val="4"/>
                <c:pt idx="0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4-4CFD-AB53-F4ED46A1F4F4}"/>
            </c:ext>
          </c:extLst>
        </c:ser>
        <c:ser>
          <c:idx val="1"/>
          <c:order val="1"/>
          <c:tx>
            <c:strRef>
              <c:f>'рожд-смерт-детск'!$AO$7</c:f>
              <c:strCache>
                <c:ptCount val="1"/>
                <c:pt idx="0">
                  <c:v>Смертность детей до 4- х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'рожд-смерт-детск'!$AP$3:$AS$5</c:f>
              <c:multiLvlStrCache>
                <c:ptCount val="4"/>
                <c:lvl>
                  <c:pt idx="0">
                    <c:v>Абс.</c:v>
                  </c:pt>
                  <c:pt idx="1">
                    <c:v>Абс.</c:v>
                  </c:pt>
                  <c:pt idx="2">
                    <c:v>Абс.</c:v>
                  </c:pt>
                  <c:pt idx="3">
                    <c:v>Абс.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</c:lvl>
                <c:lvl>
                  <c:pt idx="0">
                    <c:v>ЦЗ Комрат</c:v>
                  </c:pt>
                  <c:pt idx="2">
                    <c:v>Район</c:v>
                  </c:pt>
                </c:lvl>
              </c:multiLvlStrCache>
            </c:multiLvlStrRef>
          </c:cat>
          <c:val>
            <c:numRef>
              <c:f>'рожд-смерт-детск'!$AP$7:$AS$7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4-4CFD-AB53-F4ED46A1F4F4}"/>
            </c:ext>
          </c:extLst>
        </c:ser>
        <c:ser>
          <c:idx val="2"/>
          <c:order val="2"/>
          <c:tx>
            <c:strRef>
              <c:f>'рожд-смерт-детск'!$AO$8</c:f>
              <c:strCache>
                <c:ptCount val="1"/>
                <c:pt idx="0">
                  <c:v>Смертность детей до 17 лет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'рожд-смерт-детск'!$AP$3:$AS$5</c:f>
              <c:multiLvlStrCache>
                <c:ptCount val="4"/>
                <c:lvl>
                  <c:pt idx="0">
                    <c:v>Абс.</c:v>
                  </c:pt>
                  <c:pt idx="1">
                    <c:v>Абс.</c:v>
                  </c:pt>
                  <c:pt idx="2">
                    <c:v>Абс.</c:v>
                  </c:pt>
                  <c:pt idx="3">
                    <c:v>Абс.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</c:lvl>
                <c:lvl>
                  <c:pt idx="0">
                    <c:v>ЦЗ Комрат</c:v>
                  </c:pt>
                  <c:pt idx="2">
                    <c:v>Район</c:v>
                  </c:pt>
                </c:lvl>
              </c:multiLvlStrCache>
            </c:multiLvlStrRef>
          </c:cat>
          <c:val>
            <c:numRef>
              <c:f>'рожд-смерт-детск'!$AP$8:$AS$8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4-4CFD-AB53-F4ED46A1F4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5474560"/>
        <c:axId val="173707648"/>
      </c:barChart>
      <c:catAx>
        <c:axId val="1554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3707648"/>
        <c:crosses val="autoZero"/>
        <c:auto val="1"/>
        <c:lblAlgn val="ctr"/>
        <c:lblOffset val="100"/>
        <c:noMultiLvlLbl val="0"/>
      </c:catAx>
      <c:valAx>
        <c:axId val="17370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5474560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на 1000 чел.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'рожд-смерт-детск'!$AU$6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'рожд-смерт-детск'!$AV$3:$BA$5</c:f>
              <c:multiLvlStrCache>
                <c:ptCount val="6"/>
                <c:lvl>
                  <c:pt idx="0">
                    <c:v>на 1000 чел.</c:v>
                  </c:pt>
                  <c:pt idx="1">
                    <c:v>на 1000 чел.</c:v>
                  </c:pt>
                  <c:pt idx="2">
                    <c:v>на 1000 чел.</c:v>
                  </c:pt>
                  <c:pt idx="3">
                    <c:v>на 1000 чел.</c:v>
                  </c:pt>
                  <c:pt idx="4">
                    <c:v>на 1000 чел.</c:v>
                  </c:pt>
                  <c:pt idx="5">
                    <c:v>на 1000 чел.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ЦЗ Комрат</c:v>
                  </c:pt>
                  <c:pt idx="2">
                    <c:v>Район</c:v>
                  </c:pt>
                  <c:pt idx="4">
                    <c:v>Гагаузия</c:v>
                  </c:pt>
                  <c:pt idx="5">
                    <c:v>Республика</c:v>
                  </c:pt>
                </c:lvl>
              </c:multiLvlStrCache>
            </c:multiLvlStrRef>
          </c:cat>
          <c:val>
            <c:numRef>
              <c:f>'рожд-смерт-детск'!$AV$6:$BA$6</c:f>
              <c:numCache>
                <c:formatCode>General</c:formatCode>
                <c:ptCount val="6"/>
                <c:pt idx="0">
                  <c:v>5.8</c:v>
                </c:pt>
                <c:pt idx="2">
                  <c:v>6.2</c:v>
                </c:pt>
                <c:pt idx="4">
                  <c:v>6.9</c:v>
                </c:pt>
                <c:pt idx="5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3-4E7D-A04D-3317CDC92214}"/>
            </c:ext>
          </c:extLst>
        </c:ser>
        <c:ser>
          <c:idx val="1"/>
          <c:order val="1"/>
          <c:tx>
            <c:strRef>
              <c:f>'рожд-смерт-детск'!$AU$7</c:f>
              <c:strCache>
                <c:ptCount val="1"/>
                <c:pt idx="0">
                  <c:v>Смертность детей до 4- х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'рожд-смерт-детск'!$AV$3:$BA$5</c:f>
              <c:multiLvlStrCache>
                <c:ptCount val="6"/>
                <c:lvl>
                  <c:pt idx="0">
                    <c:v>на 1000 чел.</c:v>
                  </c:pt>
                  <c:pt idx="1">
                    <c:v>на 1000 чел.</c:v>
                  </c:pt>
                  <c:pt idx="2">
                    <c:v>на 1000 чел.</c:v>
                  </c:pt>
                  <c:pt idx="3">
                    <c:v>на 1000 чел.</c:v>
                  </c:pt>
                  <c:pt idx="4">
                    <c:v>на 1000 чел.</c:v>
                  </c:pt>
                  <c:pt idx="5">
                    <c:v>на 1000 чел.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ЦЗ Комрат</c:v>
                  </c:pt>
                  <c:pt idx="2">
                    <c:v>Район</c:v>
                  </c:pt>
                  <c:pt idx="4">
                    <c:v>Гагаузия</c:v>
                  </c:pt>
                  <c:pt idx="5">
                    <c:v>Республика</c:v>
                  </c:pt>
                </c:lvl>
              </c:multiLvlStrCache>
            </c:multiLvlStrRef>
          </c:cat>
          <c:val>
            <c:numRef>
              <c:f>'рожд-смерт-детск'!$AV$7:$BA$7</c:f>
              <c:numCache>
                <c:formatCode>General</c:formatCode>
                <c:ptCount val="6"/>
                <c:pt idx="0">
                  <c:v>8.8000000000000007</c:v>
                </c:pt>
                <c:pt idx="2">
                  <c:v>9.3000000000000007</c:v>
                </c:pt>
                <c:pt idx="4">
                  <c:v>7.6</c:v>
                </c:pt>
                <c:pt idx="5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3-4E7D-A04D-3317CDC92214}"/>
            </c:ext>
          </c:extLst>
        </c:ser>
        <c:ser>
          <c:idx val="2"/>
          <c:order val="2"/>
          <c:tx>
            <c:strRef>
              <c:f>'рожд-смерт-детск'!$AU$8</c:f>
              <c:strCache>
                <c:ptCount val="1"/>
                <c:pt idx="0">
                  <c:v>Смертность детей до 17 лет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'рожд-смерт-детск'!$AV$3:$BA$5</c:f>
              <c:multiLvlStrCache>
                <c:ptCount val="6"/>
                <c:lvl>
                  <c:pt idx="0">
                    <c:v>на 1000 чел.</c:v>
                  </c:pt>
                  <c:pt idx="1">
                    <c:v>на 1000 чел.</c:v>
                  </c:pt>
                  <c:pt idx="2">
                    <c:v>на 1000 чел.</c:v>
                  </c:pt>
                  <c:pt idx="3">
                    <c:v>на 1000 чел.</c:v>
                  </c:pt>
                  <c:pt idx="4">
                    <c:v>на 1000 чел.</c:v>
                  </c:pt>
                  <c:pt idx="5">
                    <c:v>на 1000 чел.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ЦЗ Комрат</c:v>
                  </c:pt>
                  <c:pt idx="2">
                    <c:v>Район</c:v>
                  </c:pt>
                  <c:pt idx="4">
                    <c:v>Гагаузия</c:v>
                  </c:pt>
                  <c:pt idx="5">
                    <c:v>Республика</c:v>
                  </c:pt>
                </c:lvl>
              </c:multiLvlStrCache>
            </c:multiLvlStrRef>
          </c:cat>
          <c:val>
            <c:numRef>
              <c:f>'рожд-смерт-детск'!$AV$8:$BA$8</c:f>
              <c:numCache>
                <c:formatCode>General</c:formatCode>
                <c:ptCount val="6"/>
                <c:pt idx="0">
                  <c:v>3.7</c:v>
                </c:pt>
                <c:pt idx="2">
                  <c:v>8.6</c:v>
                </c:pt>
                <c:pt idx="4">
                  <c:v>6.2</c:v>
                </c:pt>
                <c:pt idx="5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3-4E7D-A04D-3317CDC922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5338624"/>
        <c:axId val="172674432"/>
      </c:barChart>
      <c:catAx>
        <c:axId val="1553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2674432"/>
        <c:crosses val="autoZero"/>
        <c:auto val="1"/>
        <c:lblAlgn val="ctr"/>
        <c:lblOffset val="100"/>
        <c:noMultiLvlLbl val="0"/>
      </c:catAx>
      <c:valAx>
        <c:axId val="17267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5338624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Абс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'смертность всего'!$C$4:$C$6</c:f>
              <c:strCache>
                <c:ptCount val="3"/>
                <c:pt idx="0">
                  <c:v>ЦЗ Комрат</c:v>
                </c:pt>
                <c:pt idx="1">
                  <c:v>Абс.</c:v>
                </c:pt>
                <c:pt idx="2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всего'!$B$7:$B$12</c:f>
              <c:strCache>
                <c:ptCount val="6"/>
                <c:pt idx="0">
                  <c:v>Всего</c:v>
                </c:pt>
                <c:pt idx="1">
                  <c:v>Взрослые</c:v>
                </c:pt>
                <c:pt idx="2">
                  <c:v>Т/с возраст</c:v>
                </c:pt>
                <c:pt idx="3">
                  <c:v>Дети 0-17 л.</c:v>
                </c:pt>
                <c:pt idx="4">
                  <c:v>В т.ч. до 5 лет</c:v>
                </c:pt>
                <c:pt idx="5">
                  <c:v>В т.ч. до 1 года</c:v>
                </c:pt>
              </c:strCache>
            </c:strRef>
          </c:cat>
          <c:val>
            <c:numRef>
              <c:f>'смертность всего'!$C$7:$C$12</c:f>
              <c:numCache>
                <c:formatCode>General</c:formatCode>
                <c:ptCount val="6"/>
                <c:pt idx="0">
                  <c:v>448</c:v>
                </c:pt>
                <c:pt idx="1">
                  <c:v>445</c:v>
                </c:pt>
                <c:pt idx="2">
                  <c:v>97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E-4E76-AC30-5457C2029D50}"/>
            </c:ext>
          </c:extLst>
        </c:ser>
        <c:ser>
          <c:idx val="1"/>
          <c:order val="1"/>
          <c:tx>
            <c:strRef>
              <c:f>'смертность всего'!$D$4:$D$6</c:f>
              <c:strCache>
                <c:ptCount val="3"/>
                <c:pt idx="0">
                  <c:v>ЦЗ Комрат</c:v>
                </c:pt>
                <c:pt idx="1">
                  <c:v>Абс.</c:v>
                </c:pt>
                <c:pt idx="2">
                  <c:v>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всего'!$B$7:$B$12</c:f>
              <c:strCache>
                <c:ptCount val="6"/>
                <c:pt idx="0">
                  <c:v>Всего</c:v>
                </c:pt>
                <c:pt idx="1">
                  <c:v>Взрослые</c:v>
                </c:pt>
                <c:pt idx="2">
                  <c:v>Т/с возраст</c:v>
                </c:pt>
                <c:pt idx="3">
                  <c:v>Дети 0-17 л.</c:v>
                </c:pt>
                <c:pt idx="4">
                  <c:v>В т.ч. до 5 лет</c:v>
                </c:pt>
                <c:pt idx="5">
                  <c:v>В т.ч. до 1 года</c:v>
                </c:pt>
              </c:strCache>
            </c:strRef>
          </c:cat>
          <c:val>
            <c:numRef>
              <c:f>'смертность всего'!$D$7:$D$12</c:f>
              <c:numCache>
                <c:formatCode>General</c:formatCode>
                <c:ptCount val="6"/>
                <c:pt idx="0">
                  <c:v>313</c:v>
                </c:pt>
                <c:pt idx="1">
                  <c:v>312</c:v>
                </c:pt>
                <c:pt idx="2">
                  <c:v>68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E-4E76-AC30-5457C2029D50}"/>
            </c:ext>
          </c:extLst>
        </c:ser>
        <c:ser>
          <c:idx val="2"/>
          <c:order val="2"/>
          <c:tx>
            <c:strRef>
              <c:f>'смертность всего'!$E$4:$E$6</c:f>
              <c:strCache>
                <c:ptCount val="3"/>
                <c:pt idx="0">
                  <c:v>Район</c:v>
                </c:pt>
                <c:pt idx="1">
                  <c:v>Абс.</c:v>
                </c:pt>
                <c:pt idx="2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всего'!$B$7:$B$12</c:f>
              <c:strCache>
                <c:ptCount val="6"/>
                <c:pt idx="0">
                  <c:v>Всего</c:v>
                </c:pt>
                <c:pt idx="1">
                  <c:v>Взрослые</c:v>
                </c:pt>
                <c:pt idx="2">
                  <c:v>Т/с возраст</c:v>
                </c:pt>
                <c:pt idx="3">
                  <c:v>Дети 0-17 л.</c:v>
                </c:pt>
                <c:pt idx="4">
                  <c:v>В т.ч. до 5 лет</c:v>
                </c:pt>
                <c:pt idx="5">
                  <c:v>В т.ч. до 1 года</c:v>
                </c:pt>
              </c:strCache>
            </c:strRef>
          </c:cat>
          <c:val>
            <c:numRef>
              <c:f>'смертность всего'!$E$7:$E$12</c:f>
              <c:numCache>
                <c:formatCode>General</c:formatCode>
                <c:ptCount val="6"/>
                <c:pt idx="0">
                  <c:v>910</c:v>
                </c:pt>
                <c:pt idx="1">
                  <c:v>904</c:v>
                </c:pt>
                <c:pt idx="2">
                  <c:v>182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4E-4E76-AC30-5457C2029D50}"/>
            </c:ext>
          </c:extLst>
        </c:ser>
        <c:ser>
          <c:idx val="3"/>
          <c:order val="3"/>
          <c:tx>
            <c:strRef>
              <c:f>'смертность всего'!$F$4:$F$6</c:f>
              <c:strCache>
                <c:ptCount val="3"/>
                <c:pt idx="0">
                  <c:v>Район</c:v>
                </c:pt>
                <c:pt idx="1">
                  <c:v>Абс.</c:v>
                </c:pt>
                <c:pt idx="2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всего'!$B$7:$B$12</c:f>
              <c:strCache>
                <c:ptCount val="6"/>
                <c:pt idx="0">
                  <c:v>Всего</c:v>
                </c:pt>
                <c:pt idx="1">
                  <c:v>Взрослые</c:v>
                </c:pt>
                <c:pt idx="2">
                  <c:v>Т/с возраст</c:v>
                </c:pt>
                <c:pt idx="3">
                  <c:v>Дети 0-17 л.</c:v>
                </c:pt>
                <c:pt idx="4">
                  <c:v>В т.ч. до 5 лет</c:v>
                </c:pt>
                <c:pt idx="5">
                  <c:v>В т.ч. до 1 года</c:v>
                </c:pt>
              </c:strCache>
            </c:strRef>
          </c:cat>
          <c:val>
            <c:numRef>
              <c:f>'смертность всего'!$F$7:$F$12</c:f>
              <c:numCache>
                <c:formatCode>General</c:formatCode>
                <c:ptCount val="6"/>
                <c:pt idx="0">
                  <c:v>635</c:v>
                </c:pt>
                <c:pt idx="1">
                  <c:v>632</c:v>
                </c:pt>
                <c:pt idx="2">
                  <c:v>117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4E-4E76-AC30-5457C2029D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9599104"/>
        <c:axId val="79600640"/>
      </c:barChart>
      <c:catAx>
        <c:axId val="7959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600640"/>
        <c:crosses val="autoZero"/>
        <c:auto val="1"/>
        <c:lblAlgn val="ctr"/>
        <c:lblOffset val="100"/>
        <c:noMultiLvlLbl val="0"/>
      </c:catAx>
      <c:valAx>
        <c:axId val="7960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9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 100 тыс.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'смертность всего'!$O$7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всего'!$P$4:$U$6</c:f>
              <c:strCache>
                <c:ptCount val="6"/>
                <c:pt idx="0">
                  <c:v>ЦЗ Комрат</c:v>
                </c:pt>
                <c:pt idx="2">
                  <c:v>Район</c:v>
                </c:pt>
                <c:pt idx="4">
                  <c:v>Гагаузия</c:v>
                </c:pt>
                <c:pt idx="5">
                  <c:v>Республика</c:v>
                </c:pt>
              </c:strCache>
            </c:strRef>
          </c:cat>
          <c:val>
            <c:numRef>
              <c:f>'смертность всего'!$P$7:$U$7</c:f>
              <c:numCache>
                <c:formatCode>General</c:formatCode>
                <c:ptCount val="6"/>
                <c:pt idx="0">
                  <c:v>448</c:v>
                </c:pt>
                <c:pt idx="1">
                  <c:v>313</c:v>
                </c:pt>
                <c:pt idx="2">
                  <c:v>1307.4000000000001</c:v>
                </c:pt>
                <c:pt idx="3">
                  <c:v>911</c:v>
                </c:pt>
                <c:pt idx="4">
                  <c:v>1584.2</c:v>
                </c:pt>
                <c:pt idx="5">
                  <c:v>1746.6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5-47A8-B12A-32B1CB79D7A2}"/>
            </c:ext>
          </c:extLst>
        </c:ser>
        <c:ser>
          <c:idx val="1"/>
          <c:order val="1"/>
          <c:tx>
            <c:strRef>
              <c:f>'смертность всего'!$O$8</c:f>
              <c:strCache>
                <c:ptCount val="1"/>
                <c:pt idx="0">
                  <c:v>Взрослые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всего'!$P$4:$U$6</c:f>
              <c:strCache>
                <c:ptCount val="6"/>
                <c:pt idx="0">
                  <c:v>ЦЗ Комрат</c:v>
                </c:pt>
                <c:pt idx="2">
                  <c:v>Район</c:v>
                </c:pt>
                <c:pt idx="4">
                  <c:v>Гагаузия</c:v>
                </c:pt>
                <c:pt idx="5">
                  <c:v>Республика</c:v>
                </c:pt>
              </c:strCache>
            </c:strRef>
          </c:cat>
          <c:val>
            <c:numRef>
              <c:f>'смертность всего'!$P$8:$U$8</c:f>
              <c:numCache>
                <c:formatCode>General</c:formatCode>
                <c:ptCount val="6"/>
                <c:pt idx="0">
                  <c:v>445</c:v>
                </c:pt>
                <c:pt idx="1">
                  <c:v>312</c:v>
                </c:pt>
                <c:pt idx="2">
                  <c:v>1666.4</c:v>
                </c:pt>
                <c:pt idx="3">
                  <c:v>1166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5-47A8-B12A-32B1CB79D7A2}"/>
            </c:ext>
          </c:extLst>
        </c:ser>
        <c:ser>
          <c:idx val="2"/>
          <c:order val="2"/>
          <c:tx>
            <c:strRef>
              <c:f>'смертность всего'!$O$9</c:f>
              <c:strCache>
                <c:ptCount val="1"/>
                <c:pt idx="0">
                  <c:v>Т/с возраст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всего'!$P$4:$U$6</c:f>
              <c:strCache>
                <c:ptCount val="6"/>
                <c:pt idx="0">
                  <c:v>ЦЗ Комрат</c:v>
                </c:pt>
                <c:pt idx="2">
                  <c:v>Район</c:v>
                </c:pt>
                <c:pt idx="4">
                  <c:v>Гагаузия</c:v>
                </c:pt>
                <c:pt idx="5">
                  <c:v>Республика</c:v>
                </c:pt>
              </c:strCache>
            </c:strRef>
          </c:cat>
          <c:val>
            <c:numRef>
              <c:f>'смертность всего'!$P$9:$U$9</c:f>
              <c:numCache>
                <c:formatCode>General</c:formatCode>
                <c:ptCount val="6"/>
                <c:pt idx="0">
                  <c:v>97</c:v>
                </c:pt>
                <c:pt idx="1">
                  <c:v>68</c:v>
                </c:pt>
                <c:pt idx="2">
                  <c:v>423.2</c:v>
                </c:pt>
                <c:pt idx="3">
                  <c:v>342.6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5-47A8-B12A-32B1CB79D7A2}"/>
            </c:ext>
          </c:extLst>
        </c:ser>
        <c:ser>
          <c:idx val="3"/>
          <c:order val="3"/>
          <c:tx>
            <c:strRef>
              <c:f>'смертность всего'!$O$10</c:f>
              <c:strCache>
                <c:ptCount val="1"/>
                <c:pt idx="0">
                  <c:v>Дети 0-17 л.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всего'!$P$4:$U$6</c:f>
              <c:strCache>
                <c:ptCount val="6"/>
                <c:pt idx="0">
                  <c:v>ЦЗ Комрат</c:v>
                </c:pt>
                <c:pt idx="2">
                  <c:v>Район</c:v>
                </c:pt>
                <c:pt idx="4">
                  <c:v>Гагаузия</c:v>
                </c:pt>
                <c:pt idx="5">
                  <c:v>Республика</c:v>
                </c:pt>
              </c:strCache>
            </c:strRef>
          </c:cat>
          <c:val>
            <c:numRef>
              <c:f>'смертность всего'!$P$10:$U$10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8.6</c:v>
                </c:pt>
                <c:pt idx="3">
                  <c:v>4.3</c:v>
                </c:pt>
                <c:pt idx="4">
                  <c:v>6.2</c:v>
                </c:pt>
                <c:pt idx="5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25-47A8-B12A-32B1CB79D7A2}"/>
            </c:ext>
          </c:extLst>
        </c:ser>
        <c:ser>
          <c:idx val="4"/>
          <c:order val="4"/>
          <c:tx>
            <c:strRef>
              <c:f>'смертность всего'!$O$11</c:f>
              <c:strCache>
                <c:ptCount val="1"/>
                <c:pt idx="0">
                  <c:v>В т.ч. до 5 лет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всего'!$P$4:$U$6</c:f>
              <c:strCache>
                <c:ptCount val="6"/>
                <c:pt idx="0">
                  <c:v>ЦЗ Комрат</c:v>
                </c:pt>
                <c:pt idx="2">
                  <c:v>Район</c:v>
                </c:pt>
                <c:pt idx="4">
                  <c:v>Гагаузия</c:v>
                </c:pt>
                <c:pt idx="5">
                  <c:v>Республика</c:v>
                </c:pt>
              </c:strCache>
            </c:strRef>
          </c:cat>
          <c:val>
            <c:numRef>
              <c:f>'смертность всего'!$P$11:$U$11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9.3000000000000007</c:v>
                </c:pt>
                <c:pt idx="3">
                  <c:v>3.5</c:v>
                </c:pt>
                <c:pt idx="4">
                  <c:v>7.6</c:v>
                </c:pt>
                <c:pt idx="5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25-47A8-B12A-32B1CB79D7A2}"/>
            </c:ext>
          </c:extLst>
        </c:ser>
        <c:ser>
          <c:idx val="5"/>
          <c:order val="5"/>
          <c:tx>
            <c:strRef>
              <c:f>'смертность всего'!$O$12</c:f>
              <c:strCache>
                <c:ptCount val="1"/>
                <c:pt idx="0">
                  <c:v>В т.ч. до 1 года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всего'!$P$4:$U$6</c:f>
              <c:strCache>
                <c:ptCount val="6"/>
                <c:pt idx="0">
                  <c:v>ЦЗ Комрат</c:v>
                </c:pt>
                <c:pt idx="2">
                  <c:v>Район</c:v>
                </c:pt>
                <c:pt idx="4">
                  <c:v>Гагаузия</c:v>
                </c:pt>
                <c:pt idx="5">
                  <c:v>Республика</c:v>
                </c:pt>
              </c:strCache>
            </c:strRef>
          </c:cat>
          <c:val>
            <c:numRef>
              <c:f>'смертность всего'!$P$12:$U$12</c:f>
              <c:numCache>
                <c:formatCode>General</c:formatCode>
                <c:ptCount val="6"/>
                <c:pt idx="0">
                  <c:v>2</c:v>
                </c:pt>
                <c:pt idx="2">
                  <c:v>6.2</c:v>
                </c:pt>
                <c:pt idx="4">
                  <c:v>11.9</c:v>
                </c:pt>
                <c:pt idx="5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25-47A8-B12A-32B1CB79D7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9302656"/>
        <c:axId val="79304192"/>
      </c:barChart>
      <c:catAx>
        <c:axId val="7930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304192"/>
        <c:crosses val="autoZero"/>
        <c:auto val="1"/>
        <c:lblAlgn val="ctr"/>
        <c:lblOffset val="100"/>
        <c:noMultiLvlLbl val="0"/>
      </c:catAx>
      <c:valAx>
        <c:axId val="7930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30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Абс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'смертн по месту2'!$S$4:$S$6</c:f>
              <c:strCache>
                <c:ptCount val="3"/>
                <c:pt idx="0">
                  <c:v>ЦЗ Комрат</c:v>
                </c:pt>
                <c:pt idx="1">
                  <c:v>Абс</c:v>
                </c:pt>
                <c:pt idx="2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месту2'!$R$7:$R$10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месту2'!$S$7:$S$10</c:f>
              <c:numCache>
                <c:formatCode>General</c:formatCode>
                <c:ptCount val="4"/>
                <c:pt idx="0">
                  <c:v>178</c:v>
                </c:pt>
                <c:pt idx="1">
                  <c:v>214</c:v>
                </c:pt>
                <c:pt idx="2">
                  <c:v>29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F-4322-ADF3-921D755CF98D}"/>
            </c:ext>
          </c:extLst>
        </c:ser>
        <c:ser>
          <c:idx val="1"/>
          <c:order val="1"/>
          <c:tx>
            <c:strRef>
              <c:f>'смертн по месту2'!$T$4:$T$6</c:f>
              <c:strCache>
                <c:ptCount val="3"/>
                <c:pt idx="0">
                  <c:v>ЦЗ Комрат</c:v>
                </c:pt>
                <c:pt idx="1">
                  <c:v>Абс</c:v>
                </c:pt>
                <c:pt idx="2">
                  <c:v>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месту2'!$R$7:$R$10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месту2'!$T$7:$T$10</c:f>
              <c:numCache>
                <c:formatCode>General</c:formatCode>
                <c:ptCount val="4"/>
                <c:pt idx="0">
                  <c:v>88</c:v>
                </c:pt>
                <c:pt idx="1">
                  <c:v>172</c:v>
                </c:pt>
                <c:pt idx="2">
                  <c:v>24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F-4322-ADF3-921D755CF98D}"/>
            </c:ext>
          </c:extLst>
        </c:ser>
        <c:ser>
          <c:idx val="2"/>
          <c:order val="2"/>
          <c:tx>
            <c:strRef>
              <c:f>'смертн по месту2'!$U$4:$U$6</c:f>
              <c:strCache>
                <c:ptCount val="3"/>
                <c:pt idx="0">
                  <c:v>Район</c:v>
                </c:pt>
                <c:pt idx="1">
                  <c:v>Абс</c:v>
                </c:pt>
                <c:pt idx="2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месту2'!$R$7:$R$10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месту2'!$U$7:$U$10</c:f>
              <c:numCache>
                <c:formatCode>General</c:formatCode>
                <c:ptCount val="4"/>
                <c:pt idx="0">
                  <c:v>322</c:v>
                </c:pt>
                <c:pt idx="1">
                  <c:v>495</c:v>
                </c:pt>
                <c:pt idx="2">
                  <c:v>44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BF-4322-ADF3-921D755CF98D}"/>
            </c:ext>
          </c:extLst>
        </c:ser>
        <c:ser>
          <c:idx val="3"/>
          <c:order val="3"/>
          <c:tx>
            <c:strRef>
              <c:f>'смертн по месту2'!$V$4:$V$6</c:f>
              <c:strCache>
                <c:ptCount val="3"/>
                <c:pt idx="0">
                  <c:v>Район</c:v>
                </c:pt>
                <c:pt idx="1">
                  <c:v>Абс</c:v>
                </c:pt>
                <c:pt idx="2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месту2'!$R$7:$R$10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месту2'!$V$7:$V$10</c:f>
              <c:numCache>
                <c:formatCode>General</c:formatCode>
                <c:ptCount val="4"/>
                <c:pt idx="0">
                  <c:v>158</c:v>
                </c:pt>
                <c:pt idx="1">
                  <c:v>395</c:v>
                </c:pt>
                <c:pt idx="2">
                  <c:v>39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BF-4322-ADF3-921D755CF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256960"/>
        <c:axId val="79271040"/>
      </c:barChart>
      <c:catAx>
        <c:axId val="7925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271040"/>
        <c:crosses val="autoZero"/>
        <c:auto val="1"/>
        <c:lblAlgn val="ctr"/>
        <c:lblOffset val="100"/>
        <c:noMultiLvlLbl val="0"/>
      </c:catAx>
      <c:valAx>
        <c:axId val="7927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25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штаты!$J$3</c:f>
              <c:strCache>
                <c:ptCount val="1"/>
                <c:pt idx="0">
                  <c:v>Всего штатных единиц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штаты!$K$1:$M$2</c:f>
              <c:multiLvlStrCache>
                <c:ptCount val="3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</c:lvl>
                <c:lvl>
                  <c:pt idx="0">
                    <c:v>Штатных единиц</c:v>
                  </c:pt>
                </c:lvl>
              </c:multiLvlStrCache>
            </c:multiLvlStrRef>
          </c:cat>
          <c:val>
            <c:numRef>
              <c:f>штаты!$K$3:$M$3</c:f>
              <c:numCache>
                <c:formatCode>General</c:formatCode>
                <c:ptCount val="3"/>
                <c:pt idx="0">
                  <c:v>149.5</c:v>
                </c:pt>
                <c:pt idx="1">
                  <c:v>146.25</c:v>
                </c:pt>
                <c:pt idx="2">
                  <c:v>152.5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0-4CF9-99B7-A50C3D513DB5}"/>
            </c:ext>
          </c:extLst>
        </c:ser>
        <c:ser>
          <c:idx val="1"/>
          <c:order val="1"/>
          <c:tx>
            <c:strRef>
              <c:f>штаты!$J$4</c:f>
              <c:strCache>
                <c:ptCount val="1"/>
                <c:pt idx="0">
                  <c:v>В т.ч. : врачи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штаты!$K$1:$M$2</c:f>
              <c:multiLvlStrCache>
                <c:ptCount val="3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</c:lvl>
                <c:lvl>
                  <c:pt idx="0">
                    <c:v>Штатных единиц</c:v>
                  </c:pt>
                </c:lvl>
              </c:multiLvlStrCache>
            </c:multiLvlStrRef>
          </c:cat>
          <c:val>
            <c:numRef>
              <c:f>штаты!$K$4:$M$4</c:f>
              <c:numCache>
                <c:formatCode>General</c:formatCode>
                <c:ptCount val="3"/>
                <c:pt idx="0">
                  <c:v>42.5</c:v>
                </c:pt>
                <c:pt idx="1">
                  <c:v>39.75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0-4CF9-99B7-A50C3D513DB5}"/>
            </c:ext>
          </c:extLst>
        </c:ser>
        <c:ser>
          <c:idx val="2"/>
          <c:order val="2"/>
          <c:tx>
            <c:strRef>
              <c:f>штаты!$J$5</c:f>
              <c:strCache>
                <c:ptCount val="1"/>
                <c:pt idx="0">
                  <c:v>В т.ч. семейные врачи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штаты!$K$1:$M$2</c:f>
              <c:multiLvlStrCache>
                <c:ptCount val="3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</c:lvl>
                <c:lvl>
                  <c:pt idx="0">
                    <c:v>Штатных единиц</c:v>
                  </c:pt>
                </c:lvl>
              </c:multiLvlStrCache>
            </c:multiLvlStrRef>
          </c:cat>
          <c:val>
            <c:numRef>
              <c:f>штаты!$K$5:$M$5</c:f>
              <c:numCache>
                <c:formatCode>General</c:formatCode>
                <c:ptCount val="3"/>
                <c:pt idx="0">
                  <c:v>23.5</c:v>
                </c:pt>
                <c:pt idx="1">
                  <c:v>23.75</c:v>
                </c:pt>
                <c:pt idx="2">
                  <c:v>23.25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0-4CF9-99B7-A50C3D513DB5}"/>
            </c:ext>
          </c:extLst>
        </c:ser>
        <c:ser>
          <c:idx val="3"/>
          <c:order val="3"/>
          <c:tx>
            <c:strRef>
              <c:f>штаты!$J$6</c:f>
              <c:strCache>
                <c:ptCount val="1"/>
                <c:pt idx="0">
                  <c:v>Средний м/персонал,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штаты!$K$1:$M$2</c:f>
              <c:multiLvlStrCache>
                <c:ptCount val="3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</c:lvl>
                <c:lvl>
                  <c:pt idx="0">
                    <c:v>Штатных единиц</c:v>
                  </c:pt>
                </c:lvl>
              </c:multiLvlStrCache>
            </c:multiLvlStrRef>
          </c:cat>
          <c:val>
            <c:numRef>
              <c:f>штаты!$K$6:$M$6</c:f>
              <c:numCache>
                <c:formatCode>General</c:formatCode>
                <c:ptCount val="3"/>
                <c:pt idx="0">
                  <c:v>72.75</c:v>
                </c:pt>
                <c:pt idx="1">
                  <c:v>71.25</c:v>
                </c:pt>
                <c:pt idx="2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60-4CF9-99B7-A50C3D513DB5}"/>
            </c:ext>
          </c:extLst>
        </c:ser>
        <c:ser>
          <c:idx val="4"/>
          <c:order val="4"/>
          <c:tx>
            <c:strRef>
              <c:f>штаты!$J$7</c:f>
              <c:strCache>
                <c:ptCount val="1"/>
                <c:pt idx="0">
                  <c:v>в том числе с/м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штаты!$K$1:$M$2</c:f>
              <c:multiLvlStrCache>
                <c:ptCount val="3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</c:lvl>
                <c:lvl>
                  <c:pt idx="0">
                    <c:v>Штатных единиц</c:v>
                  </c:pt>
                </c:lvl>
              </c:multiLvlStrCache>
            </c:multiLvlStrRef>
          </c:cat>
          <c:val>
            <c:numRef>
              <c:f>штаты!$K$7:$M$7</c:f>
              <c:numCache>
                <c:formatCode>General</c:formatCode>
                <c:ptCount val="3"/>
                <c:pt idx="0">
                  <c:v>45.5</c:v>
                </c:pt>
                <c:pt idx="1">
                  <c:v>46.5</c:v>
                </c:pt>
                <c:pt idx="2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60-4CF9-99B7-A50C3D513DB5}"/>
            </c:ext>
          </c:extLst>
        </c:ser>
        <c:ser>
          <c:idx val="5"/>
          <c:order val="5"/>
          <c:tx>
            <c:strRef>
              <c:f>штаты!$J$8</c:f>
              <c:strCache>
                <c:ptCount val="1"/>
                <c:pt idx="0">
                  <c:v>Млад. м/перс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штаты!$K$1:$M$2</c:f>
              <c:multiLvlStrCache>
                <c:ptCount val="3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</c:lvl>
                <c:lvl>
                  <c:pt idx="0">
                    <c:v>Штатных единиц</c:v>
                  </c:pt>
                </c:lvl>
              </c:multiLvlStrCache>
            </c:multiLvlStrRef>
          </c:cat>
          <c:val>
            <c:numRef>
              <c:f>штаты!$K$8:$M$8</c:f>
              <c:numCache>
                <c:formatCode>General</c:formatCode>
                <c:ptCount val="3"/>
                <c:pt idx="0">
                  <c:v>14.5</c:v>
                </c:pt>
                <c:pt idx="1">
                  <c:v>14.5</c:v>
                </c:pt>
                <c:pt idx="2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60-4CF9-99B7-A50C3D513DB5}"/>
            </c:ext>
          </c:extLst>
        </c:ser>
        <c:ser>
          <c:idx val="6"/>
          <c:order val="6"/>
          <c:tx>
            <c:strRef>
              <c:f>штаты!$J$9</c:f>
              <c:strCache>
                <c:ptCount val="1"/>
                <c:pt idx="0">
                  <c:v>Прочий персонал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штаты!$K$1:$M$2</c:f>
              <c:multiLvlStrCache>
                <c:ptCount val="3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</c:lvl>
                <c:lvl>
                  <c:pt idx="0">
                    <c:v>Штатных единиц</c:v>
                  </c:pt>
                </c:lvl>
              </c:multiLvlStrCache>
            </c:multiLvlStrRef>
          </c:cat>
          <c:val>
            <c:numRef>
              <c:f>штаты!$K$9:$M$9</c:f>
              <c:numCache>
                <c:formatCode>General</c:formatCode>
                <c:ptCount val="3"/>
                <c:pt idx="0">
                  <c:v>19.75</c:v>
                </c:pt>
                <c:pt idx="1">
                  <c:v>20.75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60-4CF9-99B7-A50C3D513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099200"/>
        <c:axId val="58100736"/>
      </c:barChart>
      <c:catAx>
        <c:axId val="580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00736"/>
        <c:crosses val="autoZero"/>
        <c:auto val="1"/>
        <c:lblAlgn val="ctr"/>
        <c:lblOffset val="100"/>
        <c:noMultiLvlLbl val="0"/>
      </c:catAx>
      <c:valAx>
        <c:axId val="5810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9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 100 тыс. нас.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'смертн по месту2'!$AF$4:$AF$6</c:f>
              <c:strCache>
                <c:ptCount val="3"/>
                <c:pt idx="0">
                  <c:v>ЦЗ Комрат</c:v>
                </c:pt>
                <c:pt idx="2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месту2'!$AE$7:$AE$10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месту2'!$AF$7:$AF$10</c:f>
              <c:numCache>
                <c:formatCode>General</c:formatCode>
                <c:ptCount val="4"/>
                <c:pt idx="0">
                  <c:v>505.6</c:v>
                </c:pt>
                <c:pt idx="1">
                  <c:v>607.9</c:v>
                </c:pt>
                <c:pt idx="2">
                  <c:v>82.3</c:v>
                </c:pt>
                <c:pt idx="3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7-4EA5-B134-EFBCEB9AE4F0}"/>
            </c:ext>
          </c:extLst>
        </c:ser>
        <c:ser>
          <c:idx val="1"/>
          <c:order val="1"/>
          <c:tx>
            <c:strRef>
              <c:f>'смертн по месту2'!$AG$4:$AG$6</c:f>
              <c:strCache>
                <c:ptCount val="3"/>
                <c:pt idx="0">
                  <c:v>ЦЗ Комрат</c:v>
                </c:pt>
                <c:pt idx="2">
                  <c:v>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месту2'!$AE$7:$AE$10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месту2'!$AG$7:$AG$10</c:f>
              <c:numCache>
                <c:formatCode>General</c:formatCode>
                <c:ptCount val="4"/>
                <c:pt idx="0">
                  <c:v>249.2</c:v>
                </c:pt>
                <c:pt idx="1">
                  <c:v>487.2</c:v>
                </c:pt>
                <c:pt idx="2">
                  <c:v>67.900000000000006</c:v>
                </c:pt>
                <c:pt idx="3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87-4EA5-B134-EFBCEB9AE4F0}"/>
            </c:ext>
          </c:extLst>
        </c:ser>
        <c:ser>
          <c:idx val="2"/>
          <c:order val="2"/>
          <c:tx>
            <c:strRef>
              <c:f>'смертн по месту2'!$AH$4:$AH$6</c:f>
              <c:strCache>
                <c:ptCount val="3"/>
                <c:pt idx="0">
                  <c:v>Район</c:v>
                </c:pt>
                <c:pt idx="2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месту2'!$AE$7:$AE$10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месту2'!$AH$7:$AH$10</c:f>
              <c:numCache>
                <c:formatCode>General</c:formatCode>
                <c:ptCount val="4"/>
                <c:pt idx="0">
                  <c:v>462.6</c:v>
                </c:pt>
                <c:pt idx="1">
                  <c:v>711.2</c:v>
                </c:pt>
                <c:pt idx="2">
                  <c:v>63.2</c:v>
                </c:pt>
                <c:pt idx="3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87-4EA5-B134-EFBCEB9AE4F0}"/>
            </c:ext>
          </c:extLst>
        </c:ser>
        <c:ser>
          <c:idx val="3"/>
          <c:order val="3"/>
          <c:tx>
            <c:strRef>
              <c:f>'смертн по месту2'!$AI$4:$AI$6</c:f>
              <c:strCache>
                <c:ptCount val="3"/>
                <c:pt idx="0">
                  <c:v>Район</c:v>
                </c:pt>
                <c:pt idx="2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месту2'!$AE$7:$AE$10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месту2'!$AI$7:$AI$10</c:f>
              <c:numCache>
                <c:formatCode>General</c:formatCode>
                <c:ptCount val="4"/>
                <c:pt idx="0">
                  <c:v>227.6</c:v>
                </c:pt>
                <c:pt idx="1">
                  <c:v>569.1</c:v>
                </c:pt>
                <c:pt idx="2">
                  <c:v>56.1</c:v>
                </c:pt>
                <c:pt idx="3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87-4EA5-B134-EFBCEB9AE4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096064"/>
        <c:axId val="79167488"/>
      </c:barChart>
      <c:catAx>
        <c:axId val="7909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167488"/>
        <c:crosses val="autoZero"/>
        <c:auto val="1"/>
        <c:lblAlgn val="ctr"/>
        <c:lblOffset val="100"/>
        <c:noMultiLvlLbl val="0"/>
      </c:catAx>
      <c:valAx>
        <c:axId val="7916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09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Уд. Вес в %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'смертн по месту2'!$Y$4:$Y$6</c:f>
              <c:strCache>
                <c:ptCount val="3"/>
                <c:pt idx="0">
                  <c:v>ЦЗ Комрат</c:v>
                </c:pt>
                <c:pt idx="2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месту2'!$X$7:$X$10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месту2'!$Y$7:$Y$10</c:f>
              <c:numCache>
                <c:formatCode>General</c:formatCode>
                <c:ptCount val="4"/>
                <c:pt idx="0">
                  <c:v>35.200000000000003</c:v>
                </c:pt>
                <c:pt idx="1">
                  <c:v>47.7</c:v>
                </c:pt>
                <c:pt idx="2">
                  <c:v>6.5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0-46F8-85E3-1F4669D674E0}"/>
            </c:ext>
          </c:extLst>
        </c:ser>
        <c:ser>
          <c:idx val="1"/>
          <c:order val="1"/>
          <c:tx>
            <c:strRef>
              <c:f>'смертн по месту2'!$Z$4:$Z$6</c:f>
              <c:strCache>
                <c:ptCount val="3"/>
                <c:pt idx="0">
                  <c:v>ЦЗ Комрат</c:v>
                </c:pt>
                <c:pt idx="2">
                  <c:v>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месту2'!$X$7:$X$10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месту2'!$Z$7:$Z$10</c:f>
              <c:numCache>
                <c:formatCode>General</c:formatCode>
                <c:ptCount val="4"/>
                <c:pt idx="0">
                  <c:v>28.1</c:v>
                </c:pt>
                <c:pt idx="1">
                  <c:v>54.9</c:v>
                </c:pt>
                <c:pt idx="2">
                  <c:v>7.6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30-46F8-85E3-1F4669D674E0}"/>
            </c:ext>
          </c:extLst>
        </c:ser>
        <c:ser>
          <c:idx val="2"/>
          <c:order val="2"/>
          <c:tx>
            <c:strRef>
              <c:f>'смертн по месту2'!$AA$4:$AA$6</c:f>
              <c:strCache>
                <c:ptCount val="3"/>
                <c:pt idx="0">
                  <c:v>Район</c:v>
                </c:pt>
                <c:pt idx="2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месту2'!$X$7:$X$10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месту2'!$AA$7:$AA$10</c:f>
              <c:numCache>
                <c:formatCode>General</c:formatCode>
                <c:ptCount val="4"/>
                <c:pt idx="0">
                  <c:v>35.200000000000003</c:v>
                </c:pt>
                <c:pt idx="1">
                  <c:v>54.3</c:v>
                </c:pt>
                <c:pt idx="2">
                  <c:v>4.8</c:v>
                </c:pt>
                <c:pt idx="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30-46F8-85E3-1F4669D674E0}"/>
            </c:ext>
          </c:extLst>
        </c:ser>
        <c:ser>
          <c:idx val="3"/>
          <c:order val="3"/>
          <c:tx>
            <c:strRef>
              <c:f>'смертн по месту2'!$AB$4:$AB$6</c:f>
              <c:strCache>
                <c:ptCount val="3"/>
                <c:pt idx="0">
                  <c:v>Район</c:v>
                </c:pt>
                <c:pt idx="2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 по месту2'!$X$7:$X$10</c:f>
              <c:strCache>
                <c:ptCount val="4"/>
                <c:pt idx="0">
                  <c:v>Стац.</c:v>
                </c:pt>
                <c:pt idx="1">
                  <c:v>Дома</c:v>
                </c:pt>
                <c:pt idx="2">
                  <c:v>Др. ЛПУ</c:v>
                </c:pt>
                <c:pt idx="3">
                  <c:v>Др. место</c:v>
                </c:pt>
              </c:strCache>
            </c:strRef>
          </c:cat>
          <c:val>
            <c:numRef>
              <c:f>'смертн по месту2'!$AB$7:$AB$10</c:f>
              <c:numCache>
                <c:formatCode>General</c:formatCode>
                <c:ptCount val="4"/>
                <c:pt idx="0">
                  <c:v>24.8</c:v>
                </c:pt>
                <c:pt idx="1">
                  <c:v>62.2</c:v>
                </c:pt>
                <c:pt idx="2">
                  <c:v>6.1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30-46F8-85E3-1F4669D674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010432"/>
        <c:axId val="79024512"/>
      </c:barChart>
      <c:catAx>
        <c:axId val="7901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024512"/>
        <c:crosses val="autoZero"/>
        <c:auto val="1"/>
        <c:lblAlgn val="ctr"/>
        <c:lblOffset val="100"/>
        <c:noMultiLvlLbl val="0"/>
      </c:catAx>
      <c:valAx>
        <c:axId val="7902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01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'смертность т.с.'!$M$3:$M$4</c:f>
              <c:strCache>
                <c:ptCount val="2"/>
                <c:pt idx="0">
                  <c:v>Умерло</c:v>
                </c:pt>
                <c:pt idx="1">
                  <c:v>Всего: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6"/>
              <c:layout>
                <c:manualLayout>
                  <c:x val="-9.7902081729737064E-3"/>
                  <c:y val="3.9886032727902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A9-48F3-9FAB-B6B850468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т.с.'!$L$5:$L$11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Район</c:v>
                </c:pt>
              </c:strCache>
            </c:strRef>
          </c:cat>
          <c:val>
            <c:numRef>
              <c:f>'смертность т.с.'!$M$5:$M$11</c:f>
              <c:numCache>
                <c:formatCode>General</c:formatCode>
                <c:ptCount val="7"/>
                <c:pt idx="0">
                  <c:v>245</c:v>
                </c:pt>
                <c:pt idx="1">
                  <c:v>15</c:v>
                </c:pt>
                <c:pt idx="2">
                  <c:v>8</c:v>
                </c:pt>
                <c:pt idx="3">
                  <c:v>15</c:v>
                </c:pt>
                <c:pt idx="4">
                  <c:v>30</c:v>
                </c:pt>
                <c:pt idx="5">
                  <c:v>313</c:v>
                </c:pt>
                <c:pt idx="6">
                  <c:v>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A9-48F3-9FAB-B6B85046842F}"/>
            </c:ext>
          </c:extLst>
        </c:ser>
        <c:ser>
          <c:idx val="1"/>
          <c:order val="1"/>
          <c:tx>
            <c:strRef>
              <c:f>'смертность т.с.'!$N$3:$N$4</c:f>
              <c:strCache>
                <c:ptCount val="2"/>
                <c:pt idx="0">
                  <c:v>Умерло</c:v>
                </c:pt>
                <c:pt idx="1">
                  <c:v>из них взр.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т.с.'!$L$5:$L$11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Район</c:v>
                </c:pt>
              </c:strCache>
            </c:strRef>
          </c:cat>
          <c:val>
            <c:numRef>
              <c:f>'смертность т.с.'!$N$5:$N$11</c:f>
              <c:numCache>
                <c:formatCode>General</c:formatCode>
                <c:ptCount val="7"/>
                <c:pt idx="0">
                  <c:v>244</c:v>
                </c:pt>
                <c:pt idx="1">
                  <c:v>15</c:v>
                </c:pt>
                <c:pt idx="2">
                  <c:v>8</c:v>
                </c:pt>
                <c:pt idx="3">
                  <c:v>15</c:v>
                </c:pt>
                <c:pt idx="4">
                  <c:v>30</c:v>
                </c:pt>
                <c:pt idx="5">
                  <c:v>312</c:v>
                </c:pt>
                <c:pt idx="6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A9-48F3-9FAB-B6B85046842F}"/>
            </c:ext>
          </c:extLst>
        </c:ser>
        <c:ser>
          <c:idx val="2"/>
          <c:order val="2"/>
          <c:tx>
            <c:strRef>
              <c:f>'смертность т.с.'!$O$3:$O$4</c:f>
              <c:strCache>
                <c:ptCount val="2"/>
                <c:pt idx="0">
                  <c:v>Умерло</c:v>
                </c:pt>
                <c:pt idx="1">
                  <c:v>Всего: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т.с.'!$L$5:$L$11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Район</c:v>
                </c:pt>
              </c:strCache>
            </c:strRef>
          </c:cat>
          <c:val>
            <c:numRef>
              <c:f>'смертность т.с.'!$O$5:$O$11</c:f>
              <c:numCache>
                <c:formatCode>General</c:formatCode>
                <c:ptCount val="7"/>
                <c:pt idx="0">
                  <c:v>49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9</c:v>
                </c:pt>
                <c:pt idx="5">
                  <c:v>68</c:v>
                </c:pt>
                <c:pt idx="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A9-48F3-9FAB-B6B85046842F}"/>
            </c:ext>
          </c:extLst>
        </c:ser>
        <c:ser>
          <c:idx val="3"/>
          <c:order val="3"/>
          <c:tx>
            <c:strRef>
              <c:f>'смертность т.с.'!$P$3:$P$4</c:f>
              <c:strCache>
                <c:ptCount val="2"/>
                <c:pt idx="0">
                  <c:v>т/с. возраст.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т.с.'!$L$5:$L$11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Район</c:v>
                </c:pt>
              </c:strCache>
            </c:strRef>
          </c:cat>
          <c:val>
            <c:numRef>
              <c:f>'смертность т.с.'!$P$5:$P$11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D0A9-48F3-9FAB-B6B85046842F}"/>
            </c:ext>
          </c:extLst>
        </c:ser>
        <c:ser>
          <c:idx val="4"/>
          <c:order val="4"/>
          <c:tx>
            <c:strRef>
              <c:f>'смертность т.с.'!$Q$3:$Q$4</c:f>
              <c:strCache>
                <c:ptCount val="2"/>
                <c:pt idx="0">
                  <c:v>т/с. возраст.</c:v>
                </c:pt>
                <c:pt idx="1">
                  <c:v>м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т.с.'!$L$5:$L$11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Район</c:v>
                </c:pt>
              </c:strCache>
            </c:strRef>
          </c:cat>
          <c:val>
            <c:numRef>
              <c:f>'смертность т.с.'!$Q$5:$Q$11</c:f>
              <c:numCache>
                <c:formatCode>General</c:formatCode>
                <c:ptCount val="7"/>
                <c:pt idx="0">
                  <c:v>39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54</c:v>
                </c:pt>
                <c:pt idx="6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A9-48F3-9FAB-B6B85046842F}"/>
            </c:ext>
          </c:extLst>
        </c:ser>
        <c:ser>
          <c:idx val="5"/>
          <c:order val="5"/>
          <c:tx>
            <c:strRef>
              <c:f>'смертность т.с.'!$R$3:$R$4</c:f>
              <c:strCache>
                <c:ptCount val="2"/>
                <c:pt idx="0">
                  <c:v>т/с. возраст.</c:v>
                </c:pt>
                <c:pt idx="1">
                  <c:v>ж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т.с.'!$L$5:$L$11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Район</c:v>
                </c:pt>
              </c:strCache>
            </c:strRef>
          </c:cat>
          <c:val>
            <c:numRef>
              <c:f>'смертность т.с.'!$R$5:$R$11</c:f>
              <c:numCache>
                <c:formatCode>General</c:formatCode>
                <c:ptCount val="7"/>
                <c:pt idx="0">
                  <c:v>10</c:v>
                </c:pt>
                <c:pt idx="1">
                  <c:v>1</c:v>
                </c:pt>
                <c:pt idx="4">
                  <c:v>3</c:v>
                </c:pt>
                <c:pt idx="5">
                  <c:v>14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A9-48F3-9FAB-B6B85046842F}"/>
            </c:ext>
          </c:extLst>
        </c:ser>
        <c:ser>
          <c:idx val="6"/>
          <c:order val="6"/>
          <c:tx>
            <c:strRef>
              <c:f>'смертность т.с.'!$S$3:$S$4</c:f>
              <c:strCache>
                <c:ptCount val="2"/>
                <c:pt idx="0">
                  <c:v>не т/с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'смертность т.с.'!$L$5:$L$11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Район</c:v>
                </c:pt>
              </c:strCache>
            </c:strRef>
          </c:cat>
          <c:val>
            <c:numRef>
              <c:f>'смертность т.с.'!$S$5:$S$11</c:f>
              <c:numCache>
                <c:formatCode>General</c:formatCode>
                <c:ptCount val="7"/>
                <c:pt idx="0">
                  <c:v>195</c:v>
                </c:pt>
                <c:pt idx="1">
                  <c:v>11</c:v>
                </c:pt>
                <c:pt idx="2">
                  <c:v>6</c:v>
                </c:pt>
                <c:pt idx="3">
                  <c:v>11</c:v>
                </c:pt>
                <c:pt idx="4">
                  <c:v>21</c:v>
                </c:pt>
                <c:pt idx="5">
                  <c:v>244</c:v>
                </c:pt>
                <c:pt idx="6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A9-48F3-9FAB-B6B8504684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2324576"/>
        <c:axId val="472327856"/>
      </c:barChart>
      <c:catAx>
        <c:axId val="4723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327856"/>
        <c:crosses val="autoZero"/>
        <c:auto val="1"/>
        <c:lblAlgn val="ctr"/>
        <c:lblOffset val="100"/>
        <c:noMultiLvlLbl val="0"/>
      </c:catAx>
      <c:valAx>
        <c:axId val="47232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32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'помощь детям'!$C$17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9.07789332832023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84-4056-9691-071243744877}"/>
                </c:ext>
              </c:extLst>
            </c:dLbl>
            <c:dLbl>
              <c:idx val="6"/>
              <c:layout>
                <c:manualLayout>
                  <c:x val="-1.2811405693605025E-16"/>
                  <c:y val="-2.26947333208006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84-4056-9691-071243744877}"/>
                </c:ext>
              </c:extLst>
            </c:dLbl>
            <c:dLbl>
              <c:idx val="8"/>
              <c:layout>
                <c:manualLayout>
                  <c:x val="-1.2811405693605025E-16"/>
                  <c:y val="-1.8155786656640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84-4056-9691-071243744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'помощь детям'!$D$14:$M$16</c:f>
              <c:multiLvlStrCache>
                <c:ptCount val="10"/>
                <c:lvl>
                  <c:pt idx="2">
                    <c:v>%</c:v>
                  </c:pt>
                  <c:pt idx="3">
                    <c:v>3-х мес.</c:v>
                  </c:pt>
                  <c:pt idx="4">
                    <c:v>%</c:v>
                  </c:pt>
                  <c:pt idx="5">
                    <c:v>6-ти мес.</c:v>
                  </c:pt>
                  <c:pt idx="6">
                    <c:v>%</c:v>
                  </c:pt>
                  <c:pt idx="7">
                    <c:v>1 года</c:v>
                  </c:pt>
                  <c:pt idx="8">
                    <c:v>%</c:v>
                  </c:pt>
                  <c:pt idx="9">
                    <c:v>%</c:v>
                  </c:pt>
                </c:lvl>
                <c:lvl>
                  <c:pt idx="3">
                    <c:v>           до</c:v>
                  </c:pt>
                  <c:pt idx="5">
                    <c:v>           до</c:v>
                  </c:pt>
                  <c:pt idx="7">
                    <c:v>           до</c:v>
                  </c:pt>
                </c:lvl>
                <c:lvl>
                  <c:pt idx="0">
                    <c:v>исполн. 1 год</c:v>
                  </c:pt>
                  <c:pt idx="1">
                    <c:v>   Наблюдались по стандартам</c:v>
                  </c:pt>
                  <c:pt idx="3">
                    <c:v>Кормились   грудью</c:v>
                  </c:pt>
                  <c:pt idx="9">
                    <c:v>проф. осмотр</c:v>
                  </c:pt>
                </c:lvl>
              </c:multiLvlStrCache>
            </c:multiLvlStrRef>
          </c:cat>
          <c:val>
            <c:numRef>
              <c:f>'помощь детям'!$D$17:$M$17</c:f>
              <c:numCache>
                <c:formatCode>General</c:formatCode>
                <c:ptCount val="10"/>
                <c:pt idx="0">
                  <c:v>425</c:v>
                </c:pt>
                <c:pt idx="1">
                  <c:v>140</c:v>
                </c:pt>
                <c:pt idx="2" formatCode="0.0">
                  <c:v>33.700000000000003</c:v>
                </c:pt>
                <c:pt idx="3">
                  <c:v>352</c:v>
                </c:pt>
                <c:pt idx="4" formatCode="0.0">
                  <c:v>82.8</c:v>
                </c:pt>
                <c:pt idx="5">
                  <c:v>298</c:v>
                </c:pt>
                <c:pt idx="6" formatCode="0.0">
                  <c:v>70.099999999999994</c:v>
                </c:pt>
                <c:pt idx="7">
                  <c:v>273</c:v>
                </c:pt>
                <c:pt idx="8" formatCode="0.0">
                  <c:v>64</c:v>
                </c:pt>
                <c:pt idx="9" formatCode="0.0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84-4056-9691-071243744877}"/>
            </c:ext>
          </c:extLst>
        </c:ser>
        <c:ser>
          <c:idx val="1"/>
          <c:order val="1"/>
          <c:tx>
            <c:strRef>
              <c:f>'помощь детям'!$C$18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4"/>
              <c:layout>
                <c:manualLayout>
                  <c:x val="0"/>
                  <c:y val="-2.7233679984960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84-4056-9691-071243744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'помощь детям'!$D$14:$M$16</c:f>
              <c:multiLvlStrCache>
                <c:ptCount val="10"/>
                <c:lvl>
                  <c:pt idx="2">
                    <c:v>%</c:v>
                  </c:pt>
                  <c:pt idx="3">
                    <c:v>3-х мес.</c:v>
                  </c:pt>
                  <c:pt idx="4">
                    <c:v>%</c:v>
                  </c:pt>
                  <c:pt idx="5">
                    <c:v>6-ти мес.</c:v>
                  </c:pt>
                  <c:pt idx="6">
                    <c:v>%</c:v>
                  </c:pt>
                  <c:pt idx="7">
                    <c:v>1 года</c:v>
                  </c:pt>
                  <c:pt idx="8">
                    <c:v>%</c:v>
                  </c:pt>
                  <c:pt idx="9">
                    <c:v>%</c:v>
                  </c:pt>
                </c:lvl>
                <c:lvl>
                  <c:pt idx="3">
                    <c:v>           до</c:v>
                  </c:pt>
                  <c:pt idx="5">
                    <c:v>           до</c:v>
                  </c:pt>
                  <c:pt idx="7">
                    <c:v>           до</c:v>
                  </c:pt>
                </c:lvl>
                <c:lvl>
                  <c:pt idx="0">
                    <c:v>исполн. 1 год</c:v>
                  </c:pt>
                  <c:pt idx="1">
                    <c:v>   Наблюдались по стандартам</c:v>
                  </c:pt>
                  <c:pt idx="3">
                    <c:v>Кормились   грудью</c:v>
                  </c:pt>
                  <c:pt idx="9">
                    <c:v>проф. осмотр</c:v>
                  </c:pt>
                </c:lvl>
              </c:multiLvlStrCache>
            </c:multiLvlStrRef>
          </c:cat>
          <c:val>
            <c:numRef>
              <c:f>'помощь детям'!$D$18:$M$18</c:f>
              <c:numCache>
                <c:formatCode>General</c:formatCode>
                <c:ptCount val="10"/>
                <c:pt idx="0">
                  <c:v>366</c:v>
                </c:pt>
                <c:pt idx="1">
                  <c:v>219</c:v>
                </c:pt>
                <c:pt idx="2" formatCode="0.0">
                  <c:v>59.8</c:v>
                </c:pt>
                <c:pt idx="3">
                  <c:v>312</c:v>
                </c:pt>
                <c:pt idx="4" formatCode="0.0">
                  <c:v>85.2</c:v>
                </c:pt>
                <c:pt idx="5">
                  <c:v>197</c:v>
                </c:pt>
                <c:pt idx="6" formatCode="0.0">
                  <c:v>53.8</c:v>
                </c:pt>
                <c:pt idx="7">
                  <c:v>147</c:v>
                </c:pt>
                <c:pt idx="8" formatCode="0.0">
                  <c:v>40.1</c:v>
                </c:pt>
                <c:pt idx="9" formatCode="0.0">
                  <c:v>67.099999999999994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84-4056-9691-071243744877}"/>
            </c:ext>
          </c:extLst>
        </c:ser>
        <c:ser>
          <c:idx val="2"/>
          <c:order val="2"/>
          <c:tx>
            <c:strRef>
              <c:f>'помощь детям'!$C$19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2.26947333208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784-4056-9691-071243744877}"/>
                </c:ext>
              </c:extLst>
            </c:dLbl>
            <c:dLbl>
              <c:idx val="6"/>
              <c:layout>
                <c:manualLayout>
                  <c:x val="-1.2811405693605025E-16"/>
                  <c:y val="-1.36168399924803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84-4056-9691-071243744877}"/>
                </c:ext>
              </c:extLst>
            </c:dLbl>
            <c:dLbl>
              <c:idx val="8"/>
              <c:layout>
                <c:manualLayout>
                  <c:x val="0"/>
                  <c:y val="-3.17726266491208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784-4056-9691-071243744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'помощь детям'!$D$14:$M$16</c:f>
              <c:multiLvlStrCache>
                <c:ptCount val="10"/>
                <c:lvl>
                  <c:pt idx="2">
                    <c:v>%</c:v>
                  </c:pt>
                  <c:pt idx="3">
                    <c:v>3-х мес.</c:v>
                  </c:pt>
                  <c:pt idx="4">
                    <c:v>%</c:v>
                  </c:pt>
                  <c:pt idx="5">
                    <c:v>6-ти мес.</c:v>
                  </c:pt>
                  <c:pt idx="6">
                    <c:v>%</c:v>
                  </c:pt>
                  <c:pt idx="7">
                    <c:v>1 года</c:v>
                  </c:pt>
                  <c:pt idx="8">
                    <c:v>%</c:v>
                  </c:pt>
                  <c:pt idx="9">
                    <c:v>%</c:v>
                  </c:pt>
                </c:lvl>
                <c:lvl>
                  <c:pt idx="3">
                    <c:v>           до</c:v>
                  </c:pt>
                  <c:pt idx="5">
                    <c:v>           до</c:v>
                  </c:pt>
                  <c:pt idx="7">
                    <c:v>           до</c:v>
                  </c:pt>
                </c:lvl>
                <c:lvl>
                  <c:pt idx="0">
                    <c:v>исполн. 1 год</c:v>
                  </c:pt>
                  <c:pt idx="1">
                    <c:v>   Наблюдались по стандартам</c:v>
                  </c:pt>
                  <c:pt idx="3">
                    <c:v>Кормились   грудью</c:v>
                  </c:pt>
                  <c:pt idx="9">
                    <c:v>проф. осмотр</c:v>
                  </c:pt>
                </c:lvl>
              </c:multiLvlStrCache>
            </c:multiLvlStrRef>
          </c:cat>
          <c:val>
            <c:numRef>
              <c:f>'помощь детям'!$D$19:$M$19</c:f>
              <c:numCache>
                <c:formatCode>General</c:formatCode>
                <c:ptCount val="10"/>
                <c:pt idx="0">
                  <c:v>357</c:v>
                </c:pt>
                <c:pt idx="1">
                  <c:v>286</c:v>
                </c:pt>
                <c:pt idx="2" formatCode="0.0">
                  <c:v>80.099999999999994</c:v>
                </c:pt>
                <c:pt idx="3">
                  <c:v>307</c:v>
                </c:pt>
                <c:pt idx="4" formatCode="0.0">
                  <c:v>84</c:v>
                </c:pt>
                <c:pt idx="5">
                  <c:v>259</c:v>
                </c:pt>
                <c:pt idx="6" formatCode="0.0">
                  <c:v>72.5</c:v>
                </c:pt>
                <c:pt idx="7">
                  <c:v>221</c:v>
                </c:pt>
                <c:pt idx="8" formatCode="0.0">
                  <c:v>61.9</c:v>
                </c:pt>
                <c:pt idx="9" formatCode="0.0">
                  <c:v>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84-4056-9691-0712437448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5784960"/>
        <c:axId val="365783976"/>
      </c:barChart>
      <c:catAx>
        <c:axId val="3657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783976"/>
        <c:crosses val="autoZero"/>
        <c:auto val="1"/>
        <c:lblAlgn val="ctr"/>
        <c:lblOffset val="100"/>
        <c:noMultiLvlLbl val="0"/>
      </c:catAx>
      <c:valAx>
        <c:axId val="36578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78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Финанасирование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369954901690661"/>
          <c:y val="6.0079604450778583E-2"/>
          <c:w val="0.77422651713990365"/>
          <c:h val="0.830116130419042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'контр без спец счета'!$B$1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55607670001230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F6-4A0F-98ED-03866F895E6E}"/>
                </c:ext>
              </c:extLst>
            </c:dLbl>
            <c:dLbl>
              <c:idx val="1"/>
              <c:layout>
                <c:manualLayout>
                  <c:x val="-6.7106710671068449E-3"/>
                  <c:y val="-2.65816055289729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F6-4A0F-98ED-03866F895E6E}"/>
                </c:ext>
              </c:extLst>
            </c:dLbl>
            <c:dLbl>
              <c:idx val="2"/>
              <c:layout>
                <c:manualLayout>
                  <c:x val="3.6144821831264489E-3"/>
                  <c:y val="9.746476101833487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F6-4A0F-98ED-03866F895E6E}"/>
                </c:ext>
              </c:extLst>
            </c:dLbl>
            <c:dLbl>
              <c:idx val="3"/>
              <c:layout>
                <c:manualLayout>
                  <c:x val="-1.8869341002345066E-4"/>
                  <c:y val="4.110730177866522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F6-4A0F-98ED-03866F895E6E}"/>
                </c:ext>
              </c:extLst>
            </c:dLbl>
            <c:dLbl>
              <c:idx val="4"/>
              <c:layout>
                <c:manualLayout>
                  <c:x val="2.282944829916029E-3"/>
                  <c:y val="-4.112823217671953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F6-4A0F-98ED-03866F895E6E}"/>
                </c:ext>
              </c:extLst>
            </c:dLbl>
            <c:dLbl>
              <c:idx val="5"/>
              <c:layout>
                <c:manualLayout>
                  <c:x val="-2.7208187518226908E-3"/>
                  <c:y val="1.40677728265414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F6-4A0F-98ED-03866F895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'контр без спец счета'!$A$2:$A$6</c:f>
              <c:strCache>
                <c:ptCount val="5"/>
                <c:pt idx="0">
                  <c:v>Контракт всего</c:v>
                </c:pt>
                <c:pt idx="1">
                  <c:v>Первичное звено </c:v>
                </c:pt>
                <c:pt idx="2">
                  <c:v>Коммунитарный центр</c:v>
                </c:pt>
                <c:pt idx="3">
                  <c:v>Центр дружественной молодежи</c:v>
                </c:pt>
                <c:pt idx="4">
                  <c:v>Уход на дому</c:v>
                </c:pt>
              </c:strCache>
            </c:strRef>
          </c:cat>
          <c:val>
            <c:numRef>
              <c:f>'контр без спец счета'!$B$2:$B$6</c:f>
              <c:numCache>
                <c:formatCode>#,##0.00\ _₽</c:formatCode>
                <c:ptCount val="5"/>
                <c:pt idx="0">
                  <c:v>26783706.600000001</c:v>
                </c:pt>
                <c:pt idx="1">
                  <c:v>25315718.690000001</c:v>
                </c:pt>
                <c:pt idx="2">
                  <c:v>746636.91</c:v>
                </c:pt>
                <c:pt idx="3">
                  <c:v>606691</c:v>
                </c:pt>
                <c:pt idx="4">
                  <c:v>114660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F6-4A0F-98ED-03866F895E6E}"/>
            </c:ext>
          </c:extLst>
        </c:ser>
        <c:ser>
          <c:idx val="1"/>
          <c:order val="1"/>
          <c:tx>
            <c:strRef>
              <c:f>'контр без спец счета'!$C$1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35423471752551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F6-4A0F-98ED-03866F895E6E}"/>
                </c:ext>
              </c:extLst>
            </c:dLbl>
            <c:dLbl>
              <c:idx val="1"/>
              <c:layout>
                <c:manualLayout>
                  <c:x val="-6.3074417677988276E-3"/>
                  <c:y val="-2.65836985687793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F6-4A0F-98ED-03866F895E6E}"/>
                </c:ext>
              </c:extLst>
            </c:dLbl>
            <c:dLbl>
              <c:idx val="2"/>
              <c:layout>
                <c:manualLayout>
                  <c:x val="2.170046400965556E-3"/>
                  <c:y val="2.65816055289739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F6-4A0F-98ED-03866F895E6E}"/>
                </c:ext>
              </c:extLst>
            </c:dLbl>
            <c:dLbl>
              <c:idx val="3"/>
              <c:layout>
                <c:manualLayout>
                  <c:x val="1.6718207253796245E-3"/>
                  <c:y val="2.24687823113019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F6-4A0F-98ED-03866F895E6E}"/>
                </c:ext>
              </c:extLst>
            </c:dLbl>
            <c:dLbl>
              <c:idx val="4"/>
              <c:layout>
                <c:manualLayout>
                  <c:x val="2.9428664651242361E-3"/>
                  <c:y val="4.082683444473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F6-4A0F-98ED-03866F895E6E}"/>
                </c:ext>
              </c:extLst>
            </c:dLbl>
            <c:dLbl>
              <c:idx val="5"/>
              <c:layout>
                <c:manualLayout>
                  <c:x val="-7.5550452026833541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F6-4A0F-98ED-03866F895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'контр без спец счета'!$A$2:$A$6</c:f>
              <c:strCache>
                <c:ptCount val="5"/>
                <c:pt idx="0">
                  <c:v>Контракт всего</c:v>
                </c:pt>
                <c:pt idx="1">
                  <c:v>Первичное звено </c:v>
                </c:pt>
                <c:pt idx="2">
                  <c:v>Коммунитарный центр</c:v>
                </c:pt>
                <c:pt idx="3">
                  <c:v>Центр дружественной молодежи</c:v>
                </c:pt>
                <c:pt idx="4">
                  <c:v>Уход на дому</c:v>
                </c:pt>
              </c:strCache>
            </c:strRef>
          </c:cat>
          <c:val>
            <c:numRef>
              <c:f>'контр без спец счета'!$C$2:$C$6</c:f>
              <c:numCache>
                <c:formatCode>#,##0.00\ _₽</c:formatCode>
                <c:ptCount val="5"/>
                <c:pt idx="0">
                  <c:v>24844339.889999997</c:v>
                </c:pt>
                <c:pt idx="1">
                  <c:v>23424271.149999999</c:v>
                </c:pt>
                <c:pt idx="2">
                  <c:v>727441.74</c:v>
                </c:pt>
                <c:pt idx="3">
                  <c:v>590567</c:v>
                </c:pt>
                <c:pt idx="4">
                  <c:v>102060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6F6-4A0F-98ED-03866F895E6E}"/>
            </c:ext>
          </c:extLst>
        </c:ser>
        <c:ser>
          <c:idx val="2"/>
          <c:order val="2"/>
          <c:tx>
            <c:strRef>
              <c:f>'контр без спец счета'!$D$1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8335166850018672E-3"/>
                  <c:y val="2.658160552897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6F6-4A0F-98ED-03866F895E6E}"/>
                </c:ext>
              </c:extLst>
            </c:dLbl>
            <c:dLbl>
              <c:idx val="4"/>
              <c:layout>
                <c:manualLayout>
                  <c:x val="0"/>
                  <c:y val="2.658160552897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6F6-4A0F-98ED-03866F895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'контр без спец счета'!$A$2:$A$6</c:f>
              <c:strCache>
                <c:ptCount val="5"/>
                <c:pt idx="0">
                  <c:v>Контракт всего</c:v>
                </c:pt>
                <c:pt idx="1">
                  <c:v>Первичное звено </c:v>
                </c:pt>
                <c:pt idx="2">
                  <c:v>Коммунитарный центр</c:v>
                </c:pt>
                <c:pt idx="3">
                  <c:v>Центр дружественной молодежи</c:v>
                </c:pt>
                <c:pt idx="4">
                  <c:v>Уход на дому</c:v>
                </c:pt>
              </c:strCache>
            </c:strRef>
          </c:cat>
          <c:val>
            <c:numRef>
              <c:f>'контр без спец счета'!$D$2:$D$6</c:f>
              <c:numCache>
                <c:formatCode>#,##0.00\ _₽</c:formatCode>
                <c:ptCount val="5"/>
                <c:pt idx="0">
                  <c:v>19041113.010000002</c:v>
                </c:pt>
                <c:pt idx="1">
                  <c:v>17988232.91</c:v>
                </c:pt>
                <c:pt idx="2">
                  <c:v>468323</c:v>
                </c:pt>
                <c:pt idx="3">
                  <c:v>520568</c:v>
                </c:pt>
                <c:pt idx="4">
                  <c:v>63989.1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6F6-4A0F-98ED-03866F895E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784256"/>
        <c:axId val="176454976"/>
      </c:barChart>
      <c:catAx>
        <c:axId val="186784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54976"/>
        <c:crosses val="autoZero"/>
        <c:auto val="1"/>
        <c:lblAlgn val="ctr"/>
        <c:lblOffset val="100"/>
        <c:noMultiLvlLbl val="0"/>
      </c:catAx>
      <c:valAx>
        <c:axId val="176454976"/>
        <c:scaling>
          <c:orientation val="minMax"/>
        </c:scaling>
        <c:delete val="1"/>
        <c:axPos val="b"/>
        <c:numFmt formatCode="#,##0.00\ _₽" sourceLinked="1"/>
        <c:majorTickMark val="out"/>
        <c:minorTickMark val="none"/>
        <c:tickLblPos val="none"/>
        <c:crossAx val="18678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7851883882098E-2"/>
          <c:y val="9.3688601664626378E-2"/>
          <c:w val="0.82967663652673929"/>
          <c:h val="0.66267507490767308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017-46B7-BDC6-06BD7B9E499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017-46B7-BDC6-06BD7B9E4998}"/>
              </c:ext>
            </c:extLst>
          </c:dPt>
          <c:dPt>
            <c:idx val="2"/>
            <c:bubble3D val="0"/>
            <c:explosion val="7"/>
            <c:spPr>
              <a:solidFill>
                <a:srgbClr val="EF7BE9"/>
              </a:solidFill>
            </c:spPr>
            <c:extLst>
              <c:ext xmlns:c16="http://schemas.microsoft.com/office/drawing/2014/chart" uri="{C3380CC4-5D6E-409C-BE32-E72D297353CC}">
                <c16:uniqueId val="{00000005-7017-46B7-BDC6-06BD7B9E499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7017-46B7-BDC6-06BD7B9E4998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017-46B7-BDC6-06BD7B9E4998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017-46B7-BDC6-06BD7B9E499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'факт 2022'!$A$2:$A$6</c:f>
              <c:strCache>
                <c:ptCount val="5"/>
                <c:pt idx="0">
                  <c:v>Прочие расходы</c:v>
                </c:pt>
                <c:pt idx="1">
                  <c:v>Медикаменты </c:v>
                </c:pt>
                <c:pt idx="2">
                  <c:v>Заработная плата</c:v>
                </c:pt>
                <c:pt idx="3">
                  <c:v>Показатели качества</c:v>
                </c:pt>
                <c:pt idx="4">
                  <c:v>Соцфонд</c:v>
                </c:pt>
              </c:strCache>
            </c:strRef>
          </c:cat>
          <c:val>
            <c:numRef>
              <c:f>'факт 2022'!$B$2:$B$6</c:f>
              <c:numCache>
                <c:formatCode>#,##0.00\ _₽</c:formatCode>
                <c:ptCount val="5"/>
                <c:pt idx="0">
                  <c:v>4972282.4000000004</c:v>
                </c:pt>
                <c:pt idx="1">
                  <c:v>752979.05999999994</c:v>
                </c:pt>
                <c:pt idx="2">
                  <c:v>17099115.210000001</c:v>
                </c:pt>
                <c:pt idx="3">
                  <c:v>1860422.17</c:v>
                </c:pt>
                <c:pt idx="4">
                  <c:v>4550288.9700000007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17-46B7-BDC6-06BD7B9E49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981598097518439E-2"/>
          <c:y val="0.85005226116646926"/>
          <c:w val="0.97021727352066167"/>
          <c:h val="0.1278238450282210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02308024228747E-2"/>
          <c:y val="9.3688593129398728E-2"/>
          <c:w val="0.82967663652673973"/>
          <c:h val="0.66267507490767352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9428-4CDB-8F80-C4ADB941FD3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428-4CDB-8F80-C4ADB941FD36}"/>
              </c:ext>
            </c:extLst>
          </c:dPt>
          <c:dPt>
            <c:idx val="2"/>
            <c:bubble3D val="0"/>
            <c:spPr>
              <a:solidFill>
                <a:srgbClr val="EF7BE9"/>
              </a:solidFill>
            </c:spPr>
            <c:extLst>
              <c:ext xmlns:c16="http://schemas.microsoft.com/office/drawing/2014/chart" uri="{C3380CC4-5D6E-409C-BE32-E72D297353CC}">
                <c16:uniqueId val="{00000005-9428-4CDB-8F80-C4ADB941FD36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9428-4CDB-8F80-C4ADB941FD36}"/>
              </c:ext>
            </c:extLst>
          </c:dPt>
          <c:dPt>
            <c:idx val="4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428-4CDB-8F80-C4ADB941FD36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428-4CDB-8F80-C4ADB941FD3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'факт 2022'!$A$31:$A$35</c:f>
              <c:strCache>
                <c:ptCount val="5"/>
                <c:pt idx="0">
                  <c:v>Прочие расходы</c:v>
                </c:pt>
                <c:pt idx="1">
                  <c:v>Медикаменты </c:v>
                </c:pt>
                <c:pt idx="2">
                  <c:v>Заработная плата</c:v>
                </c:pt>
                <c:pt idx="3">
                  <c:v>Показатели качества</c:v>
                </c:pt>
                <c:pt idx="4">
                  <c:v>Соцфонд</c:v>
                </c:pt>
              </c:strCache>
            </c:strRef>
          </c:cat>
          <c:val>
            <c:numRef>
              <c:f>'факт 2022'!$B$31:$B$35</c:f>
              <c:numCache>
                <c:formatCode>#,##0.00\ _₽</c:formatCode>
                <c:ptCount val="5"/>
                <c:pt idx="0">
                  <c:v>3733401.9</c:v>
                </c:pt>
                <c:pt idx="1">
                  <c:v>589088.44999999995</c:v>
                </c:pt>
                <c:pt idx="2">
                  <c:v>15691425.699999999</c:v>
                </c:pt>
                <c:pt idx="3">
                  <c:v>1767821.78</c:v>
                </c:pt>
                <c:pt idx="4">
                  <c:v>4190219.4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28-4CDB-8F80-C4ADB941FD3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981598097518453E-2"/>
          <c:y val="0.85005226116646926"/>
          <c:w val="0.97021727352066167"/>
          <c:h val="0.12782384502822103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61133030013035E-2"/>
          <c:y val="2.1115585742621863E-3"/>
          <c:w val="0.97295147175815466"/>
          <c:h val="0.69507479726469201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1B2-42B2-BFED-95C835D3E848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1B2-42B2-BFED-95C835D3E848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1B2-42B2-BFED-95C835D3E848}"/>
              </c:ext>
            </c:extLst>
          </c:dPt>
          <c:dPt>
            <c:idx val="9"/>
            <c:bubble3D val="0"/>
            <c:spPr>
              <a:solidFill>
                <a:srgbClr val="D115A9"/>
              </a:solidFill>
            </c:spPr>
            <c:extLst>
              <c:ext xmlns:c16="http://schemas.microsoft.com/office/drawing/2014/chart" uri="{C3380CC4-5D6E-409C-BE32-E72D297353CC}">
                <c16:uniqueId val="{00000007-21B2-42B2-BFED-95C835D3E848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21B2-42B2-BFED-95C835D3E848}"/>
              </c:ext>
            </c:extLst>
          </c:dPt>
          <c:dPt>
            <c:idx val="1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21B2-42B2-BFED-95C835D3E848}"/>
              </c:ext>
            </c:extLst>
          </c:dPt>
          <c:dLbls>
            <c:dLbl>
              <c:idx val="1"/>
              <c:layout>
                <c:manualLayout>
                  <c:x val="0.14526411585486496"/>
                  <c:y val="3.827747001353434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B2-42B2-BFED-95C835D3E8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AMP!$A$2:$A$13</c:f>
              <c:strCache>
                <c:ptCount val="12"/>
                <c:pt idx="0">
                  <c:v>Расходы на мед. услуги других поставщиков</c:v>
                </c:pt>
                <c:pt idx="1">
                  <c:v>ГСМ</c:v>
                </c:pt>
                <c:pt idx="2">
                  <c:v>Электроенергия</c:v>
                </c:pt>
                <c:pt idx="3">
                  <c:v>Износ</c:v>
                </c:pt>
                <c:pt idx="4">
                  <c:v>Теплоенергия</c:v>
                </c:pt>
                <c:pt idx="5">
                  <c:v>Переподготовка кадров</c:v>
                </c:pt>
                <c:pt idx="6">
                  <c:v>Текущий ремонт </c:v>
                </c:pt>
                <c:pt idx="7">
                  <c:v>Газ</c:v>
                </c:pt>
                <c:pt idx="8">
                  <c:v>Капитальный ремонт</c:v>
                </c:pt>
                <c:pt idx="9">
                  <c:v>Прочие расходы </c:v>
                </c:pt>
                <c:pt idx="10">
                  <c:v>Вода и канализация </c:v>
                </c:pt>
                <c:pt idx="11">
                  <c:v>Командировочные</c:v>
                </c:pt>
              </c:strCache>
            </c:strRef>
          </c:cat>
          <c:val>
            <c:numRef>
              <c:f>AMP!$B$2:$B$13</c:f>
              <c:numCache>
                <c:formatCode>#,##0.00\ _₽</c:formatCode>
                <c:ptCount val="12"/>
                <c:pt idx="0">
                  <c:v>431482</c:v>
                </c:pt>
                <c:pt idx="1">
                  <c:v>136922.4</c:v>
                </c:pt>
                <c:pt idx="2">
                  <c:v>222470.93</c:v>
                </c:pt>
                <c:pt idx="3">
                  <c:v>949221.72</c:v>
                </c:pt>
                <c:pt idx="4">
                  <c:v>264188.18</c:v>
                </c:pt>
                <c:pt idx="5">
                  <c:v>69642.8</c:v>
                </c:pt>
                <c:pt idx="6">
                  <c:v>30000</c:v>
                </c:pt>
                <c:pt idx="7">
                  <c:v>224986.89</c:v>
                </c:pt>
                <c:pt idx="8">
                  <c:v>269078.84999999998</c:v>
                </c:pt>
                <c:pt idx="9">
                  <c:v>1033017.66</c:v>
                </c:pt>
                <c:pt idx="10">
                  <c:v>100647.27</c:v>
                </c:pt>
                <c:pt idx="11">
                  <c:v>1743.2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B2-42B2-BFED-95C835D3E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4774265025916986E-2"/>
          <c:y val="0.84090921840876798"/>
          <c:w val="0.97527559055118151"/>
          <c:h val="0.1411532527899661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02308024228747E-2"/>
          <c:y val="9.3688593129398728E-2"/>
          <c:w val="0.82967663652673995"/>
          <c:h val="0.662675074907673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63C-4C1C-931D-F4C2EFBCD2D0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3C-4C1C-931D-F4C2EFBCD2D0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63C-4C1C-931D-F4C2EFBCD2D0}"/>
              </c:ext>
            </c:extLst>
          </c:dPt>
          <c:dPt>
            <c:idx val="3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63C-4C1C-931D-F4C2EFBCD2D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663C-4C1C-931D-F4C2EFBCD2D0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63C-4C1C-931D-F4C2EFBCD2D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'факт 2022'!$A$31:$A$35</c:f>
              <c:strCache>
                <c:ptCount val="5"/>
                <c:pt idx="0">
                  <c:v>Прочие расходы</c:v>
                </c:pt>
                <c:pt idx="1">
                  <c:v>Медикаменты </c:v>
                </c:pt>
                <c:pt idx="2">
                  <c:v>Заработная плата</c:v>
                </c:pt>
                <c:pt idx="3">
                  <c:v>Показатели качества</c:v>
                </c:pt>
                <c:pt idx="4">
                  <c:v>Соцфонд</c:v>
                </c:pt>
              </c:strCache>
            </c:strRef>
          </c:cat>
          <c:val>
            <c:numRef>
              <c:f>'факт 2022'!$G$31:$G$35</c:f>
              <c:numCache>
                <c:formatCode>#,##0.00\ _₽</c:formatCode>
                <c:ptCount val="5"/>
                <c:pt idx="0">
                  <c:v>252496.91</c:v>
                </c:pt>
                <c:pt idx="1">
                  <c:v>64315.34</c:v>
                </c:pt>
                <c:pt idx="2">
                  <c:v>933397.27</c:v>
                </c:pt>
                <c:pt idx="3">
                  <c:v>92600.39</c:v>
                </c:pt>
                <c:pt idx="4">
                  <c:v>246239.44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3C-4C1C-931D-F4C2EFBCD2D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981598097518463E-2"/>
          <c:y val="0.85005226116646926"/>
          <c:w val="0.97021727352066167"/>
          <c:h val="0.12782384502822103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1-8016-4569-9CD5-1C20AD0691A5}"/>
              </c:ext>
            </c:extLst>
          </c:dPt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3-8016-4569-9CD5-1C20AD0691A5}"/>
              </c:ext>
            </c:extLst>
          </c:dPt>
          <c:dPt>
            <c:idx val="2"/>
            <c:bubble3D val="0"/>
            <c:explosion val="12"/>
            <c:extLst>
              <c:ext xmlns:c16="http://schemas.microsoft.com/office/drawing/2014/chart" uri="{C3380CC4-5D6E-409C-BE32-E72D297353CC}">
                <c16:uniqueId val="{00000005-8016-4569-9CD5-1C20AD0691A5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7-8016-4569-9CD5-1C20AD0691A5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9-8016-4569-9CD5-1C20AD0691A5}"/>
              </c:ext>
            </c:extLst>
          </c:dPt>
          <c:dPt>
            <c:idx val="5"/>
            <c:bubble3D val="0"/>
            <c:explosion val="17"/>
            <c:extLst>
              <c:ext xmlns:c16="http://schemas.microsoft.com/office/drawing/2014/chart" uri="{C3380CC4-5D6E-409C-BE32-E72D297353CC}">
                <c16:uniqueId val="{0000000B-8016-4569-9CD5-1C20AD0691A5}"/>
              </c:ext>
            </c:extLst>
          </c:dPt>
          <c:dPt>
            <c:idx val="6"/>
            <c:bubble3D val="0"/>
            <c:explosion val="13"/>
            <c:extLst>
              <c:ext xmlns:c16="http://schemas.microsoft.com/office/drawing/2014/chart" uri="{C3380CC4-5D6E-409C-BE32-E72D297353CC}">
                <c16:uniqueId val="{0000000D-8016-4569-9CD5-1C20AD0691A5}"/>
              </c:ext>
            </c:extLst>
          </c:dPt>
          <c:dPt>
            <c:idx val="7"/>
            <c:bubble3D val="0"/>
            <c:explosion val="8"/>
            <c:extLst>
              <c:ext xmlns:c16="http://schemas.microsoft.com/office/drawing/2014/chart" uri="{C3380CC4-5D6E-409C-BE32-E72D297353CC}">
                <c16:uniqueId val="{0000000F-8016-4569-9CD5-1C20AD0691A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IMD!$A$2:$A$9</c:f>
              <c:strCache>
                <c:ptCount val="8"/>
                <c:pt idx="0">
                  <c:v>Переподготовка кадров</c:v>
                </c:pt>
                <c:pt idx="1">
                  <c:v>ГСМ</c:v>
                </c:pt>
                <c:pt idx="2">
                  <c:v>Электроенергия</c:v>
                </c:pt>
                <c:pt idx="3">
                  <c:v>Теплоенергия</c:v>
                </c:pt>
                <c:pt idx="4">
                  <c:v>Вода и канализация </c:v>
                </c:pt>
                <c:pt idx="5">
                  <c:v>Командировочные</c:v>
                </c:pt>
                <c:pt idx="6">
                  <c:v>Прочие расходы </c:v>
                </c:pt>
                <c:pt idx="7">
                  <c:v>Износ</c:v>
                </c:pt>
              </c:strCache>
            </c:strRef>
          </c:cat>
          <c:val>
            <c:numRef>
              <c:f>IMD!$B$2:$B$9</c:f>
              <c:numCache>
                <c:formatCode>#,##0.00" леев"</c:formatCode>
                <c:ptCount val="8"/>
                <c:pt idx="0">
                  <c:v>4244.5200000000004</c:v>
                </c:pt>
                <c:pt idx="1">
                  <c:v>5751</c:v>
                </c:pt>
                <c:pt idx="2">
                  <c:v>34553.26</c:v>
                </c:pt>
                <c:pt idx="3">
                  <c:v>89041.24</c:v>
                </c:pt>
                <c:pt idx="4">
                  <c:v>14525</c:v>
                </c:pt>
                <c:pt idx="5">
                  <c:v>306.94</c:v>
                </c:pt>
                <c:pt idx="6">
                  <c:v>49032.23</c:v>
                </c:pt>
                <c:pt idx="7">
                  <c:v>55042.720000000001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016-4569-9CD5-1C20AD0691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567581971035362E-2"/>
          <c:y val="0.80441294838145183"/>
          <c:w val="0.95978869392594979"/>
          <c:h val="0.1778092738407699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штаты!$R$3</c:f>
              <c:strCache>
                <c:ptCount val="1"/>
                <c:pt idx="0">
                  <c:v>Всего штатных единиц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штаты!$S$1:$U$1</c:f>
              <c:strCache>
                <c:ptCount val="3"/>
                <c:pt idx="0">
                  <c:v>Фактически занятые должности</c:v>
                </c:pt>
                <c:pt idx="1">
                  <c:v>Физических лиц</c:v>
                </c:pt>
                <c:pt idx="2">
                  <c:v>Укомплек тованность</c:v>
                </c:pt>
              </c:strCache>
            </c:strRef>
          </c:cat>
          <c:val>
            <c:numRef>
              <c:f>штаты!$S$3:$U$3</c:f>
              <c:numCache>
                <c:formatCode>General</c:formatCode>
                <c:ptCount val="3"/>
                <c:pt idx="0">
                  <c:v>138.5</c:v>
                </c:pt>
                <c:pt idx="1">
                  <c:v>128</c:v>
                </c:pt>
                <c:pt idx="2">
                  <c:v>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9-47A7-B58B-637DBDA1AFF6}"/>
            </c:ext>
          </c:extLst>
        </c:ser>
        <c:ser>
          <c:idx val="2"/>
          <c:order val="2"/>
          <c:tx>
            <c:strRef>
              <c:f>штаты!$R$4</c:f>
              <c:strCache>
                <c:ptCount val="1"/>
                <c:pt idx="0">
                  <c:v>В т.ч. : врачи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штаты!$S$1:$U$1</c:f>
              <c:strCache>
                <c:ptCount val="3"/>
                <c:pt idx="0">
                  <c:v>Фактически занятые должности</c:v>
                </c:pt>
                <c:pt idx="1">
                  <c:v>Физических лиц</c:v>
                </c:pt>
                <c:pt idx="2">
                  <c:v>Укомплек тованность</c:v>
                </c:pt>
              </c:strCache>
            </c:strRef>
          </c:cat>
          <c:val>
            <c:numRef>
              <c:f>штаты!$S$4:$U$4</c:f>
              <c:numCache>
                <c:formatCode>General</c:formatCode>
                <c:ptCount val="3"/>
                <c:pt idx="0">
                  <c:v>28</c:v>
                </c:pt>
                <c:pt idx="1">
                  <c:v>26</c:v>
                </c:pt>
                <c:pt idx="2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9-47A7-B58B-637DBDA1AFF6}"/>
            </c:ext>
          </c:extLst>
        </c:ser>
        <c:ser>
          <c:idx val="3"/>
          <c:order val="3"/>
          <c:tx>
            <c:strRef>
              <c:f>штаты!$R$5</c:f>
              <c:strCache>
                <c:ptCount val="1"/>
                <c:pt idx="0">
                  <c:v>В т.ч. семейные врачи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штаты!$S$1:$U$1</c:f>
              <c:strCache>
                <c:ptCount val="3"/>
                <c:pt idx="0">
                  <c:v>Фактически занятые должности</c:v>
                </c:pt>
                <c:pt idx="1">
                  <c:v>Физических лиц</c:v>
                </c:pt>
                <c:pt idx="2">
                  <c:v>Укомплек тованность</c:v>
                </c:pt>
              </c:strCache>
            </c:strRef>
          </c:cat>
          <c:val>
            <c:numRef>
              <c:f>штаты!$S$5:$U$5</c:f>
              <c:numCache>
                <c:formatCode>General</c:formatCode>
                <c:ptCount val="3"/>
                <c:pt idx="0">
                  <c:v>17.25</c:v>
                </c:pt>
                <c:pt idx="1">
                  <c:v>13</c:v>
                </c:pt>
                <c:pt idx="2">
                  <c:v>55.91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9-47A7-B58B-637DBDA1AFF6}"/>
            </c:ext>
          </c:extLst>
        </c:ser>
        <c:ser>
          <c:idx val="4"/>
          <c:order val="4"/>
          <c:tx>
            <c:strRef>
              <c:f>штаты!$R$6</c:f>
              <c:strCache>
                <c:ptCount val="1"/>
                <c:pt idx="0">
                  <c:v>Средний м/персонал,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штаты!$S$1:$U$1</c:f>
              <c:strCache>
                <c:ptCount val="3"/>
                <c:pt idx="0">
                  <c:v>Фактически занятые должности</c:v>
                </c:pt>
                <c:pt idx="1">
                  <c:v>Физических лиц</c:v>
                </c:pt>
                <c:pt idx="2">
                  <c:v>Укомплек тованность</c:v>
                </c:pt>
              </c:strCache>
            </c:strRef>
          </c:cat>
          <c:val>
            <c:numRef>
              <c:f>штаты!$S$6:$U$6</c:f>
              <c:numCache>
                <c:formatCode>General</c:formatCode>
                <c:ptCount val="3"/>
                <c:pt idx="0">
                  <c:v>73.5</c:v>
                </c:pt>
                <c:pt idx="1">
                  <c:v>65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9-47A7-B58B-637DBDA1AFF6}"/>
            </c:ext>
          </c:extLst>
        </c:ser>
        <c:ser>
          <c:idx val="5"/>
          <c:order val="5"/>
          <c:tx>
            <c:strRef>
              <c:f>штаты!$R$7</c:f>
              <c:strCache>
                <c:ptCount val="1"/>
                <c:pt idx="0">
                  <c:v>в том числе с/м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штаты!$S$1:$U$1</c:f>
              <c:strCache>
                <c:ptCount val="3"/>
                <c:pt idx="0">
                  <c:v>Фактически занятые должности</c:v>
                </c:pt>
                <c:pt idx="1">
                  <c:v>Физических лиц</c:v>
                </c:pt>
                <c:pt idx="2">
                  <c:v>Укомплек тованность</c:v>
                </c:pt>
              </c:strCache>
            </c:strRef>
          </c:cat>
          <c:val>
            <c:numRef>
              <c:f>штаты!$S$7:$U$7</c:f>
              <c:numCache>
                <c:formatCode>General</c:formatCode>
                <c:ptCount val="3"/>
                <c:pt idx="0">
                  <c:v>46.5</c:v>
                </c:pt>
                <c:pt idx="1">
                  <c:v>40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A9-47A7-B58B-637DBDA1AFF6}"/>
            </c:ext>
          </c:extLst>
        </c:ser>
        <c:ser>
          <c:idx val="6"/>
          <c:order val="6"/>
          <c:tx>
            <c:strRef>
              <c:f>штаты!$R$8</c:f>
              <c:strCache>
                <c:ptCount val="1"/>
                <c:pt idx="0">
                  <c:v>Млад. м/перс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штаты!$S$1:$U$1</c:f>
              <c:strCache>
                <c:ptCount val="3"/>
                <c:pt idx="0">
                  <c:v>Фактически занятые должности</c:v>
                </c:pt>
                <c:pt idx="1">
                  <c:v>Физических лиц</c:v>
                </c:pt>
                <c:pt idx="2">
                  <c:v>Укомплек тованность</c:v>
                </c:pt>
              </c:strCache>
            </c:strRef>
          </c:cat>
          <c:val>
            <c:numRef>
              <c:f>штаты!$S$8:$U$8</c:f>
              <c:numCache>
                <c:formatCode>General</c:formatCode>
                <c:ptCount val="3"/>
                <c:pt idx="0">
                  <c:v>11.5</c:v>
                </c:pt>
                <c:pt idx="1">
                  <c:v>12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A9-47A7-B58B-637DBDA1AFF6}"/>
            </c:ext>
          </c:extLst>
        </c:ser>
        <c:ser>
          <c:idx val="7"/>
          <c:order val="7"/>
          <c:tx>
            <c:strRef>
              <c:f>штаты!$R$9</c:f>
              <c:strCache>
                <c:ptCount val="1"/>
                <c:pt idx="0">
                  <c:v>Прочий персонал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штаты!$S$1:$U$1</c:f>
              <c:strCache>
                <c:ptCount val="3"/>
                <c:pt idx="0">
                  <c:v>Фактически занятые должности</c:v>
                </c:pt>
                <c:pt idx="1">
                  <c:v>Физических лиц</c:v>
                </c:pt>
                <c:pt idx="2">
                  <c:v>Укомплек тованность</c:v>
                </c:pt>
              </c:strCache>
            </c:strRef>
          </c:cat>
          <c:val>
            <c:numRef>
              <c:f>штаты!$S$9:$U$9</c:f>
              <c:numCache>
                <c:formatCode>General</c:formatCode>
                <c:ptCount val="3"/>
                <c:pt idx="0">
                  <c:v>25.5</c:v>
                </c:pt>
                <c:pt idx="1">
                  <c:v>25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A9-47A7-B58B-637DBDA1AF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341888"/>
        <c:axId val="66376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штаты!$R$2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штаты!$S$1:$U$1</c15:sqref>
                        </c15:formulaRef>
                      </c:ext>
                    </c:extLst>
                    <c:strCache>
                      <c:ptCount val="3"/>
                      <c:pt idx="0">
                        <c:v>Фактически занятые должности</c:v>
                      </c:pt>
                      <c:pt idx="1">
                        <c:v>Физических лиц</c:v>
                      </c:pt>
                      <c:pt idx="2">
                        <c:v>Укомплек тованность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штаты!$S$2:$U$2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07A9-47A7-B58B-637DBDA1AFF6}"/>
                  </c:ext>
                </c:extLst>
              </c15:ser>
            </c15:filteredBarSeries>
          </c:ext>
        </c:extLst>
      </c:barChart>
      <c:catAx>
        <c:axId val="663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76448"/>
        <c:crosses val="autoZero"/>
        <c:auto val="1"/>
        <c:lblAlgn val="ctr"/>
        <c:lblOffset val="100"/>
        <c:noMultiLvlLbl val="0"/>
      </c:catAx>
      <c:valAx>
        <c:axId val="6637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02308024228747E-2"/>
          <c:y val="9.3688593129398728E-2"/>
          <c:w val="0.82967663652674029"/>
          <c:h val="0.6626750749076743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395-4430-9461-DBB0318A87A0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395-4430-9461-DBB0318A87A0}"/>
              </c:ext>
            </c:extLst>
          </c:dPt>
          <c:dPt>
            <c:idx val="2"/>
            <c:bubble3D val="0"/>
            <c:spPr>
              <a:solidFill>
                <a:srgbClr val="D115A9"/>
              </a:solidFill>
            </c:spPr>
            <c:extLst>
              <c:ext xmlns:c16="http://schemas.microsoft.com/office/drawing/2014/chart" uri="{C3380CC4-5D6E-409C-BE32-E72D297353CC}">
                <c16:uniqueId val="{00000005-3395-4430-9461-DBB0318A87A0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395-4430-9461-DBB0318A87A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3395-4430-9461-DBB0318A87A0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395-4430-9461-DBB0318A87A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('факт 2022'!$A$31:$A$33,'факт 2022'!$A$35)</c:f>
              <c:strCache>
                <c:ptCount val="4"/>
                <c:pt idx="0">
                  <c:v>Прочие расходы</c:v>
                </c:pt>
                <c:pt idx="1">
                  <c:v>Медикаменты </c:v>
                </c:pt>
                <c:pt idx="2">
                  <c:v>Заработная плата</c:v>
                </c:pt>
                <c:pt idx="3">
                  <c:v>Соцфонд</c:v>
                </c:pt>
              </c:strCache>
            </c:strRef>
          </c:cat>
          <c:val>
            <c:numRef>
              <c:f>('факт 2022'!$D$31:$D$33,'факт 2022'!$D$35)</c:f>
              <c:numCache>
                <c:formatCode>#,##0.00\ _₽</c:formatCode>
                <c:ptCount val="4"/>
                <c:pt idx="0">
                  <c:v>986383.59</c:v>
                </c:pt>
                <c:pt idx="1">
                  <c:v>99575.27</c:v>
                </c:pt>
                <c:pt idx="2">
                  <c:v>474292.24</c:v>
                </c:pt>
                <c:pt idx="3">
                  <c:v>113830.13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95-4430-9461-DBB0318A87A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98159809751847E-2"/>
          <c:y val="0.85005226116646926"/>
          <c:w val="0.97021727352066167"/>
          <c:h val="0.12782384502822103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35877550482069E-2"/>
          <c:y val="3.2884902840059842E-2"/>
          <c:w val="0.97462654479747823"/>
          <c:h val="0.6950747972646923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F31-48D1-AD59-F0779CA078E6}"/>
              </c:ext>
            </c:extLst>
          </c:dPt>
          <c:dPt>
            <c:idx val="1"/>
            <c:bubble3D val="0"/>
            <c:explosion val="11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F31-48D1-AD59-F0779CA078E6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F31-48D1-AD59-F0779CA078E6}"/>
              </c:ext>
            </c:extLst>
          </c:dPt>
          <c:dPt>
            <c:idx val="3"/>
            <c:bubble3D val="0"/>
            <c:explosion val="11"/>
            <c:spPr>
              <a:solidFill>
                <a:srgbClr val="EF7BE9"/>
              </a:solidFill>
            </c:spPr>
            <c:extLst>
              <c:ext xmlns:c16="http://schemas.microsoft.com/office/drawing/2014/chart" uri="{C3380CC4-5D6E-409C-BE32-E72D297353CC}">
                <c16:uniqueId val="{00000007-9F31-48D1-AD59-F0779CA078E6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F31-48D1-AD59-F0779CA078E6}"/>
              </c:ext>
            </c:extLst>
          </c:dPt>
          <c:dPt>
            <c:idx val="9"/>
            <c:bubble3D val="0"/>
            <c:spPr>
              <a:solidFill>
                <a:srgbClr val="D115A9"/>
              </a:solidFill>
            </c:spPr>
            <c:extLst>
              <c:ext xmlns:c16="http://schemas.microsoft.com/office/drawing/2014/chart" uri="{C3380CC4-5D6E-409C-BE32-E72D297353CC}">
                <c16:uniqueId val="{0000000B-9F31-48D1-AD59-F0779CA078E6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D-9F31-48D1-AD59-F0779CA078E6}"/>
              </c:ext>
            </c:extLst>
          </c:dPt>
          <c:dPt>
            <c:idx val="1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9F31-48D1-AD59-F0779CA078E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('спец счет'!$A$6:$A$8,'спец счет'!$A$10)</c:f>
              <c:strCache>
                <c:ptCount val="4"/>
                <c:pt idx="0">
                  <c:v>Электроенергия</c:v>
                </c:pt>
                <c:pt idx="1">
                  <c:v>Теплоенергия</c:v>
                </c:pt>
                <c:pt idx="2">
                  <c:v>Вода и канализация </c:v>
                </c:pt>
                <c:pt idx="3">
                  <c:v>Прочие расходы </c:v>
                </c:pt>
              </c:strCache>
            </c:strRef>
          </c:cat>
          <c:val>
            <c:numRef>
              <c:f>('спец счет'!$B$6:$B$8,'спец счет'!$B$10)</c:f>
              <c:numCache>
                <c:formatCode>#,##0.00" леев"</c:formatCode>
                <c:ptCount val="4"/>
                <c:pt idx="0">
                  <c:v>283255.52</c:v>
                </c:pt>
                <c:pt idx="1">
                  <c:v>83194.12</c:v>
                </c:pt>
                <c:pt idx="2">
                  <c:v>193074</c:v>
                </c:pt>
                <c:pt idx="3">
                  <c:v>323652.05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F31-48D1-AD59-F0779CA07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4774209309755143E-2"/>
          <c:y val="0.79619886391539962"/>
          <c:w val="0.98522579069024452"/>
          <c:h val="0.1858636589345250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'[для отчета Анализ работы.xlsx]штаты'!$X$2</c:f>
              <c:strCache>
                <c:ptCount val="1"/>
                <c:pt idx="0">
                  <c:v>Семейные врачи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отчета Анализ работы.xlsx]штаты'!$W$3:$W$7</c:f>
              <c:strCache>
                <c:ptCount val="5"/>
                <c:pt idx="0">
                  <c:v>Высшую категорию</c:v>
                </c:pt>
                <c:pt idx="1">
                  <c:v>I категорию</c:v>
                </c:pt>
                <c:pt idx="2">
                  <c:v>II категорию</c:v>
                </c:pt>
                <c:pt idx="3">
                  <c:v>Без категории</c:v>
                </c:pt>
                <c:pt idx="4">
                  <c:v>Всего</c:v>
                </c:pt>
              </c:strCache>
            </c:strRef>
          </c:cat>
          <c:val>
            <c:numRef>
              <c:f>'[для отчета Анализ работы.xlsx]штаты'!$X$3:$X$7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8-4F49-A54F-F21E26A4E0CF}"/>
            </c:ext>
          </c:extLst>
        </c:ser>
        <c:ser>
          <c:idx val="1"/>
          <c:order val="1"/>
          <c:tx>
            <c:strRef>
              <c:f>'[для отчета Анализ работы.xlsx]штаты'!$Y$2</c:f>
              <c:strCache>
                <c:ptCount val="1"/>
                <c:pt idx="0">
                  <c:v>Медсестры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отчета Анализ работы.xlsx]штаты'!$W$3:$W$7</c:f>
              <c:strCache>
                <c:ptCount val="5"/>
                <c:pt idx="0">
                  <c:v>Высшую категорию</c:v>
                </c:pt>
                <c:pt idx="1">
                  <c:v>I категорию</c:v>
                </c:pt>
                <c:pt idx="2">
                  <c:v>II категорию</c:v>
                </c:pt>
                <c:pt idx="3">
                  <c:v>Без категории</c:v>
                </c:pt>
                <c:pt idx="4">
                  <c:v>Всего</c:v>
                </c:pt>
              </c:strCache>
            </c:strRef>
          </c:cat>
          <c:val>
            <c:numRef>
              <c:f>'[для отчета Анализ работы.xlsx]штаты'!$Y$3:$Y$7</c:f>
              <c:numCache>
                <c:formatCode>General</c:formatCode>
                <c:ptCount val="5"/>
                <c:pt idx="0">
                  <c:v>27</c:v>
                </c:pt>
                <c:pt idx="1">
                  <c:v>6</c:v>
                </c:pt>
                <c:pt idx="2">
                  <c:v>1</c:v>
                </c:pt>
                <c:pt idx="3">
                  <c:v>6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8-4F49-A54F-F21E26A4E0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7918976"/>
        <c:axId val="77920512"/>
      </c:barChart>
      <c:catAx>
        <c:axId val="7791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920512"/>
        <c:crosses val="autoZero"/>
        <c:auto val="1"/>
        <c:lblAlgn val="ctr"/>
        <c:lblOffset val="100"/>
        <c:noMultiLvlLbl val="0"/>
      </c:catAx>
      <c:valAx>
        <c:axId val="7792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91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штаты!$AA$2</c:f>
              <c:strCache>
                <c:ptCount val="1"/>
                <c:pt idx="0">
                  <c:v>Семейные врачи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штаты!$Z$3:$Z$7</c:f>
              <c:strCache>
                <c:ptCount val="5"/>
                <c:pt idx="0">
                  <c:v>Высшую категорию</c:v>
                </c:pt>
                <c:pt idx="1">
                  <c:v>I категорию</c:v>
                </c:pt>
                <c:pt idx="2">
                  <c:v>II категорию</c:v>
                </c:pt>
                <c:pt idx="3">
                  <c:v>Без категории</c:v>
                </c:pt>
                <c:pt idx="4">
                  <c:v>Всего</c:v>
                </c:pt>
              </c:strCache>
            </c:strRef>
          </c:cat>
          <c:val>
            <c:numRef>
              <c:f>штаты!$AA$3:$AA$7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0</c:v>
                </c:pt>
                <c:pt idx="3">
                  <c:v>8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6-4521-B580-1E80313BCE10}"/>
            </c:ext>
          </c:extLst>
        </c:ser>
        <c:ser>
          <c:idx val="1"/>
          <c:order val="1"/>
          <c:tx>
            <c:strRef>
              <c:f>штаты!$AB$2</c:f>
              <c:strCache>
                <c:ptCount val="1"/>
                <c:pt idx="0">
                  <c:v>Медсестры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штаты!$Z$3:$Z$7</c:f>
              <c:strCache>
                <c:ptCount val="5"/>
                <c:pt idx="0">
                  <c:v>Высшую категорию</c:v>
                </c:pt>
                <c:pt idx="1">
                  <c:v>I категорию</c:v>
                </c:pt>
                <c:pt idx="2">
                  <c:v>II категорию</c:v>
                </c:pt>
                <c:pt idx="3">
                  <c:v>Без категории</c:v>
                </c:pt>
                <c:pt idx="4">
                  <c:v>Всего</c:v>
                </c:pt>
              </c:strCache>
            </c:strRef>
          </c:cat>
          <c:val>
            <c:numRef>
              <c:f>штаты!$AB$3:$AB$7</c:f>
              <c:numCache>
                <c:formatCode>General</c:formatCode>
                <c:ptCount val="5"/>
                <c:pt idx="0">
                  <c:v>77</c:v>
                </c:pt>
                <c:pt idx="1">
                  <c:v>7</c:v>
                </c:pt>
                <c:pt idx="2">
                  <c:v>2</c:v>
                </c:pt>
                <c:pt idx="3">
                  <c:v>8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6-4521-B580-1E80313BCE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6296448"/>
        <c:axId val="66310528"/>
      </c:barChart>
      <c:catAx>
        <c:axId val="6629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10528"/>
        <c:crosses val="autoZero"/>
        <c:auto val="1"/>
        <c:lblAlgn val="ctr"/>
        <c:lblOffset val="100"/>
        <c:noMultiLvlLbl val="0"/>
      </c:catAx>
      <c:valAx>
        <c:axId val="6631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29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2438889940957097"/>
          <c:y val="3.207670324242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928258967629052E-2"/>
          <c:y val="0.18114079904860048"/>
          <c:w val="0.8966272965879265"/>
          <c:h val="0.5057474374850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'[для отчета Анализ работы.xlsx]посещения'!$AG$14</c:f>
              <c:strCache>
                <c:ptCount val="1"/>
                <c:pt idx="0">
                  <c:v>На 1-го жителя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898-432F-A5FC-8E032252864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98-432F-A5FC-8E032252864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898-432F-A5FC-8E0322528645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898-432F-A5FC-8E0322528645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898-432F-A5FC-8E0322528645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98-432F-A5FC-8E032252864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898-432F-A5FC-8E0322528645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898-432F-A5FC-8E0322528645}"/>
              </c:ext>
            </c:extLst>
          </c:dPt>
          <c:dLbls>
            <c:dLbl>
              <c:idx val="2"/>
              <c:layout>
                <c:manualLayout>
                  <c:x val="0"/>
                  <c:y val="-8.379494054972048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98-432F-A5FC-8E0322528645}"/>
                </c:ext>
              </c:extLst>
            </c:dLbl>
            <c:dLbl>
              <c:idx val="5"/>
              <c:layout>
                <c:manualLayout>
                  <c:x val="-1.4526783728904668E-3"/>
                  <c:y val="1.6719295769678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98-432F-A5FC-8E0322528645}"/>
                </c:ext>
              </c:extLst>
            </c:dLbl>
            <c:dLbl>
              <c:idx val="8"/>
              <c:layout>
                <c:manualLayout>
                  <c:x val="-2.9053567457808273E-3"/>
                  <c:y val="2.23203260064213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98-432F-A5FC-8E0322528645}"/>
                </c:ext>
              </c:extLst>
            </c:dLbl>
            <c:dLbl>
              <c:idx val="11"/>
              <c:layout>
                <c:manualLayout>
                  <c:x val="-2.9053567457810402E-3"/>
                  <c:y val="3.35223864799068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898-432F-A5FC-8E03225286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'[для отчета Анализ работы.xlsx]посещения'!$AH$11:$AS$13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Всего к врачам  по району</c:v>
                  </c:pt>
                  <c:pt idx="3">
                    <c:v>Всего к врачам  по ЦЗ Комрат</c:v>
                  </c:pt>
                  <c:pt idx="6">
                    <c:v>ЦЗ Комрат</c:v>
                  </c:pt>
                  <c:pt idx="9">
                    <c:v>Район</c:v>
                  </c:pt>
                </c:lvl>
                <c:lvl>
                  <c:pt idx="0">
                    <c:v>Первичное звено </c:v>
                  </c:pt>
                  <c:pt idx="6">
                    <c:v>К семейным врачам</c:v>
                  </c:pt>
                </c:lvl>
              </c:multiLvlStrCache>
            </c:multiLvlStrRef>
          </c:cat>
          <c:val>
            <c:numRef>
              <c:f>'[для отчета Анализ работы.xlsx]посещения'!$AH$14:$AS$14</c:f>
              <c:numCache>
                <c:formatCode>General</c:formatCode>
                <c:ptCount val="12"/>
                <c:pt idx="0">
                  <c:v>3.14</c:v>
                </c:pt>
                <c:pt idx="1">
                  <c:v>3.4</c:v>
                </c:pt>
                <c:pt idx="2" formatCode="0.00">
                  <c:v>3.17</c:v>
                </c:pt>
                <c:pt idx="3">
                  <c:v>3.78</c:v>
                </c:pt>
                <c:pt idx="4">
                  <c:v>3.67</c:v>
                </c:pt>
                <c:pt idx="5" formatCode="0.00">
                  <c:v>3.3</c:v>
                </c:pt>
                <c:pt idx="6">
                  <c:v>3.75</c:v>
                </c:pt>
                <c:pt idx="7">
                  <c:v>3.22</c:v>
                </c:pt>
                <c:pt idx="8" formatCode="0.00">
                  <c:v>2.82</c:v>
                </c:pt>
                <c:pt idx="9">
                  <c:v>2.93</c:v>
                </c:pt>
                <c:pt idx="10">
                  <c:v>3.17</c:v>
                </c:pt>
                <c:pt idx="11" formatCode="0.00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8-432F-A5FC-8E03225286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5398912"/>
        <c:axId val="95429760"/>
      </c:barChart>
      <c:catAx>
        <c:axId val="953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29760"/>
        <c:crosses val="autoZero"/>
        <c:auto val="1"/>
        <c:lblAlgn val="ctr"/>
        <c:lblOffset val="100"/>
        <c:noMultiLvlLbl val="0"/>
      </c:catAx>
      <c:valAx>
        <c:axId val="954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9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'[для отчета Анализ работы.xlsx]посещения'!$S$5</c:f>
              <c:strCache>
                <c:ptCount val="1"/>
                <c:pt idx="0">
                  <c:v>Абс.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F52-4A31-9F54-1502BF4B723C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52-4A31-9F54-1502BF4B723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F52-4A31-9F54-1502BF4B723C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52-4A31-9F54-1502BF4B723C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F52-4A31-9F54-1502BF4B723C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52-4A31-9F54-1502BF4B723C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F52-4A31-9F54-1502BF4B723C}"/>
              </c:ext>
            </c:extLst>
          </c:dPt>
          <c:dPt>
            <c:idx val="1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F52-4A31-9F54-1502BF4B723C}"/>
              </c:ext>
            </c:extLst>
          </c:dPt>
          <c:dLbls>
            <c:dLbl>
              <c:idx val="2"/>
              <c:layout>
                <c:manualLayout>
                  <c:x val="0"/>
                  <c:y val="1.90403813343315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52-4A31-9F54-1502BF4B723C}"/>
                </c:ext>
              </c:extLst>
            </c:dLbl>
            <c:dLbl>
              <c:idx val="5"/>
              <c:layout>
                <c:manualLayout>
                  <c:x val="4.4983511948966737E-3"/>
                  <c:y val="9.4844499790258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52-4A31-9F54-1502BF4B723C}"/>
                </c:ext>
              </c:extLst>
            </c:dLbl>
            <c:dLbl>
              <c:idx val="8"/>
              <c:layout>
                <c:manualLayout>
                  <c:x val="-4.4983511948966737E-3"/>
                  <c:y val="4.7064843013729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52-4A31-9F54-1502BF4B723C}"/>
                </c:ext>
              </c:extLst>
            </c:dLbl>
            <c:dLbl>
              <c:idx val="11"/>
              <c:layout>
                <c:manualLayout>
                  <c:x val="-1.4994503982988913E-3"/>
                  <c:y val="9.4844499790258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52-4A31-9F54-1502BF4B7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'[для отчета Анализ работы.xlsx]посещения'!$T$2:$AE$4</c:f>
              <c:multiLvlStrCache>
                <c:ptCount val="12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</c:lvl>
                <c:lvl>
                  <c:pt idx="0">
                    <c:v>Всего к врачам  по району</c:v>
                  </c:pt>
                  <c:pt idx="3">
                    <c:v>Всего к врачам  по ЦЗ Комрат</c:v>
                  </c:pt>
                  <c:pt idx="6">
                    <c:v>ЦЗ Комрат</c:v>
                  </c:pt>
                  <c:pt idx="9">
                    <c:v>Район</c:v>
                  </c:pt>
                </c:lvl>
                <c:lvl>
                  <c:pt idx="0">
                    <c:v>Первичное звено </c:v>
                  </c:pt>
                  <c:pt idx="6">
                    <c:v>К семейным врачам</c:v>
                  </c:pt>
                </c:lvl>
              </c:multiLvlStrCache>
            </c:multiLvlStrRef>
          </c:cat>
          <c:val>
            <c:numRef>
              <c:f>'[для отчета Анализ работы.xlsx]посещения'!$T$5:$AE$5</c:f>
              <c:numCache>
                <c:formatCode>General</c:formatCode>
                <c:ptCount val="12"/>
                <c:pt idx="0">
                  <c:v>203639</c:v>
                </c:pt>
                <c:pt idx="1">
                  <c:v>236471</c:v>
                </c:pt>
                <c:pt idx="2">
                  <c:v>220785</c:v>
                </c:pt>
                <c:pt idx="3">
                  <c:v>132912</c:v>
                </c:pt>
                <c:pt idx="4">
                  <c:v>129371</c:v>
                </c:pt>
                <c:pt idx="5">
                  <c:v>116357</c:v>
                </c:pt>
                <c:pt idx="6">
                  <c:v>117865</c:v>
                </c:pt>
                <c:pt idx="7">
                  <c:v>113495</c:v>
                </c:pt>
                <c:pt idx="8">
                  <c:v>99309</c:v>
                </c:pt>
                <c:pt idx="9">
                  <c:v>203471</c:v>
                </c:pt>
                <c:pt idx="10">
                  <c:v>220595</c:v>
                </c:pt>
                <c:pt idx="11">
                  <c:v>203737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52-4A31-9F54-1502BF4B72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5464832"/>
        <c:axId val="95753728"/>
      </c:barChart>
      <c:catAx>
        <c:axId val="954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753728"/>
        <c:crosses val="autoZero"/>
        <c:auto val="1"/>
        <c:lblAlgn val="ctr"/>
        <c:lblOffset val="100"/>
        <c:noMultiLvlLbl val="0"/>
      </c:catAx>
      <c:valAx>
        <c:axId val="957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6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на 1000 чел.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'естест-прирост'!$P$4:$P$5</c:f>
              <c:strCache>
                <c:ptCount val="1"/>
                <c:pt idx="0">
                  <c:v>2020 на 1000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'естест-прирост'!$O$6:$O$12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'естест-прирост'!$P$6:$P$12</c:f>
              <c:numCache>
                <c:formatCode>General</c:formatCode>
                <c:ptCount val="7"/>
                <c:pt idx="0">
                  <c:v>11.5</c:v>
                </c:pt>
                <c:pt idx="1">
                  <c:v>12.6</c:v>
                </c:pt>
                <c:pt idx="2">
                  <c:v>6.3</c:v>
                </c:pt>
                <c:pt idx="3">
                  <c:v>7.8</c:v>
                </c:pt>
                <c:pt idx="4">
                  <c:v>8.6999999999999993</c:v>
                </c:pt>
                <c:pt idx="5">
                  <c:v>10.9</c:v>
                </c:pt>
                <c:pt idx="6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0-4BA3-AB8D-47771BAD36B4}"/>
            </c:ext>
          </c:extLst>
        </c:ser>
        <c:ser>
          <c:idx val="1"/>
          <c:order val="1"/>
          <c:tx>
            <c:strRef>
              <c:f>'естест-прирост'!$Q$4:$Q$5</c:f>
              <c:strCache>
                <c:ptCount val="1"/>
                <c:pt idx="0">
                  <c:v>2021 на 1000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'естест-прирост'!$O$6:$O$12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'естест-прирост'!$Q$6:$Q$12</c:f>
              <c:numCache>
                <c:formatCode>0.0</c:formatCode>
                <c:ptCount val="7"/>
                <c:pt idx="0" formatCode="General">
                  <c:v>10.199999999999999</c:v>
                </c:pt>
                <c:pt idx="1">
                  <c:v>14</c:v>
                </c:pt>
                <c:pt idx="2" formatCode="General">
                  <c:v>2.5</c:v>
                </c:pt>
                <c:pt idx="3" formatCode="General">
                  <c:v>6.8</c:v>
                </c:pt>
                <c:pt idx="4" formatCode="General">
                  <c:v>6.9</c:v>
                </c:pt>
                <c:pt idx="5" formatCode="General">
                  <c:v>9.6</c:v>
                </c:pt>
                <c:pt idx="6" formatCode="General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0-4BA3-AB8D-47771BAD36B4}"/>
            </c:ext>
          </c:extLst>
        </c:ser>
        <c:ser>
          <c:idx val="2"/>
          <c:order val="2"/>
          <c:tx>
            <c:strRef>
              <c:f>'естест-прирост'!$R$4:$R$5</c:f>
              <c:strCache>
                <c:ptCount val="1"/>
                <c:pt idx="0">
                  <c:v>2022 на 1000 чел.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'естест-прирост'!$O$6:$O$12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'естест-прирост'!$R$6:$R$12</c:f>
              <c:numCache>
                <c:formatCode>0.0</c:formatCode>
                <c:ptCount val="7"/>
                <c:pt idx="0" formatCode="General">
                  <c:v>8.4</c:v>
                </c:pt>
                <c:pt idx="1">
                  <c:v>8</c:v>
                </c:pt>
                <c:pt idx="2" formatCode="General">
                  <c:v>4.3</c:v>
                </c:pt>
                <c:pt idx="3" formatCode="General">
                  <c:v>7.3</c:v>
                </c:pt>
                <c:pt idx="4" formatCode="General">
                  <c:v>6.4</c:v>
                </c:pt>
                <c:pt idx="5" formatCode="General">
                  <c:v>7.9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0-4BA3-AB8D-47771BAD36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8132480"/>
        <c:axId val="139560448"/>
      </c:barChart>
      <c:catAx>
        <c:axId val="1381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900"/>
            </a:pPr>
            <a:endParaRPr lang="ru-RU"/>
          </a:p>
        </c:txPr>
        <c:crossAx val="139560448"/>
        <c:crosses val="autoZero"/>
        <c:auto val="1"/>
        <c:lblAlgn val="ctr"/>
        <c:lblOffset val="100"/>
        <c:noMultiLvlLbl val="0"/>
      </c:catAx>
      <c:valAx>
        <c:axId val="13956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8132480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Абс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'смертность всего'!$AK$6:$AK$7</c:f>
              <c:strCache>
                <c:ptCount val="1"/>
                <c:pt idx="0">
                  <c:v>2020 Абс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'смертность всего'!$AJ$8:$AJ$14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'смертность всего'!$AK$8:$AK$14</c:f>
              <c:numCache>
                <c:formatCode>General</c:formatCode>
                <c:ptCount val="7"/>
                <c:pt idx="0">
                  <c:v>284</c:v>
                </c:pt>
                <c:pt idx="1">
                  <c:v>13</c:v>
                </c:pt>
                <c:pt idx="2">
                  <c:v>17</c:v>
                </c:pt>
                <c:pt idx="3">
                  <c:v>13</c:v>
                </c:pt>
                <c:pt idx="4">
                  <c:v>46</c:v>
                </c:pt>
                <c:pt idx="5">
                  <c:v>373</c:v>
                </c:pt>
                <c:pt idx="6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0-4C89-B8FC-4A4713F77806}"/>
            </c:ext>
          </c:extLst>
        </c:ser>
        <c:ser>
          <c:idx val="1"/>
          <c:order val="1"/>
          <c:tx>
            <c:strRef>
              <c:f>'смертность всего'!$AL$6:$AL$7</c:f>
              <c:strCache>
                <c:ptCount val="1"/>
                <c:pt idx="0">
                  <c:v>2021 Абс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'смертность всего'!$AJ$8:$AJ$14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'смертность всего'!$AL$8:$AL$14</c:f>
              <c:numCache>
                <c:formatCode>General</c:formatCode>
                <c:ptCount val="7"/>
                <c:pt idx="0">
                  <c:v>329</c:v>
                </c:pt>
                <c:pt idx="1">
                  <c:v>25</c:v>
                </c:pt>
                <c:pt idx="2">
                  <c:v>27</c:v>
                </c:pt>
                <c:pt idx="3">
                  <c:v>18</c:v>
                </c:pt>
                <c:pt idx="4">
                  <c:v>49</c:v>
                </c:pt>
                <c:pt idx="5">
                  <c:v>448</c:v>
                </c:pt>
                <c:pt idx="6">
                  <c:v>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0-4C89-B8FC-4A4713F77806}"/>
            </c:ext>
          </c:extLst>
        </c:ser>
        <c:ser>
          <c:idx val="2"/>
          <c:order val="2"/>
          <c:tx>
            <c:strRef>
              <c:f>'смертность всего'!$AM$6:$AM$7</c:f>
              <c:strCache>
                <c:ptCount val="1"/>
                <c:pt idx="0">
                  <c:v>2022 Абс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'смертность всего'!$AJ$8:$AJ$14</c:f>
              <c:strCache>
                <c:ptCount val="7"/>
                <c:pt idx="0">
                  <c:v>Комрат</c:v>
                </c:pt>
                <c:pt idx="1">
                  <c:v>Буджак</c:v>
                </c:pt>
                <c:pt idx="2">
                  <c:v>Ферапонтьевка</c:v>
                </c:pt>
                <c:pt idx="3">
                  <c:v>Конгазчик</c:v>
                </c:pt>
                <c:pt idx="4">
                  <c:v>Бешалма</c:v>
                </c:pt>
                <c:pt idx="5">
                  <c:v>ЦЗ Комрат</c:v>
                </c:pt>
                <c:pt idx="6">
                  <c:v>Комратский район</c:v>
                </c:pt>
              </c:strCache>
            </c:strRef>
          </c:cat>
          <c:val>
            <c:numRef>
              <c:f>'смертность всего'!$AM$8:$AM$14</c:f>
              <c:numCache>
                <c:formatCode>General</c:formatCode>
                <c:ptCount val="7"/>
                <c:pt idx="0">
                  <c:v>245</c:v>
                </c:pt>
                <c:pt idx="1">
                  <c:v>15</c:v>
                </c:pt>
                <c:pt idx="2">
                  <c:v>8</c:v>
                </c:pt>
                <c:pt idx="3">
                  <c:v>15</c:v>
                </c:pt>
                <c:pt idx="4">
                  <c:v>30</c:v>
                </c:pt>
                <c:pt idx="5">
                  <c:v>313</c:v>
                </c:pt>
                <c:pt idx="6">
                  <c:v>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0-4C89-B8FC-4A4713F778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740480"/>
        <c:axId val="54906880"/>
      </c:barChart>
      <c:catAx>
        <c:axId val="54740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54906880"/>
        <c:crosses val="autoZero"/>
        <c:auto val="1"/>
        <c:lblAlgn val="ctr"/>
        <c:lblOffset val="100"/>
        <c:noMultiLvlLbl val="0"/>
      </c:catAx>
      <c:valAx>
        <c:axId val="549068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54740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51804-7275-485D-96F7-E814327B3A5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7263"/>
            <a:ext cx="55054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1053F-F224-4B7D-9922-21B789326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89013" lvl="0" indent="446088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всем, что мы предпринимаем, реализуем, осуществляем, мы стремимся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утвердиться в качестве современного государства, всецело поглощенного задачей улучшения здорового образа жизни, снижения факторов риска, предотвращения заболеваний и обеспечения доступа к качественным услугам здравоохранения.</a:t>
            </a:r>
          </a:p>
          <a:p>
            <a:pPr marL="0" lvl="0" indent="36195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учреждение здравоохранения Комратского района (ПМСУ ЦЗ Комрат) является юридическим лицом с 1 января 2008 г. в соответствии с приказом Министерства здравоохранения РМ № 404 от 30.10.2007 г. «Об юридическом отделении районной первичной медицинской помощи».</a:t>
            </a:r>
          </a:p>
          <a:p>
            <a:pPr marL="0" lvl="0" indent="36195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мы являемся </a:t>
            </a:r>
            <a:r>
              <a:rPr lang="ru-RU" sz="12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 звеном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 которому обращается население в случае необходимости оказания медицинской помощи.</a:t>
            </a:r>
          </a:p>
          <a:p>
            <a:pPr marL="0" lvl="0" indent="36195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отмечаются изменение в службе:</a:t>
            </a:r>
          </a:p>
          <a:p>
            <a:pPr marL="0" lvl="0" indent="36195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 расширен перечень услуг на уровне первичного звена.</a:t>
            </a:r>
          </a:p>
          <a:p>
            <a:pPr marL="0" indent="36195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 улучшение как материально-технической базы службы, так и качества оказания медицинской помощи населению района. </a:t>
            </a:r>
          </a:p>
          <a:p>
            <a:pPr marL="0" indent="36195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3) повысилась доступность первичной медицинской помощи.</a:t>
            </a:r>
          </a:p>
          <a:p>
            <a:pPr marL="0" indent="36195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Каждому пациенту обеспечиваются доступ и запись к семейному врачу, а при возможности – право выбора или замены врача, что является реализацией гарантирования основных прав пациента, предусмотренных Законом РМ № 263-Х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27.10.2005 г. «О правах и ответственности пациента». </a:t>
            </a:r>
          </a:p>
          <a:p>
            <a:pPr marL="0" lvl="0" indent="36195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 ПМСУ ЦЗ Комрат (со всеми ОСВ) успешно прошли аккредитацию.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52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врача без категории пенсионного возраста , не могут уйти на заслуженный отпуск , т .к . нет молодых специалистов на замену .                                                                                             8 медсестер без категории не отработали еще 3 года ,чтобы сдать на категорию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5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сложилась серьезная ситуация с нехваткой семейных врачей, за 2021 год: 2 семейных врачей уволились и уехали, 2  семейных врачей ушли по состоянию здоровья, 1 семейный врач – ушла в декретный отпуск.  На 80 % семейные врачи в пенсионном возрасте. Каждый семейный врач принимает по 2-3 участка, Когда кто-то из семейных врачей уходит в отпуск или по болезни, наши семейные врачи работают за 4-х!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43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ЦЗ Комрат  за  2022 г.  ко всем врачам было посещений  116267, что составляют  3,3 посещения на 1 жителя, к  семейным врачам были  94126 посещений  или  2,82 на 1 одного жителя,  в 2021 г.  - 3,22  на 1-го жителя. Уменьшение  количества посещений связано с нехваткой семейных врачей, однако  даже при  отсутствии своего врача  пациент своевременно осмотрен   врачом замещающим данного врача. По  району   к семейным врачам  было   203737  посещений, что на одного жителя  района   составляет - 2,93 посещения  в  2021г  3,17 посещений на  одного жителя.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96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ЦЗ Комрат  за  2022г  ко всем врачам было посещений  116267, что составляют  3,3 посещения на 1 жителя, к  семейным врачам были  94126 посещений  или  2,82 на 1 одного жителя,  в 2021г- 3,22  на 1-го жителя. Уменьшение  количества посещений связано с нехваткой семейных врачей, однако  даже при  отсутствии своего врача  пациент своевременно осмотрен   врачом замещающим данного врача. По  району   к семейным врачам  было   203737  посещений, что на одного жителя  района   составляет -2,93 посещения  в  2021г  3,17 посещений на  одного жителя.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1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ЦЗ Комрат  за  2022г  ко всем врачам было посещений  116267, что составляют  3,3 посещения на 1 жителя, к  семейным врачам были  94126 посещений  или  2,82 на 1 одного жителя,  в 2021г- 3,22  на 1-го жителя. Уменьшение  количества посещений связано с нехваткой семейных врачей, однако  даже при  отсутствии своего врача  пациент своевременно осмотрен   врачом замещающим данного врача. По  району   к семейным врачам  было   203737  посещений, что на одного жителя  района   составляет - 2,93 посещения  в  2021г  3,17 посещений на  одного жителя.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32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1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5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2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85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8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ПМСУ ЦЗ Комрат.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его составе состоят ОСВ: Конгазчик, Бешалма, Буджак, Ферапонтьевка. Здание ОСВ Бешалма нуждается в капитальном ремонте. В ОСВ Ферапонтьевка нужен капитальный ремонт здания. В ЦЗ Комрат нужен срочный капитальный ремонт канализационной системы и водопровода! На каждом этаже в нескольких кабинетах потолки постоянно текут. Во многих шахтах протекают канализационные трубы.</a:t>
            </a:r>
          </a:p>
          <a:p>
            <a:pPr marL="0" lvl="0" indent="0" algn="ctr">
              <a:buNone/>
            </a:pP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оснащения медицинским оборудованием.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 снабжены всем необходимым для работы. В конце 2018 года укомплектованы компьютерами и принтерами для обеспечения работы в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SIA AMP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ЦЗ Комрат также оснащен всем необходимым для работы в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SIA AMP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многие компьютера уже надо обновлять, т.к. они очень плохо работают. Срочно нужен хотя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 1 компьютер в ОСВ Бешалма + принтер, в ОСВ Конгазчик. </a:t>
            </a:r>
          </a:p>
          <a:p>
            <a:pPr mar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тонометров уже износились. Необходим аппарат крио для забора биопсии при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кольпоскопии, т.к. у нас есть сертифицированный специалист – 1 на весь юг. </a:t>
            </a:r>
            <a:r>
              <a:rPr lang="ru-RU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ctr">
              <a:buNone/>
            </a:pPr>
            <a:endParaRPr lang="en-US" sz="7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санитарным транспортом. Процент износа и состояния.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Санитарным транспортом ЦЗ Комрат оснащен, но 2 машины очень старые и изношенные, необходимо купить 2 новые машины, т.к. на ремонт и поддержание, в виду плохого состояния тратятся очень большие суммы.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реабилитации зданий и их обеспечение медицинской техникой,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 2021 году завершен проект по «Энергоэффективности». Стоимость проекта более 9 млн. лей.  В результате кардинально улучшился вид здания, стало более теплым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79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85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85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74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0"/>
              </a:spcAft>
            </a:pPr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23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effectLst/>
              </a:rPr>
              <a:t>Анализируя структуру общей смертности населения видно, что показатель общей смертности в 2022 г. снизился по сравнению с предыдущим годом. В 2022 г. по ЦЗ Комрат умерло 313 человек, что составляет 891 на 100 тыс. населения. В 2021 г. умерло 448 человек и показатель смертности был 1272,7 на 100 тыс. населения. Снижения показателей общей смертности можно объяснить значительным уменьшением смертности от ковида и от сердечно сосудистой патологии. Изменилась и структура общей смертности по причинам смерти. На первом месте как и в предыдущие годы смертность от патологии органов кровообращения. Данная патология на первом месте и по Гагаузии и по Молдове и почти во всем мире. По ЦЗ Комрат от патологии органов кровообращения умерло 159 человек и показатель составляет 452,9 на 100тыс.населения. В 2021 году умерло 203 человека что на 43 человека больше чем 2022 году и показатель составлял 576,7 на 100 тыс. населения по району умерло 350 человек и показатель составляет 507,3  на 100 тыс. населения. В 2021 умерло 436 и показатель составляет 626,4 на 100 тыс. населения. Снизился показатель общей смертности  от данной  патологии  по ЦЗ Кирсово, ЦЗ Конгаз и ЦЗ Комрат.</a:t>
            </a:r>
          </a:p>
          <a:p>
            <a:pPr marL="0" indent="0">
              <a:buNone/>
            </a:pPr>
            <a:r>
              <a:rPr lang="ru-RU" sz="1200" dirty="0" smtClean="0">
                <a:effectLst/>
              </a:rPr>
              <a:t>На втором месте в структуре общей смертности стоит ОНКО патологии, которая несколько увеличилась в динамике. В 2022 году умерло 64 человек и показатель составляет 182,3. В 2021 году  61 человек и показатель составляет 173,2. Возросла  смертность от ОНКО патологии в г. Комрат с 47 случаев смерти  до 54 и показатель с 179,3 до 201,4 на 100 тыс. населения. По ЦЗ Кирсово - показатель 223,8 и по ЦЗ Авдарма – 242,4. Снизился показатель по ЦЗ Чок-Майдан -125,0 ЦЗ Конгаз-132,0 и по ЦЗ Бешалма -78,9.</a:t>
            </a:r>
          </a:p>
          <a:p>
            <a:pPr marL="0" indent="0">
              <a:buNone/>
            </a:pPr>
            <a:r>
              <a:rPr lang="ru-RU" sz="1200" dirty="0" smtClean="0">
                <a:effectLst/>
              </a:rPr>
              <a:t>На третьем месте патология органов пищеварения от которой умерло 22 человека и показатель составляет 62,6 на 100 тыс.населения. В 2021 году умерло 27 человек и показатель составляет 76,7 на 100 тыс. населения. Уменьшилось количество смертности от цирроза с 20 до16 и показатель составляет 45,5 на 100 тыс. населения в 2022 г., а в 2021 56,8 на 100 тыс. населения.</a:t>
            </a:r>
          </a:p>
          <a:p>
            <a:pPr marL="0" indent="0">
              <a:buNone/>
            </a:pPr>
            <a:r>
              <a:rPr lang="ru-RU" sz="1200" dirty="0" smtClean="0">
                <a:effectLst/>
              </a:rPr>
              <a:t>На четвертом месте смертность от ковида от которого умерло 18 человек и показатель составляет 51,2 на 100 тыс.населения. В 2021 году умерло 95 человек и показатель составлял 269,8 на 100 тыс. населения .</a:t>
            </a:r>
          </a:p>
          <a:p>
            <a:pPr marL="0" indent="0">
              <a:buNone/>
            </a:pPr>
            <a:r>
              <a:rPr lang="ru-RU" sz="1200" dirty="0" smtClean="0">
                <a:effectLst/>
              </a:rPr>
              <a:t> На пятом месте травмы от которых  умерло по ЦЗ Комрат 15 чел. и показатель 42,7 на 100 тыс. населения. По району   умерло  25 чел. и показатель  составляет  36,0 на 100 тыс. населения. Особенно  прискорбно, что в районе из умерших трое детей и двое умерли от травм.</a:t>
            </a:r>
          </a:p>
          <a:p>
            <a:pPr indent="449580" algn="just">
              <a:spcAft>
                <a:spcPts val="0"/>
              </a:spcAft>
            </a:pPr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46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effectLst/>
              </a:rPr>
              <a:t>Анализируя структуру общей смертности населения видно, что показатель общей смертности в 2022 г. снизился по сравнению с предыдущим годом. В 2022 г. по ЦЗ Комрат умерло 313 человек, что составляет 891 на 100 тыс. населения. В 2021 г. умерло 448 человек и показатель смертности был 1272,7 на 100 тыс. населения. Снижения показателей общей смертности можно объяснить значительным уменьшением смертности от ковида и от сердечно сосудистой патологии. Изменилась и структура общей смертности по причинам смерти. На первом месте как и в предыдущие годы смертность от патологии органов кровообращения. Данная патология на первом месте и по Гагаузии и по Молдове и почти во всем мире. По ЦЗ Комрат от патологии органов кровообращения умерло 159 человек и показатель составляет 452,9 на 100тыс.населения. В 2021 году умерло 203 человека что на 43 человека больше чем 2022 году и показатель составлял 576,7 на 100 тыс. населения по району умерло 350 человек и показатель составляет 507,3  на 100 тыс. населения. В 2021 умерло 436 и показатель составляет 626,4 на 100 тыс. населения. Снизился показатель общей смертности  от данной  патологии  по ЦЗ Кирсово, ЦЗ Конгаз и ЦЗ Комрат.</a:t>
            </a:r>
          </a:p>
          <a:p>
            <a:pPr marL="0" indent="0">
              <a:buNone/>
            </a:pPr>
            <a:r>
              <a:rPr lang="ru-RU" sz="1200" dirty="0" smtClean="0">
                <a:effectLst/>
              </a:rPr>
              <a:t>На втором месте в структуре общей смертности стоит ОНКО патологии, которая несколько увеличилась в динамике. В 2022 году умерло 64 человек и показатель составляет 182,3. В 2021 году  61 человек и показатель составляет 173,2. Возросла  смертность от ОНКО патологии в г. Комрат с 47 случаев смерти  до 54 и показатель с 179,3 до 201,4 на 100 тыс. населения. По ЦЗ Кирсово - показатель 223,8 и по ЦЗ Авдарма – 242,4. Снизился показатель по ЦЗ Чок-Майдан -125,0 ЦЗ Конгаз-132,0 и по ЦЗ Бешалма -78,9.</a:t>
            </a:r>
          </a:p>
          <a:p>
            <a:pPr marL="0" indent="0">
              <a:buNone/>
            </a:pPr>
            <a:r>
              <a:rPr lang="ru-RU" sz="1200" dirty="0" smtClean="0">
                <a:effectLst/>
              </a:rPr>
              <a:t>На третьем месте патология органов пищеварения от которой умерло 22 человека и показатель составляет 62,6 на 100 тыс.населения. В 2021 году умерло 27 человек и показатель составляет 76,7 на 100 тыс. населения. Уменьшилось количество смертности от цирроза с 20 до16 и показатель составляет 45,5 на 100 тыс. населения в 2022 г., а в 2021 56,8 на 100 тыс. населения.</a:t>
            </a:r>
          </a:p>
          <a:p>
            <a:pPr marL="0" indent="0">
              <a:buNone/>
            </a:pPr>
            <a:r>
              <a:rPr lang="ru-RU" sz="1200" dirty="0" smtClean="0">
                <a:effectLst/>
              </a:rPr>
              <a:t>На четвертом месте смертность от ковида от которого умерло 18 человек и показатель составляет 51,2 на 100 тыс.населения. В 2021 году умерло 95 человек и показатель составлял 269,8 на 100 тыс. населения .</a:t>
            </a:r>
          </a:p>
          <a:p>
            <a:pPr marL="0" indent="0">
              <a:buNone/>
            </a:pPr>
            <a:r>
              <a:rPr lang="ru-RU" sz="1200" dirty="0" smtClean="0">
                <a:effectLst/>
              </a:rPr>
              <a:t> На пятом месте травмы от которых  умерло по ЦЗ Комрат 15 чел. и показатель 42,7 на 100 тыс. населения. По району   умерло  25 чел. и показатель  составляет  36,0 на 100 тыс. населения. Особенно  прискорбно, что в районе из умерших трое детей и двое умерли от травм.</a:t>
            </a:r>
          </a:p>
          <a:p>
            <a:pPr indent="449580" algn="just">
              <a:spcAft>
                <a:spcPts val="0"/>
              </a:spcAft>
            </a:pPr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10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таблицы видно , что смертность в т/с возрасте среди мужчин намного выше , чем среди женщин , что , вероятно ,связано с вредными привычками.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62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таблицы видно , что смертность в т/с возрасте среди мужчин намного выше , чем среди женщин , что , вероятно ,связано с вредными привычками.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36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Общая заболеваемость незначительно выросла по всем населенным пунктам , кроме Буджак и </a:t>
            </a:r>
            <a:r>
              <a:rPr lang="ru-RU" dirty="0" err="1"/>
              <a:t>Ферапонтьевка</a:t>
            </a:r>
            <a:r>
              <a:rPr lang="ru-RU" dirty="0"/>
              <a:t> ( из-за отсутствия доктора) .Такая же ситуация по автономным центрам здоровья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01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Отмечается незначительное увеличение болезненности по всем населенным пунктам ,в т .ч . и автономным центрам ,кроме  ЦЗ Буджак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4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94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Видно увеличение охвата профилактическими осмотрами , что связано с тем , что люди и медработники научились сосуществовать вместе с Ковид-19,нет уже такого сильного страха посещать общественные места 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07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демографические данные видно, что рождаемость из года в год снижается. Если в 2020 г. исполнилось 1 год 425 детям, в 2021г. 366 детям, то 2022 г.  исполнилось 1 год только 357 детям.  Из данной таблицы вытекает, что значительно увеличился удельный вес детей, наблюдаемых по стандартам с 59,8% в 2021 г. до 80,1% в 2022г., увеличился удельный вес детей, кормящихся грудью. А так же значительно возрос процент детей которым проводился комплексный медицинский осмотр с 67,1% в 2021г. до 94,2% в 2022г.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59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05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629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5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1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Низкий процент застрахованного населения трудоспособного возраста говорит о том , что многие на своих рабочих местах  не имеют полный социальный пакет (получают зарплату в конвертах), либо уезжают на заработки и не приобретают полюса,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9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Отмечается острая нехватка семейных врачей!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6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2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6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ПМСУ ЦЗ Комрат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работают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врачей, из которых имеют: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категорию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врачей</a:t>
            </a: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категорию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категорию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</a:p>
          <a:p>
            <a:pPr lvl="0"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 семейных врачей имеют: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категорию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медсестер</a:t>
            </a: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категорию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</a:t>
            </a: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категорию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медсестры</a:t>
            </a: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</a:t>
            </a:r>
          </a:p>
          <a:p>
            <a:pPr algn="l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053F-F224-4B7D-9922-21B7893261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7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2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7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0FAEC3-4749-40EB-B76A-CAE7BB16D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F7C59-27A2-47FD-9E8B-C13797AFA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115CB-0A80-4722-B0A6-27EB504A5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AE1B3-3E5E-49DE-AA88-6A09F766D0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27D9D-6155-4367-A066-5A43F57C8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FC0B-25E5-4747-9582-BD95CED4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325F-66DD-47F0-87B3-82794AD11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BBC2-3D9F-4C7F-8BD5-6E510D5B9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9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63CB1-2EA2-4C07-B507-76C35AC55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87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F73F7-6EA2-4079-BA96-A7EE75200E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2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4C63-E91F-4CF3-9F6C-1F21180BD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84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64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09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35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56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7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43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82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01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1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19C06B-448E-4308-8207-8414745FC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E4339-6401-4CA3-8C05-CA33722B4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9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BA94-3309-467A-8977-66A35D41B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613A-AB4A-4C97-9537-5FBD84631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9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FEFA3-9AAD-45A3-8331-AFB43CE62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8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CA8A6-61DD-46E3-A50B-5645E3F68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0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3E258-957F-438F-884A-3ECD500BB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1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4D247-176D-4C5B-B5DF-842D71BBD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1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15021-6706-4E3B-9723-18651F176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1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2655-4D1B-48C6-8B27-48917ACBA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2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51179-A91C-4216-8DC7-2B8866DBF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668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19C06B-448E-4308-8207-8414745FC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E4339-6401-4CA3-8C05-CA33722B4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9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BA94-3309-467A-8977-66A35D41B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3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613A-AB4A-4C97-9537-5FBD84631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40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FEFA3-9AAD-45A3-8331-AFB43CE62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04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CA8A6-61DD-46E3-A50B-5645E3F68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4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3E258-957F-438F-884A-3ECD500BB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3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4D247-176D-4C5B-B5DF-842D71BBD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45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15021-6706-4E3B-9723-18651F176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32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2655-4D1B-48C6-8B27-48917ACBA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51179-A91C-4216-8DC7-2B8866DB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9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AF8A-AE8D-4C06-BD48-546C2930300B}" type="datetime1">
              <a:rPr lang="ru-RU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59EA-B117-4225-B6A2-A44CE904C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3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3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7BDAF8-E48A-4960-85BE-8721DC46E1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8FCD5-5EF8-40D9-95CA-3C0CAE36F5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fld id="{70423293-5065-4A27-A797-9F011174C69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3B183ADC-965F-4701-B523-CA81869922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149905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276872"/>
            <a:ext cx="6400800" cy="320992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ПУБЛИЧНОГО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МЕДИКО-САНИТАРНОГО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 ЗДОРОВЬЯ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КОМРАТ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475656" y="115888"/>
            <a:ext cx="7211144" cy="1152872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 по ПМСУ ЦЗ Комрат.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годам)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945395"/>
              </p:ext>
            </p:extLst>
          </p:nvPr>
        </p:nvGraphicFramePr>
        <p:xfrm>
          <a:off x="-1" y="1502568"/>
          <a:ext cx="9144002" cy="495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28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475656" y="115888"/>
            <a:ext cx="7211144" cy="1152872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 по ПМСУ ЦЗ Комрат.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(факт.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2022)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17349"/>
              </p:ext>
            </p:extLst>
          </p:nvPr>
        </p:nvGraphicFramePr>
        <p:xfrm>
          <a:off x="107503" y="1556996"/>
          <a:ext cx="8928994" cy="504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2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ПРОФЕССИОНАЛЬНОЙ КВАЛИФИКАЦИИ.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ПМСУ ЦЗ Комрат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работают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врачей, из которых имеют: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категорию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врачей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категорию 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категорию 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</a:p>
          <a:p>
            <a:pPr lvl="0"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медсестер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врачей имеют: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категорию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медсестер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категорию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категорию 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медсестры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  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164780"/>
              </p:ext>
            </p:extLst>
          </p:nvPr>
        </p:nvGraphicFramePr>
        <p:xfrm>
          <a:off x="179512" y="2276872"/>
          <a:ext cx="48965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16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ПРОФЕССИОНАЛЬНОЙ КВАЛИФИКАЦИИ.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6431" y="1700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работают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семейных врачей из них: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категорию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врачей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категорию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категорию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врача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медсестер семейных врачей имеют: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категорию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медсестры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категорию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медсестер</a:t>
            </a:r>
          </a:p>
          <a:p>
            <a:pPr lvl="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медсестер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124657"/>
              </p:ext>
            </p:extLst>
          </p:nvPr>
        </p:nvGraphicFramePr>
        <p:xfrm>
          <a:off x="107504" y="2132856"/>
          <a:ext cx="5328592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2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кадров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ЦЗ Комрат.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сложилась серьезная ситуация с нехваткой семейных врачей,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ситуация, к сожалению, не изменилась.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80 % семейные врачи в пенсионном возрасте. Каждый семейный врач принимает по 2-3 участка, Когда кто-то из семейных врачей уходит в отпуск или по болезни, наши семейные врачи работают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Все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приводит к профессиональному выгоранию,хронической усталости, болезням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Ведется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работа по привлечению и удержанию кадров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работы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спецодеждой и обувью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компьтеризация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карпоративной связью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обеспечены методическими материалами,инструкциями по работе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Приказами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НКП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ежемесячно,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,если есть необходимость внепланово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проводятся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медсоветы с приглашением коллег со всего района и консультативного отделения.Администрация неоднократно обращалась в МЗ РМ, учредителю и совместно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ашканом Гагаузии 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Ф. Влах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встречались с резидентами мед.университета.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18836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 врачам.</a:t>
            </a:r>
            <a:b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на одного жителя)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581128"/>
            <a:ext cx="885698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ЦЗ Комрат  за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 г.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 всем врачам было посещений  116267, что составляют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посещения на 1 жителя, к  семейным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врачам были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94126 посещений  или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2,82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 одного жителя, 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2021 г.  -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3,22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на 1-го жителя. Уменьшение  количества посещений связано с нехваткой семейных врачей, однако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даже при  отсутствии своего врача  пациент своевременно осмотрен   врачом замещающим данного врача. По  району   к семейным врачам  было   203737  посещений, что на одного жителя  района   составляет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2,93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посещения  в  2021г  3,17 посещений на  одного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Посещения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ЦЗ Комрат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ниже, чем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Гагаузии и Республике.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846463"/>
              </p:ext>
            </p:extLst>
          </p:nvPr>
        </p:nvGraphicFramePr>
        <p:xfrm>
          <a:off x="323528" y="1772816"/>
          <a:ext cx="8640964" cy="25922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77060">
                  <a:extLst>
                    <a:ext uri="{9D8B030D-6E8A-4147-A177-3AD203B41FA5}">
                      <a16:colId xmlns:a16="http://schemas.microsoft.com/office/drawing/2014/main" val="3261202115"/>
                    </a:ext>
                  </a:extLst>
                </a:gridCol>
                <a:gridCol w="1077060">
                  <a:extLst>
                    <a:ext uri="{9D8B030D-6E8A-4147-A177-3AD203B41FA5}">
                      <a16:colId xmlns:a16="http://schemas.microsoft.com/office/drawing/2014/main" val="335980203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2411335371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2309118474"/>
                    </a:ext>
                  </a:extLst>
                </a:gridCol>
                <a:gridCol w="599726">
                  <a:extLst>
                    <a:ext uri="{9D8B030D-6E8A-4147-A177-3AD203B41FA5}">
                      <a16:colId xmlns:a16="http://schemas.microsoft.com/office/drawing/2014/main" val="382788804"/>
                    </a:ext>
                  </a:extLst>
                </a:gridCol>
                <a:gridCol w="599726">
                  <a:extLst>
                    <a:ext uri="{9D8B030D-6E8A-4147-A177-3AD203B41FA5}">
                      <a16:colId xmlns:a16="http://schemas.microsoft.com/office/drawing/2014/main" val="75810387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4142929345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188099087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2443971439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376842421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3259121233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2597678476"/>
                    </a:ext>
                  </a:extLst>
                </a:gridCol>
                <a:gridCol w="587488">
                  <a:extLst>
                    <a:ext uri="{9D8B030D-6E8A-4147-A177-3AD203B41FA5}">
                      <a16:colId xmlns:a16="http://schemas.microsoft.com/office/drawing/2014/main" val="3898094507"/>
                    </a:ext>
                  </a:extLst>
                </a:gridCol>
              </a:tblGrid>
              <a:tr h="54286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Первичное звено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 семейным врачам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55115"/>
                  </a:ext>
                </a:extLst>
              </a:tr>
              <a:tr h="529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 к врачам  по району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 к врачам  по ЦЗ Комрат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ЦЗ Комрат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72556"/>
                  </a:ext>
                </a:extLst>
              </a:tr>
              <a:tr h="258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4335057"/>
                  </a:ext>
                </a:extLst>
              </a:tr>
              <a:tr h="258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Абс.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203639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236471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220785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132912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129371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116357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117865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113495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99309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203471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220595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203737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6489839"/>
                  </a:ext>
                </a:extLst>
              </a:tr>
              <a:tr h="485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 1-го жителя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3,40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3,78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3,67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3,75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2,82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2,93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2,93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5756958"/>
                  </a:ext>
                </a:extLst>
              </a:tr>
              <a:tr h="258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Гагаузия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9515035"/>
                  </a:ext>
                </a:extLst>
              </a:tr>
              <a:tr h="258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Молдова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99020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47640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 врачам.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посещений)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900952"/>
              </p:ext>
            </p:extLst>
          </p:nvPr>
        </p:nvGraphicFramePr>
        <p:xfrm>
          <a:off x="251520" y="4437112"/>
          <a:ext cx="8742472" cy="226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731555"/>
              </p:ext>
            </p:extLst>
          </p:nvPr>
        </p:nvGraphicFramePr>
        <p:xfrm>
          <a:off x="467544" y="1703938"/>
          <a:ext cx="8469770" cy="265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49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238038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ПРОФИЛАКТИЧЕСКИХ ПОСЕЩЕНИЙ.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(всего)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4" y="4725144"/>
            <a:ext cx="8770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ЦЗ Комрат  за  2022г  ко всем врачам было посещений  116267, что составляют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на 1 жителя, к  семейным врачам были  94126 посещений  или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одного жителя, 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1-го жителя. Уменьшение  количества посещений связано с нехваткой семейных врачей,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при  отсутствии своего врача  пациент своевременно осмотрен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врачом,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замещающим данного врача. По  району   к семейным врачам  было   203737  посещений, что на одного жителя  района   составляет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посещения  в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посещений на  одного жителя.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47432"/>
              </p:ext>
            </p:extLst>
          </p:nvPr>
        </p:nvGraphicFramePr>
        <p:xfrm>
          <a:off x="179514" y="1916831"/>
          <a:ext cx="8784978" cy="252028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42708">
                  <a:extLst>
                    <a:ext uri="{9D8B030D-6E8A-4147-A177-3AD203B41FA5}">
                      <a16:colId xmlns:a16="http://schemas.microsoft.com/office/drawing/2014/main" val="3378300142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1491313387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1003296357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1027849018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1996413162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596084352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1696896857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3247629640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962747365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4195693003"/>
                    </a:ext>
                  </a:extLst>
                </a:gridCol>
                <a:gridCol w="794227">
                  <a:extLst>
                    <a:ext uri="{9D8B030D-6E8A-4147-A177-3AD203B41FA5}">
                      <a16:colId xmlns:a16="http://schemas.microsoft.com/office/drawing/2014/main" val="2080309824"/>
                    </a:ext>
                  </a:extLst>
                </a:gridCol>
              </a:tblGrid>
              <a:tr h="4196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ЦЗ Комрат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Гагаузия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Молдова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87429"/>
                  </a:ext>
                </a:extLst>
              </a:tr>
              <a:tr h="498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extLst>
                  <a:ext uri="{0D108BD9-81ED-4DB2-BD59-A6C34878D82A}">
                    <a16:rowId xmlns:a16="http://schemas.microsoft.com/office/drawing/2014/main" val="3667575706"/>
                  </a:ext>
                </a:extLst>
              </a:tr>
              <a:tr h="872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45,10%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37,20%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31,10%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39,30%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33,43%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31,10%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26,90%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27,20%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25,80%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31,30%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extLst>
                  <a:ext uri="{0D108BD9-81ED-4DB2-BD59-A6C34878D82A}">
                    <a16:rowId xmlns:a16="http://schemas.microsoft.com/office/drawing/2014/main" val="1660379209"/>
                  </a:ext>
                </a:extLst>
              </a:tr>
              <a:tr h="729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дети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47,30%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48,20%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43,50%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49,70%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45,90%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44,10%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8" marR="5408" marT="5408" marB="0" anchor="ctr"/>
                </a:tc>
                <a:extLst>
                  <a:ext uri="{0D108BD9-81ED-4DB2-BD59-A6C34878D82A}">
                    <a16:rowId xmlns:a16="http://schemas.microsoft.com/office/drawing/2014/main" val="379066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1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238038" cy="1224136"/>
          </a:xfrm>
        </p:spPr>
        <p:txBody>
          <a:bodyPr/>
          <a:lstStyle/>
          <a:p>
            <a:r>
              <a:rPr lang="ro-RO" sz="32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к врачам за</a:t>
            </a:r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3200" dirty="0"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86647"/>
              </p:ext>
            </p:extLst>
          </p:nvPr>
        </p:nvGraphicFramePr>
        <p:xfrm>
          <a:off x="107504" y="1772816"/>
          <a:ext cx="8928997" cy="4980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197">
                  <a:extLst>
                    <a:ext uri="{9D8B030D-6E8A-4147-A177-3AD203B41FA5}">
                      <a16:colId xmlns:a16="http://schemas.microsoft.com/office/drawing/2014/main" val="2117258520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2187601710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3256115782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2444665634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3262340527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1015167157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2671512067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3215317583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331777495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4167911289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3961703609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121911192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2339843341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1744754683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323991709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680915692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1846833912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1178380935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3174807860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4207992056"/>
                    </a:ext>
                  </a:extLst>
                </a:gridCol>
                <a:gridCol w="394690">
                  <a:extLst>
                    <a:ext uri="{9D8B030D-6E8A-4147-A177-3AD203B41FA5}">
                      <a16:colId xmlns:a16="http://schemas.microsoft.com/office/drawing/2014/main" val="2995220666"/>
                    </a:ext>
                  </a:extLst>
                </a:gridCol>
              </a:tblGrid>
              <a:tr h="1397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Населенный пункт.</a:t>
                      </a:r>
                    </a:p>
                  </a:txBody>
                  <a:tcPr marL="7620" marR="7620" marT="7620" marB="0" anchor="ctr"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ВСЕГО  посещений</a:t>
                      </a: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поликлинике</a:t>
                      </a: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на   дому</a:t>
                      </a: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число посещ. детей (в.т.ч.на дому)</a:t>
                      </a: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профилактич.  посещений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уд. вес. в % проф. осмотр.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число посщ. на 1 житель</a:t>
                      </a: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657127"/>
                  </a:ext>
                </a:extLst>
              </a:tr>
              <a:tr h="483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в.т.ч.дети до 17 л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в.т.ч.дети до 17 л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14882"/>
                  </a:ext>
                </a:extLst>
              </a:tr>
              <a:tr h="233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7134030"/>
                  </a:ext>
                </a:extLst>
              </a:tr>
              <a:tr h="239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застр.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застр.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0106870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1.Комрат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109487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102455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94464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94408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9229727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.Комрат (семей.вр.)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93611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73749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93537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6462863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2.Буджак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3365025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3.Ферапонтьевка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8750825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4.Конгазчик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25866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5.Бешалма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5269616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ВСЕГО: (семей.вр.)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113495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106385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99309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94126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112474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98112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29315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42166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30924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15071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12772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9894233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Комрат куст ВСЕГО: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129371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120875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116357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109936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128350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115160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32652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44981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15244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12933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3294756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6.Конгаз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4404099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7.Кирсова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041862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8.Авдарма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5872011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9.Ч-Майдан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2,98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1483424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10.Дезгинжа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3510686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Семей. вр. ВСЕГО: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220595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210878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203737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196246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214902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197891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5693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62211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61635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76235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65401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29078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27906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0765492"/>
                  </a:ext>
                </a:extLst>
              </a:tr>
              <a:tr h="258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ВСЕГО: по р-ну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236471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225368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220785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212056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230778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214939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5693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63608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63629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79050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68651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29251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28067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45,99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3,17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484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9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Естественное движение населения</a:t>
            </a:r>
            <a:r>
              <a:rPr lang="ru-RU" sz="20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ru-RU" sz="12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r>
              <a:rPr lang="ru-RU" sz="1600" b="1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Рождаемость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366864"/>
              </p:ext>
            </p:extLst>
          </p:nvPr>
        </p:nvGraphicFramePr>
        <p:xfrm>
          <a:off x="395535" y="1844824"/>
          <a:ext cx="8496945" cy="468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352">
                  <a:extLst>
                    <a:ext uri="{9D8B030D-6E8A-4147-A177-3AD203B41FA5}">
                      <a16:colId xmlns:a16="http://schemas.microsoft.com/office/drawing/2014/main" val="3932826751"/>
                    </a:ext>
                  </a:extLst>
                </a:gridCol>
                <a:gridCol w="1198070">
                  <a:extLst>
                    <a:ext uri="{9D8B030D-6E8A-4147-A177-3AD203B41FA5}">
                      <a16:colId xmlns:a16="http://schemas.microsoft.com/office/drawing/2014/main" val="725767754"/>
                    </a:ext>
                  </a:extLst>
                </a:gridCol>
                <a:gridCol w="1198070">
                  <a:extLst>
                    <a:ext uri="{9D8B030D-6E8A-4147-A177-3AD203B41FA5}">
                      <a16:colId xmlns:a16="http://schemas.microsoft.com/office/drawing/2014/main" val="1312812016"/>
                    </a:ext>
                  </a:extLst>
                </a:gridCol>
                <a:gridCol w="1119897">
                  <a:extLst>
                    <a:ext uri="{9D8B030D-6E8A-4147-A177-3AD203B41FA5}">
                      <a16:colId xmlns:a16="http://schemas.microsoft.com/office/drawing/2014/main" val="3657314870"/>
                    </a:ext>
                  </a:extLst>
                </a:gridCol>
                <a:gridCol w="1119897">
                  <a:extLst>
                    <a:ext uri="{9D8B030D-6E8A-4147-A177-3AD203B41FA5}">
                      <a16:colId xmlns:a16="http://schemas.microsoft.com/office/drawing/2014/main" val="477904215"/>
                    </a:ext>
                  </a:extLst>
                </a:gridCol>
                <a:gridCol w="1119897">
                  <a:extLst>
                    <a:ext uri="{9D8B030D-6E8A-4147-A177-3AD203B41FA5}">
                      <a16:colId xmlns:a16="http://schemas.microsoft.com/office/drawing/2014/main" val="3501118169"/>
                    </a:ext>
                  </a:extLst>
                </a:gridCol>
                <a:gridCol w="939762">
                  <a:extLst>
                    <a:ext uri="{9D8B030D-6E8A-4147-A177-3AD203B41FA5}">
                      <a16:colId xmlns:a16="http://schemas.microsoft.com/office/drawing/2014/main" val="2656148389"/>
                    </a:ext>
                  </a:extLst>
                </a:gridCol>
              </a:tblGrid>
              <a:tr h="40465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Рождаемость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546523"/>
                  </a:ext>
                </a:extLst>
              </a:tr>
              <a:tr h="31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17629"/>
                  </a:ext>
                </a:extLst>
              </a:tr>
              <a:tr h="609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1000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Абс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1000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Абс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1000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3819514309"/>
                  </a:ext>
                </a:extLst>
              </a:tr>
              <a:tr h="29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Комрат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8,4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3841199066"/>
                  </a:ext>
                </a:extLst>
              </a:tr>
              <a:tr h="29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Буджак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3895756292"/>
                  </a:ext>
                </a:extLst>
              </a:tr>
              <a:tr h="47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Ферапонтьевка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4,3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1514991827"/>
                  </a:ext>
                </a:extLst>
              </a:tr>
              <a:tr h="29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Конгазчик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7,3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1632421242"/>
                  </a:ext>
                </a:extLst>
              </a:tr>
              <a:tr h="29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Бешалма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6,4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1247458698"/>
                  </a:ext>
                </a:extLst>
              </a:tr>
              <a:tr h="293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ЦЗ Комрат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646272750"/>
                  </a:ext>
                </a:extLst>
              </a:tr>
              <a:tr h="609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Комратский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643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2866873874"/>
                  </a:ext>
                </a:extLst>
              </a:tr>
              <a:tr h="405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Гагаузия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           12,4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FF0000"/>
                          </a:solidFill>
                          <a:effectLst/>
                        </a:rPr>
                        <a:t>         11,9</a:t>
                      </a:r>
                      <a:endParaRPr lang="ru-RU" sz="1200" kern="150" dirty="0">
                        <a:solidFill>
                          <a:srgbClr val="FF0000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3970951031"/>
                  </a:ext>
                </a:extLst>
              </a:tr>
              <a:tr h="405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Республика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           11,7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FF0000"/>
                          </a:solidFill>
                          <a:effectLst/>
                        </a:rPr>
                        <a:t>         11,2</a:t>
                      </a:r>
                      <a:endParaRPr lang="ru-RU" sz="1200" kern="150" dirty="0">
                        <a:solidFill>
                          <a:srgbClr val="FF0000"/>
                        </a:solidFill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 </a:t>
                      </a:r>
                      <a:endParaRPr lang="ru-RU" sz="12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7239" marR="67239" marT="0" marB="0" anchor="ctr"/>
                </a:tc>
                <a:extLst>
                  <a:ext uri="{0D108BD9-81ED-4DB2-BD59-A6C34878D82A}">
                    <a16:rowId xmlns:a16="http://schemas.microsoft.com/office/drawing/2014/main" val="1221207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251520" y="1412776"/>
            <a:ext cx="8643938" cy="5328592"/>
          </a:xfrm>
        </p:spPr>
        <p:txBody>
          <a:bodyPr>
            <a:noAutofit/>
          </a:bodyPr>
          <a:lstStyle/>
          <a:p>
            <a:pPr marL="989013" lvl="0" indent="446088" algn="just">
              <a:buNone/>
            </a:pP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 algn="just">
              <a:buNone/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Комрат находится на 100 км.южнее столицы Молдовы.В составе Комратского района 13 населенных пунктов. Дороги ко всем населенным пунктам имеют асфальтированое покрытие.Публичное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здравоохранения Комратского района (ПМСУ ЦЗ Комрат) является юридическим лицом с 1 января 2008 г. в соответствии с приказом Министерства здравоохранения РМ № 404 от 30.10.2007 г. «Об юридическом отделении районной первичной медицинской помощи».</a:t>
            </a:r>
          </a:p>
          <a:p>
            <a:pPr marL="0" lvl="0" indent="361950" algn="just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мы являемся </a:t>
            </a:r>
            <a:r>
              <a:rPr lang="ru-RU" sz="1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 звеном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 которому обращается население в случае необходимости оказания медицинской помощи.</a:t>
            </a:r>
          </a:p>
          <a:p>
            <a:pPr marL="0" lvl="0" indent="361950" algn="just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отмечаются изменение в службе:</a:t>
            </a:r>
          </a:p>
          <a:p>
            <a:pPr marL="0" lvl="0" indent="361950" algn="just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 расширен перечень услуг на уровне первичного звена.</a:t>
            </a:r>
          </a:p>
          <a:p>
            <a:pPr marL="0" indent="361950" algn="just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 улучшение как материально-технической базы службы, так и качества оказания медицинской помощи населению района. </a:t>
            </a:r>
          </a:p>
          <a:p>
            <a:pPr marL="0" indent="361950" algn="just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Каждому пациенту обеспечиваются доступ и запись к семейному врачу, а при возможности – право выбора или замены врача, что является реализацией гарантирования основных прав пациента, предусмотренных Законом РМ № 263-Х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27.10.2005 г. «О правах и ответственности пациента». </a:t>
            </a:r>
          </a:p>
          <a:p>
            <a:pPr marL="0" lvl="0" indent="361950" algn="just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 ПМСУ ЦЗ Комрат (со всеми ОСВ) успешно прошли аккредитацию.</a:t>
            </a:r>
          </a:p>
        </p:txBody>
      </p:sp>
    </p:spTree>
    <p:extLst>
      <p:ext uri="{BB962C8B-B14F-4D97-AF65-F5344CB8AC3E}">
        <p14:creationId xmlns:p14="http://schemas.microsoft.com/office/powerpoint/2010/main" val="21750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Естественное движение населения</a:t>
            </a:r>
            <a:r>
              <a:rPr lang="ru-RU" sz="20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ru-RU" sz="12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r>
              <a:rPr lang="ru-RU" sz="1600" b="1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Рождаемость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4437112"/>
            <a:ext cx="862433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ЦЗ Комрат родилось 281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живых детей,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58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рождаемости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на1000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родившихся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живыми.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родились 339 детей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составлял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 родились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559 детей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84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 и показатель составлял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вытекает, 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 существенно снилась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пунктам, кроме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Конгаз и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Чок-Майдан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возросла. В других населённых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как 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Кирсово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 снизилась  с 8,8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4,8., Авдарме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до7,9.,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Буджак  с 14,0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268034"/>
              </p:ext>
            </p:extLst>
          </p:nvPr>
        </p:nvGraphicFramePr>
        <p:xfrm>
          <a:off x="82104" y="1666698"/>
          <a:ext cx="8954392" cy="277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74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Естественное движение населения</a:t>
            </a:r>
            <a:r>
              <a:rPr lang="ru-RU" sz="20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ru-RU" sz="1800" b="1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Смертность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886" y="4437112"/>
            <a:ext cx="86715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существенно  снизилась по сравнению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ЦЗ Комрат умерло 313 чел. что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 чел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меньше  предыдущего года  и показатель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нас.(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448 чел.);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смертность г.Комрату с 329-ти случаев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245 случаев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смерти,  в Бешалме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до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случаев смерти, по с. Конгазчик с  18 до15 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Ферапонтьевка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случаев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8 случаев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району умерло  635 чел. и показатель составляет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нас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 чел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показатель  составлял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1тыс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можно  объяснить  уменьшением  случаев смерти от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 значительным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снижением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заболевания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ковидом, который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увеличивал тяжесть течения   всех заболевании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тем самым приводил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учащению случаев смертельных исходов. В этом году  снизился  показатель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населенным пунктам: 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Комрат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Буджак с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Кирсова   с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Авдарма с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10,9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82283"/>
              </p:ext>
            </p:extLst>
          </p:nvPr>
        </p:nvGraphicFramePr>
        <p:xfrm>
          <a:off x="256885" y="1749314"/>
          <a:ext cx="8671564" cy="26697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39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22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Смертность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Абс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 1000 чел.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Абс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 1000 чел.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Абс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 1000 чел.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Комрат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Буджак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Ферапонтьевка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11,5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Конгазчик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7,8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Бешалма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ЦЗ Комрат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Комратский</a:t>
                      </a:r>
                      <a:r>
                        <a:rPr lang="ru-RU" sz="1400" u="none" strike="noStrike" dirty="0">
                          <a:effectLst/>
                        </a:rPr>
                        <a:t>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Гагаузия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15,8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Республика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17,5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4" marR="7094" marT="709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3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Естественное движение населения</a:t>
            </a:r>
            <a:r>
              <a:rPr lang="ru-RU" sz="20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ru-RU" sz="1800" b="1" kern="1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Смертность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27863"/>
              </p:ext>
            </p:extLst>
          </p:nvPr>
        </p:nvGraphicFramePr>
        <p:xfrm>
          <a:off x="32296" y="1700808"/>
          <a:ext cx="4320480" cy="496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169259"/>
              </p:ext>
            </p:extLst>
          </p:nvPr>
        </p:nvGraphicFramePr>
        <p:xfrm>
          <a:off x="4211960" y="1700808"/>
          <a:ext cx="46805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86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Естественное движение населения</a:t>
            </a:r>
            <a:r>
              <a:rPr lang="ru-RU" sz="2000" b="1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r>
              <a:rPr lang="ru-RU" sz="1200" kern="150" dirty="0" smtClean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/>
            </a:r>
            <a:br>
              <a:rPr lang="ru-RU" sz="1200" kern="150" dirty="0" smtClean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рирост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10586"/>
              </p:ext>
            </p:extLst>
          </p:nvPr>
        </p:nvGraphicFramePr>
        <p:xfrm>
          <a:off x="179511" y="1772816"/>
          <a:ext cx="8856986" cy="345638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3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4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244"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Естественный </a:t>
                      </a:r>
                      <a:r>
                        <a:rPr lang="ru-RU" sz="1400" u="none" strike="noStrike" dirty="0">
                          <a:effectLst/>
                        </a:rPr>
                        <a:t>прирост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2022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Абс</a:t>
                      </a:r>
                      <a:endParaRPr lang="ru-RU" sz="1400" b="0" i="0" u="none" strike="noStrike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 1000 чел.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Абс</a:t>
                      </a:r>
                      <a:endParaRPr lang="ru-RU" sz="1400" b="0" i="0" u="none" strike="noStrike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 1000 чел.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Абс</a:t>
                      </a:r>
                      <a:endParaRPr lang="ru-RU" sz="1400" b="0" i="0" u="none" strike="noStrike">
                        <a:solidFill>
                          <a:srgbClr val="003366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 1000 чел.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Комрат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0,8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-53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-2,0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-18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</a:rPr>
                        <a:t>0,7 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Буджак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-4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-2,7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-3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-2,0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Ферапонтьевка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-12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-15,0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-25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-32,3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-5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-7,2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Конгазчик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4,0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-5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-2,6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-1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-0,5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Бешалма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-12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-3,1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</a:rPr>
                        <a:t>22 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-5,7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-5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-1,3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ЦЗ Комрат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0,2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-109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-3,1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-32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-1,0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Комратский</a:t>
                      </a:r>
                      <a:r>
                        <a:rPr lang="ru-RU" sz="1400" u="none" strike="noStrike" dirty="0">
                          <a:effectLst/>
                        </a:rPr>
                        <a:t> район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-63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-0,9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-267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-3,9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-76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1" y="5229199"/>
            <a:ext cx="8856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существенное снижение общей смертности, как  по  ЦЗ Комрат так и  по району, но учитывая снижения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прирост остаётся отрицательным по  ЦЗ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Комрат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 району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 Положительный  прирост сохраняется только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ЦЗ Конгаз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ЦЗ Кирсово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ЦЗ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Авдарма -3,0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Чок-Майдан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3,9, ЦЗ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Дезгинжа -2,3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Естественное движение населения</a:t>
            </a:r>
            <a:r>
              <a:rPr lang="ru-RU" sz="2000" b="1" kern="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.</a:t>
            </a:r>
            <a:r>
              <a:rPr lang="ru-RU" sz="1200" kern="150" dirty="0" smtClean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  <a:t/>
            </a:r>
            <a:br>
              <a:rPr lang="ru-RU" sz="1200" kern="150" dirty="0" smtClean="0"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рирост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00000000-0008-0000-04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808191"/>
              </p:ext>
            </p:extLst>
          </p:nvPr>
        </p:nvGraphicFramePr>
        <p:xfrm>
          <a:off x="179511" y="1640681"/>
          <a:ext cx="8784978" cy="236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4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208097"/>
              </p:ext>
            </p:extLst>
          </p:nvPr>
        </p:nvGraphicFramePr>
        <p:xfrm>
          <a:off x="107504" y="3710878"/>
          <a:ext cx="9041184" cy="295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29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Медико-демографические показатели.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тыс. населения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1" y="5901063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вышеуказанной таблицы видно что структура демографических показателей значительно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изменилась: к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сожалению,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естественный прирост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остается отрицательным! Этот показатель во многом зависит от миграции населения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основном  детородного возраста.</a:t>
            </a:r>
            <a:endParaRPr lang="ru-RU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51541"/>
              </p:ext>
            </p:extLst>
          </p:nvPr>
        </p:nvGraphicFramePr>
        <p:xfrm>
          <a:off x="179511" y="1700808"/>
          <a:ext cx="8784976" cy="42002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90083">
                  <a:extLst>
                    <a:ext uri="{9D8B030D-6E8A-4147-A177-3AD203B41FA5}">
                      <a16:colId xmlns:a16="http://schemas.microsoft.com/office/drawing/2014/main" val="1977210443"/>
                    </a:ext>
                  </a:extLst>
                </a:gridCol>
                <a:gridCol w="743054">
                  <a:extLst>
                    <a:ext uri="{9D8B030D-6E8A-4147-A177-3AD203B41FA5}">
                      <a16:colId xmlns:a16="http://schemas.microsoft.com/office/drawing/2014/main" val="3514067794"/>
                    </a:ext>
                  </a:extLst>
                </a:gridCol>
                <a:gridCol w="743054">
                  <a:extLst>
                    <a:ext uri="{9D8B030D-6E8A-4147-A177-3AD203B41FA5}">
                      <a16:colId xmlns:a16="http://schemas.microsoft.com/office/drawing/2014/main" val="1321020696"/>
                    </a:ext>
                  </a:extLst>
                </a:gridCol>
                <a:gridCol w="724243">
                  <a:extLst>
                    <a:ext uri="{9D8B030D-6E8A-4147-A177-3AD203B41FA5}">
                      <a16:colId xmlns:a16="http://schemas.microsoft.com/office/drawing/2014/main" val="810537704"/>
                    </a:ext>
                  </a:extLst>
                </a:gridCol>
                <a:gridCol w="724243">
                  <a:extLst>
                    <a:ext uri="{9D8B030D-6E8A-4147-A177-3AD203B41FA5}">
                      <a16:colId xmlns:a16="http://schemas.microsoft.com/office/drawing/2014/main" val="2967772367"/>
                    </a:ext>
                  </a:extLst>
                </a:gridCol>
                <a:gridCol w="818301">
                  <a:extLst>
                    <a:ext uri="{9D8B030D-6E8A-4147-A177-3AD203B41FA5}">
                      <a16:colId xmlns:a16="http://schemas.microsoft.com/office/drawing/2014/main" val="1808800273"/>
                    </a:ext>
                  </a:extLst>
                </a:gridCol>
                <a:gridCol w="818301">
                  <a:extLst>
                    <a:ext uri="{9D8B030D-6E8A-4147-A177-3AD203B41FA5}">
                      <a16:colId xmlns:a16="http://schemas.microsoft.com/office/drawing/2014/main" val="1023277303"/>
                    </a:ext>
                  </a:extLst>
                </a:gridCol>
                <a:gridCol w="865330">
                  <a:extLst>
                    <a:ext uri="{9D8B030D-6E8A-4147-A177-3AD203B41FA5}">
                      <a16:colId xmlns:a16="http://schemas.microsoft.com/office/drawing/2014/main" val="745024234"/>
                    </a:ext>
                  </a:extLst>
                </a:gridCol>
                <a:gridCol w="865330">
                  <a:extLst>
                    <a:ext uri="{9D8B030D-6E8A-4147-A177-3AD203B41FA5}">
                      <a16:colId xmlns:a16="http://schemas.microsoft.com/office/drawing/2014/main" val="3443428371"/>
                    </a:ext>
                  </a:extLst>
                </a:gridCol>
                <a:gridCol w="865330">
                  <a:extLst>
                    <a:ext uri="{9D8B030D-6E8A-4147-A177-3AD203B41FA5}">
                      <a16:colId xmlns:a16="http://schemas.microsoft.com/office/drawing/2014/main" val="1625196182"/>
                    </a:ext>
                  </a:extLst>
                </a:gridCol>
                <a:gridCol w="827707">
                  <a:extLst>
                    <a:ext uri="{9D8B030D-6E8A-4147-A177-3AD203B41FA5}">
                      <a16:colId xmlns:a16="http://schemas.microsoft.com/office/drawing/2014/main" val="4040310632"/>
                    </a:ext>
                  </a:extLst>
                </a:gridCol>
              </a:tblGrid>
              <a:tr h="3729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ЦЗ Комрат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Район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Гагаузия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Республика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895896779"/>
                  </a:ext>
                </a:extLst>
              </a:tr>
              <a:tr h="189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2021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2022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2021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2022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3673815575"/>
                  </a:ext>
                </a:extLst>
              </a:tr>
              <a:tr h="20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Абс.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Абс.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Абс.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Абс.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Показат.</a:t>
                      </a:r>
                      <a:endParaRPr lang="ru-RU" sz="10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2293456446"/>
                  </a:ext>
                </a:extLst>
              </a:tr>
              <a:tr h="340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Рождаемость</a:t>
                      </a:r>
                      <a:endParaRPr lang="ru-RU" sz="9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643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9,2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11,9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11,2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819213275"/>
                  </a:ext>
                </a:extLst>
              </a:tr>
              <a:tr h="340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Смертность</a:t>
                      </a:r>
                      <a:endParaRPr lang="ru-RU" sz="9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635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15,8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17,5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1040998388"/>
                  </a:ext>
                </a:extLst>
              </a:tr>
              <a:tr h="340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Естественный Прирост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-109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-3,1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-32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-1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-267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-3,9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-76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-1,1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-4,0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-6,3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138727110"/>
                  </a:ext>
                </a:extLst>
              </a:tr>
              <a:tr h="340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Младенческая смертность</a:t>
                      </a:r>
                      <a:endParaRPr lang="ru-RU" sz="9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5,8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6,9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3018023984"/>
                  </a:ext>
                </a:extLst>
              </a:tr>
              <a:tr h="464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Перинатальная смертность</a:t>
                      </a:r>
                      <a:endParaRPr lang="ru-RU" sz="9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11,6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11,8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2426527511"/>
                  </a:ext>
                </a:extLst>
              </a:tr>
              <a:tr h="510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Ранняя неонатальная смертность</a:t>
                      </a:r>
                      <a:endParaRPr lang="ru-RU" sz="9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4,1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3592509948"/>
                  </a:ext>
                </a:extLst>
              </a:tr>
              <a:tr h="510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Смертность детей до 4- х лет</a:t>
                      </a:r>
                      <a:endParaRPr lang="ru-RU" sz="9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3,4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10,1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1472096225"/>
                  </a:ext>
                </a:extLst>
              </a:tr>
              <a:tr h="510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Смертность детей до 17 лет</a:t>
                      </a:r>
                      <a:endParaRPr lang="ru-RU" sz="9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3,7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2,8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7,5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3" marR="5693" marT="5693" marB="0" anchor="ctr"/>
                </a:tc>
                <a:extLst>
                  <a:ext uri="{0D108BD9-81ED-4DB2-BD59-A6C34878D82A}">
                    <a16:rowId xmlns:a16="http://schemas.microsoft.com/office/drawing/2014/main" val="3217717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4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Медико-демографические показатели.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(естественный прирост)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8">
            <a:extLst>
              <a:ext uri="{FF2B5EF4-FFF2-40B4-BE49-F238E27FC236}">
                <a16:creationId xmlns:a16="http://schemas.microsoft.com/office/drawing/2014/main" id="{00000000-0008-0000-05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541785"/>
              </p:ext>
            </p:extLst>
          </p:nvPr>
        </p:nvGraphicFramePr>
        <p:xfrm>
          <a:off x="32172" y="1844824"/>
          <a:ext cx="43238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9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944733"/>
              </p:ext>
            </p:extLst>
          </p:nvPr>
        </p:nvGraphicFramePr>
        <p:xfrm>
          <a:off x="4499993" y="1844824"/>
          <a:ext cx="46440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02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Медико-демографические показатели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(младенческая и детская смертность)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3" y="3645024"/>
            <a:ext cx="89381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Младенческой смертности в 2022г не было по ЦЗ Комрат и по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Комратскому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2021г по ЦЗ Комрат  умерло 2-ое детей до 1-го года и  показатель составлял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рождённых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живых детей.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району  умерло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детей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одного года  и показатель  составлял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1000  рожденных живых детей.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смертность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ЦЗ Комрат в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Умер 1 ребенок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до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-Капаклы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29.04.2019 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01.07.2022 г. Д/З: утопление.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  детей до   4-х лет составляет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1000;  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3 детей  и показатель смертности детей до 4-х составляла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1000 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  17лет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один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комратском районе (ЦЗ Кирсово - суицид)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показатель составляет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на10 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2022г.  В   сравнении  с   2021 годом , когда    умерло трое детей   до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 лет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показатель составлял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тыс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 в 2022 году умерло  2 детей  до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и показатель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1000.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умерло  6 детей и показатель составлял 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тыс.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г. умерли дети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Капаклы Арсений г.Комрат  родился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29.04.2019 г. умер  01.07.2022 г. – утопление, Капсамун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с. Светлый  родился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14.08.2018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умер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23.10.2022 г.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НИИОЗМиР диагноз двухсторонняя полисегментарная  пневмония, Драгой Александр 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Кирсово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03.08.2010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умер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17.10.2022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повешение).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3 случая смерти были предотвратимы.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 смертность  от 0 до 17 лет  составляет  в 2022 г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4,3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2021 г. где составляла 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тыс. населения.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мертворождаемости и ранней неонатальной смертности по ЦЗ Комрат и по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Комратскому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не зарегистрировано. 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482059"/>
              </p:ext>
            </p:extLst>
          </p:nvPr>
        </p:nvGraphicFramePr>
        <p:xfrm>
          <a:off x="38909" y="1412777"/>
          <a:ext cx="454566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613403"/>
              </p:ext>
            </p:extLst>
          </p:nvPr>
        </p:nvGraphicFramePr>
        <p:xfrm>
          <a:off x="4499992" y="1412777"/>
          <a:ext cx="455295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6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показатели по комратскому району 2020  -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09302"/>
              </p:ext>
            </p:extLst>
          </p:nvPr>
        </p:nvGraphicFramePr>
        <p:xfrm>
          <a:off x="-18" y="1775281"/>
          <a:ext cx="9144011" cy="493895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83586">
                  <a:extLst>
                    <a:ext uri="{9D8B030D-6E8A-4147-A177-3AD203B41FA5}">
                      <a16:colId xmlns:a16="http://schemas.microsoft.com/office/drawing/2014/main" val="3120678328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370660525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784568344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528110646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884383573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384051811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066578376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18241785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795093963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857287692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443674147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255489290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1131012590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4278623605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1372870610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358194201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669081631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977274705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532629081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781084011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759028748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194567465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660734916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3175848535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538655837"/>
                    </a:ext>
                  </a:extLst>
                </a:gridCol>
                <a:gridCol w="338417">
                  <a:extLst>
                    <a:ext uri="{9D8B030D-6E8A-4147-A177-3AD203B41FA5}">
                      <a16:colId xmlns:a16="http://schemas.microsoft.com/office/drawing/2014/main" val="2652480639"/>
                    </a:ext>
                  </a:extLst>
                </a:gridCol>
              </a:tblGrid>
              <a:tr h="33041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Комрат</a:t>
                      </a:r>
                      <a:endParaRPr lang="ru-RU" sz="12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Буджак</a:t>
                      </a:r>
                      <a:endParaRPr lang="ru-RU" sz="12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Ферапонтьевка</a:t>
                      </a:r>
                      <a:endParaRPr lang="ru-RU" sz="12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Конгазчик</a:t>
                      </a:r>
                      <a:endParaRPr lang="ru-RU" sz="12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Бешалма</a:t>
                      </a:r>
                      <a:endParaRPr lang="ru-RU" sz="12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ЦЗ Комрат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Конгаз</a:t>
                      </a:r>
                      <a:endParaRPr lang="ru-RU" sz="12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Кирсово</a:t>
                      </a:r>
                      <a:endParaRPr lang="ru-RU" sz="12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Авдарма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Чок-Майдан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Дезгинжа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799619"/>
                  </a:ext>
                </a:extLst>
              </a:tr>
              <a:tr h="68835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2744823888"/>
                  </a:ext>
                </a:extLst>
              </a:tr>
              <a:tr h="4844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Рождаемость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Абс</a:t>
                      </a:r>
                      <a:endParaRPr lang="ru-RU" sz="11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276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227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339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281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643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559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6323143"/>
                  </a:ext>
                </a:extLst>
              </a:tr>
              <a:tr h="484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 тыс.</a:t>
                      </a:r>
                      <a:endParaRPr lang="ru-RU" sz="11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10,2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8,4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8,0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4,3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6,8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6,4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9,6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7,9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7,9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7,3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8,2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9,2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8756863"/>
                  </a:ext>
                </a:extLst>
              </a:tr>
              <a:tr h="4844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Смертность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Абс</a:t>
                      </a:r>
                      <a:endParaRPr lang="ru-RU" sz="11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329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245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49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448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313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71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910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635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4175"/>
                  </a:ext>
                </a:extLst>
              </a:tr>
              <a:tr h="484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 тыс.</a:t>
                      </a:r>
                      <a:endParaRPr lang="ru-RU" sz="11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12,2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9,1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16,7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10,0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34,8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11,5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9,4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7,8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12,6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11,4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15,5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16,9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10,9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12,1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15,1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10,4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13,1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9,1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365414"/>
                  </a:ext>
                </a:extLst>
              </a:tr>
              <a:tr h="4844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Естественный Прирост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Абс</a:t>
                      </a:r>
                      <a:endParaRPr lang="ru-RU" sz="11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-53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-4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-3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-22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-109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-32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-45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-28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-11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-267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-76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9473248"/>
                  </a:ext>
                </a:extLst>
              </a:tr>
              <a:tr h="484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 тыс.</a:t>
                      </a:r>
                      <a:endParaRPr lang="ru-RU" sz="11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-2,0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-0,7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-2,0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-32,3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-7,2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-2,6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-0,5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-5,7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-3,1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-1,0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-2,3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1,5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-6,7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-4,9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-8,3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-3,0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-5,7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-3,9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-6,0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-2,3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-3,9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-1,1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32539"/>
                  </a:ext>
                </a:extLst>
              </a:tr>
              <a:tr h="4844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Младенческая смертность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Абс</a:t>
                      </a:r>
                      <a:endParaRPr lang="ru-RU" sz="11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040577"/>
                  </a:ext>
                </a:extLst>
              </a:tr>
              <a:tr h="484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на тыс.</a:t>
                      </a:r>
                      <a:endParaRPr lang="ru-RU" sz="11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47,6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76,9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5,8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13,6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00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смертности населения.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общей смертности населения по возрастным группам.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49481"/>
              </p:ext>
            </p:extLst>
          </p:nvPr>
        </p:nvGraphicFramePr>
        <p:xfrm>
          <a:off x="107501" y="1772817"/>
          <a:ext cx="8928996" cy="36724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90730">
                  <a:extLst>
                    <a:ext uri="{9D8B030D-6E8A-4147-A177-3AD203B41FA5}">
                      <a16:colId xmlns:a16="http://schemas.microsoft.com/office/drawing/2014/main" val="55527063"/>
                    </a:ext>
                  </a:extLst>
                </a:gridCol>
                <a:gridCol w="777949">
                  <a:extLst>
                    <a:ext uri="{9D8B030D-6E8A-4147-A177-3AD203B41FA5}">
                      <a16:colId xmlns:a16="http://schemas.microsoft.com/office/drawing/2014/main" val="90857159"/>
                    </a:ext>
                  </a:extLst>
                </a:gridCol>
                <a:gridCol w="777949">
                  <a:extLst>
                    <a:ext uri="{9D8B030D-6E8A-4147-A177-3AD203B41FA5}">
                      <a16:colId xmlns:a16="http://schemas.microsoft.com/office/drawing/2014/main" val="3016517720"/>
                    </a:ext>
                  </a:extLst>
                </a:gridCol>
                <a:gridCol w="777949">
                  <a:extLst>
                    <a:ext uri="{9D8B030D-6E8A-4147-A177-3AD203B41FA5}">
                      <a16:colId xmlns:a16="http://schemas.microsoft.com/office/drawing/2014/main" val="1762013259"/>
                    </a:ext>
                  </a:extLst>
                </a:gridCol>
                <a:gridCol w="777949">
                  <a:extLst>
                    <a:ext uri="{9D8B030D-6E8A-4147-A177-3AD203B41FA5}">
                      <a16:colId xmlns:a16="http://schemas.microsoft.com/office/drawing/2014/main" val="3155544132"/>
                    </a:ext>
                  </a:extLst>
                </a:gridCol>
                <a:gridCol w="777949">
                  <a:extLst>
                    <a:ext uri="{9D8B030D-6E8A-4147-A177-3AD203B41FA5}">
                      <a16:colId xmlns:a16="http://schemas.microsoft.com/office/drawing/2014/main" val="1693430850"/>
                    </a:ext>
                  </a:extLst>
                </a:gridCol>
                <a:gridCol w="777949">
                  <a:extLst>
                    <a:ext uri="{9D8B030D-6E8A-4147-A177-3AD203B41FA5}">
                      <a16:colId xmlns:a16="http://schemas.microsoft.com/office/drawing/2014/main" val="1531170659"/>
                    </a:ext>
                  </a:extLst>
                </a:gridCol>
                <a:gridCol w="777949">
                  <a:extLst>
                    <a:ext uri="{9D8B030D-6E8A-4147-A177-3AD203B41FA5}">
                      <a16:colId xmlns:a16="http://schemas.microsoft.com/office/drawing/2014/main" val="4016992578"/>
                    </a:ext>
                  </a:extLst>
                </a:gridCol>
                <a:gridCol w="777949">
                  <a:extLst>
                    <a:ext uri="{9D8B030D-6E8A-4147-A177-3AD203B41FA5}">
                      <a16:colId xmlns:a16="http://schemas.microsoft.com/office/drawing/2014/main" val="775075440"/>
                    </a:ext>
                  </a:extLst>
                </a:gridCol>
                <a:gridCol w="557337">
                  <a:extLst>
                    <a:ext uri="{9D8B030D-6E8A-4147-A177-3AD203B41FA5}">
                      <a16:colId xmlns:a16="http://schemas.microsoft.com/office/drawing/2014/main" val="961366973"/>
                    </a:ext>
                  </a:extLst>
                </a:gridCol>
                <a:gridCol w="557337">
                  <a:extLst>
                    <a:ext uri="{9D8B030D-6E8A-4147-A177-3AD203B41FA5}">
                      <a16:colId xmlns:a16="http://schemas.microsoft.com/office/drawing/2014/main" val="207500128"/>
                    </a:ext>
                  </a:extLst>
                </a:gridCol>
              </a:tblGrid>
              <a:tr h="41549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ЦЗ Комрат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Район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Показатели на 100 тыс. населения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073415"/>
                  </a:ext>
                </a:extLst>
              </a:tr>
              <a:tr h="482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Абс.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Абс.</a:t>
                      </a:r>
                      <a:endParaRPr lang="ru-RU" sz="9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ЦЗ Комрат</a:t>
                      </a:r>
                      <a:endParaRPr lang="ru-RU" sz="9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Район</a:t>
                      </a:r>
                      <a:endParaRPr lang="ru-RU" sz="9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Гагаузия</a:t>
                      </a:r>
                      <a:endParaRPr lang="ru-RU" sz="8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Республика</a:t>
                      </a:r>
                      <a:endParaRPr lang="ru-RU" sz="8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extLst>
                  <a:ext uri="{0D108BD9-81ED-4DB2-BD59-A6C34878D82A}">
                    <a16:rowId xmlns:a16="http://schemas.microsoft.com/office/drawing/2014/main" val="1184267119"/>
                  </a:ext>
                </a:extLst>
              </a:tr>
              <a:tr h="321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2021</a:t>
                      </a:r>
                      <a:endParaRPr lang="ru-RU" sz="9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extLst>
                  <a:ext uri="{0D108BD9-81ED-4DB2-BD59-A6C34878D82A}">
                    <a16:rowId xmlns:a16="http://schemas.microsoft.com/office/drawing/2014/main" val="3682493587"/>
                  </a:ext>
                </a:extLst>
              </a:tr>
              <a:tr h="5093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448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313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910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635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1272,7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886,1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1307,4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911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1584,2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1746,6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extLst>
                  <a:ext uri="{0D108BD9-81ED-4DB2-BD59-A6C34878D82A}">
                    <a16:rowId xmlns:a16="http://schemas.microsoft.com/office/drawing/2014/main" val="3401463638"/>
                  </a:ext>
                </a:extLst>
              </a:tr>
              <a:tr h="388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Взрослые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445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312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904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632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1648,1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1155,5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1666,4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1166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extLst>
                  <a:ext uri="{0D108BD9-81ED-4DB2-BD59-A6C34878D82A}">
                    <a16:rowId xmlns:a16="http://schemas.microsoft.com/office/drawing/2014/main" val="2403744387"/>
                  </a:ext>
                </a:extLst>
              </a:tr>
              <a:tr h="388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Т/с возраст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97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68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117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449,0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313,3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423,2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342,6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extLst>
                  <a:ext uri="{0D108BD9-81ED-4DB2-BD59-A6C34878D82A}">
                    <a16:rowId xmlns:a16="http://schemas.microsoft.com/office/drawing/2014/main" val="886331588"/>
                  </a:ext>
                </a:extLst>
              </a:tr>
              <a:tr h="388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Дети 0-17 л.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8,5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2,8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8,6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4,3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6,2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7,5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extLst>
                  <a:ext uri="{0D108BD9-81ED-4DB2-BD59-A6C34878D82A}">
                    <a16:rowId xmlns:a16="http://schemas.microsoft.com/office/drawing/2014/main" val="2858049239"/>
                  </a:ext>
                </a:extLst>
              </a:tr>
              <a:tr h="388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В т.ч. до 5 лет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8,8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9,3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7,6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10,1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extLst>
                  <a:ext uri="{0D108BD9-81ED-4DB2-BD59-A6C34878D82A}">
                    <a16:rowId xmlns:a16="http://schemas.microsoft.com/office/drawing/2014/main" val="3974170006"/>
                  </a:ext>
                </a:extLst>
              </a:tr>
              <a:tr h="388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В т.ч. до 1 года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5,8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11,9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11,2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67" marR="5767" marT="5767" marB="0" anchor="ctr"/>
                </a:tc>
                <a:extLst>
                  <a:ext uri="{0D108BD9-81ED-4DB2-BD59-A6C34878D82A}">
                    <a16:rowId xmlns:a16="http://schemas.microsoft.com/office/drawing/2014/main" val="15483662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1" y="5589240"/>
            <a:ext cx="892676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 структуру общей смертности по возрастным группам видно, что смертность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уменьшилась по всем возрастным группам. Общая смертность снизилась 1272,7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 886,1 на 100 тыс. населения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Смертность трудоспособного населения с 449,0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 313,3 на 100 тыс. населения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Снизилась так же и детская смертность, а младенческая смертность отсутствует.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979799"/>
              </p:ext>
            </p:extLst>
          </p:nvPr>
        </p:nvGraphicFramePr>
        <p:xfrm>
          <a:off x="683568" y="1628800"/>
          <a:ext cx="7700186" cy="52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Документ" r:id="rId3" imgW="9852751" imgH="7083942" progId="Word.Document.12">
                  <p:embed/>
                </p:oleObj>
              </mc:Choice>
              <mc:Fallback>
                <p:oleObj name="Документ" r:id="rId3" imgW="9852751" imgH="7083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628800"/>
                        <a:ext cx="7700186" cy="52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332655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Органиограмма</a:t>
            </a:r>
            <a:r>
              <a:rPr lang="ru-RU" sz="4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смертности населения.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общей смертности населения по возрастным группам.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877942"/>
              </p:ext>
            </p:extLst>
          </p:nvPr>
        </p:nvGraphicFramePr>
        <p:xfrm>
          <a:off x="0" y="1628800"/>
          <a:ext cx="4283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274350"/>
              </p:ext>
            </p:extLst>
          </p:nvPr>
        </p:nvGraphicFramePr>
        <p:xfrm>
          <a:off x="4067944" y="1628800"/>
          <a:ext cx="49685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25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общей смертности населения по месту смерти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39448"/>
              </p:ext>
            </p:extLst>
          </p:nvPr>
        </p:nvGraphicFramePr>
        <p:xfrm>
          <a:off x="179505" y="1772816"/>
          <a:ext cx="8856990" cy="41044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21132">
                  <a:extLst>
                    <a:ext uri="{9D8B030D-6E8A-4147-A177-3AD203B41FA5}">
                      <a16:colId xmlns:a16="http://schemas.microsoft.com/office/drawing/2014/main" val="1923571175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1234606239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3505291934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2564481695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2007585181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2112828588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1703640616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87403735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1757136471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2009875318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3629363221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588511494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276611759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837896105"/>
                    </a:ext>
                  </a:extLst>
                </a:gridCol>
                <a:gridCol w="566847">
                  <a:extLst>
                    <a:ext uri="{9D8B030D-6E8A-4147-A177-3AD203B41FA5}">
                      <a16:colId xmlns:a16="http://schemas.microsoft.com/office/drawing/2014/main" val="1981348520"/>
                    </a:ext>
                  </a:extLst>
                </a:gridCol>
              </a:tblGrid>
              <a:tr h="5539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ЦЗ Комрат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Гагаузия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Респ.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extLst>
                  <a:ext uri="{0D108BD9-81ED-4DB2-BD59-A6C34878D82A}">
                    <a16:rowId xmlns:a16="http://schemas.microsoft.com/office/drawing/2014/main" val="1661716657"/>
                  </a:ext>
                </a:extLst>
              </a:tr>
              <a:tr h="600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Абс. цифры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Уд. Вес в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 100 тыс. нас.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Абс. цифры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Уд. Вес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 100 тыс. нас.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extLst>
                  <a:ext uri="{0D108BD9-81ED-4DB2-BD59-A6C34878D82A}">
                    <a16:rowId xmlns:a16="http://schemas.microsoft.com/office/drawing/2014/main" val="2629534863"/>
                  </a:ext>
                </a:extLst>
              </a:tr>
              <a:tr h="589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extLst>
                  <a:ext uri="{0D108BD9-81ED-4DB2-BD59-A6C34878D82A}">
                    <a16:rowId xmlns:a16="http://schemas.microsoft.com/office/drawing/2014/main" val="4266150484"/>
                  </a:ext>
                </a:extLst>
              </a:tr>
              <a:tr h="589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Стац.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24,8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462,6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58,7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extLst>
                  <a:ext uri="{0D108BD9-81ED-4DB2-BD59-A6C34878D82A}">
                    <a16:rowId xmlns:a16="http://schemas.microsoft.com/office/drawing/2014/main" val="3264776394"/>
                  </a:ext>
                </a:extLst>
              </a:tr>
              <a:tr h="589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54,9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487,2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62,2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569,1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extLst>
                  <a:ext uri="{0D108BD9-81ED-4DB2-BD59-A6C34878D82A}">
                    <a16:rowId xmlns:a16="http://schemas.microsoft.com/office/drawing/2014/main" val="3053816698"/>
                  </a:ext>
                </a:extLst>
              </a:tr>
              <a:tr h="589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Др. ЛПУ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extLst>
                  <a:ext uri="{0D108BD9-81ED-4DB2-BD59-A6C34878D82A}">
                    <a16:rowId xmlns:a16="http://schemas.microsoft.com/office/drawing/2014/main" val="340776483"/>
                  </a:ext>
                </a:extLst>
              </a:tr>
              <a:tr h="589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Др. место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13" marR="5913" marT="5913" marB="0" anchor="ctr"/>
                </a:tc>
                <a:extLst>
                  <a:ext uri="{0D108BD9-81ED-4DB2-BD59-A6C34878D82A}">
                    <a16:rowId xmlns:a16="http://schemas.microsoft.com/office/drawing/2014/main" val="30484372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8020" y="6021288"/>
            <a:ext cx="8849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выше указанной таблицы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видно, что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смертность на дому  увеличилась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сравнении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2021 г.,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      увеличились случаи смерти   без квалифицированной медицинской помощи.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635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общей смертности населения по месту смерти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581493"/>
              </p:ext>
            </p:extLst>
          </p:nvPr>
        </p:nvGraphicFramePr>
        <p:xfrm>
          <a:off x="0" y="1748881"/>
          <a:ext cx="4716016" cy="26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908222"/>
              </p:ext>
            </p:extLst>
          </p:nvPr>
        </p:nvGraphicFramePr>
        <p:xfrm>
          <a:off x="4526733" y="1748881"/>
          <a:ext cx="4509763" cy="26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170412"/>
              </p:ext>
            </p:extLst>
          </p:nvPr>
        </p:nvGraphicFramePr>
        <p:xfrm>
          <a:off x="323528" y="4509119"/>
          <a:ext cx="8712968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4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400"/>
            <a:ext cx="7488832" cy="10668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смертность населения по населенным пунктам за 2022 г.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41692"/>
              </p:ext>
            </p:extLst>
          </p:nvPr>
        </p:nvGraphicFramePr>
        <p:xfrm>
          <a:off x="251521" y="1772817"/>
          <a:ext cx="8784973" cy="252028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16223">
                  <a:extLst>
                    <a:ext uri="{9D8B030D-6E8A-4147-A177-3AD203B41FA5}">
                      <a16:colId xmlns:a16="http://schemas.microsoft.com/office/drawing/2014/main" val="3772157521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1089071798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1498977278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57254304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962284822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3261811457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823995262"/>
                    </a:ext>
                  </a:extLst>
                </a:gridCol>
              </a:tblGrid>
              <a:tr h="2545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Умерло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т/с. возраст.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т/с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6020127"/>
                  </a:ext>
                </a:extLst>
              </a:tr>
              <a:tr h="48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из них взр.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ж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63576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Комрат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5889786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Буджак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3584050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Ферапонтьевка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4854697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Конгазчик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0964706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Бешалма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746963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ЦЗ Комрат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2656242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Район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1369442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977768"/>
              </p:ext>
            </p:extLst>
          </p:nvPr>
        </p:nvGraphicFramePr>
        <p:xfrm>
          <a:off x="113927" y="4365104"/>
          <a:ext cx="8922568" cy="243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8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73280" cy="1188368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смертности населения по основным причинам смерти.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100 тыс. населения)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20113"/>
              </p:ext>
            </p:extLst>
          </p:nvPr>
        </p:nvGraphicFramePr>
        <p:xfrm>
          <a:off x="179513" y="1772813"/>
          <a:ext cx="8784979" cy="49685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68849">
                  <a:extLst>
                    <a:ext uri="{9D8B030D-6E8A-4147-A177-3AD203B41FA5}">
                      <a16:colId xmlns:a16="http://schemas.microsoft.com/office/drawing/2014/main" val="3848105165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3141235558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1605183633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787268690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1018118362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2478500646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1269250209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401830402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3592782155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4033237494"/>
                    </a:ext>
                  </a:extLst>
                </a:gridCol>
                <a:gridCol w="721613">
                  <a:extLst>
                    <a:ext uri="{9D8B030D-6E8A-4147-A177-3AD203B41FA5}">
                      <a16:colId xmlns:a16="http://schemas.microsoft.com/office/drawing/2014/main" val="934691583"/>
                    </a:ext>
                  </a:extLst>
                </a:gridCol>
              </a:tblGrid>
              <a:tr h="3023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ЦЗ Комрат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Район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88636"/>
                  </a:ext>
                </a:extLst>
              </a:tr>
              <a:tr h="396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Абс. цифры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 100 тыс.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Абс. цифры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 100 тыс. нас.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2688691"/>
                  </a:ext>
                </a:extLst>
              </a:tr>
              <a:tr h="512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3152961"/>
                  </a:ext>
                </a:extLst>
              </a:tr>
              <a:tr h="687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I место – Патология органов кровообращения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576,7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452,9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508,2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7405"/>
                  </a:ext>
                </a:extLst>
              </a:tr>
              <a:tr h="1025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т.ч. инфаркты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80,1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76,7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77,9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6128203"/>
                  </a:ext>
                </a:extLst>
              </a:tr>
              <a:tr h="512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 </a:t>
                      </a:r>
                      <a:r>
                        <a:rPr lang="ru-RU" sz="1200" u="none" strike="noStrike" dirty="0">
                          <a:effectLst/>
                        </a:rPr>
                        <a:t>место – ОНКО патология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197,7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173,2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182,3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101,0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6191989"/>
                  </a:ext>
                </a:extLst>
              </a:tr>
              <a:tr h="687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III место  - Патология органов пищеварения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64,9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0374324"/>
                  </a:ext>
                </a:extLst>
              </a:tr>
              <a:tr h="512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IV </a:t>
                      </a:r>
                      <a:r>
                        <a:rPr lang="ru-RU" sz="1200" u="none" strike="noStrike" dirty="0">
                          <a:effectLst/>
                        </a:rPr>
                        <a:t>место-</a:t>
                      </a:r>
                      <a:r>
                        <a:rPr lang="en-US" sz="1200" u="none" strike="noStrike" dirty="0">
                          <a:effectLst/>
                        </a:rPr>
                        <a:t>COVID-19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123,2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212,1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3417310"/>
                  </a:ext>
                </a:extLst>
              </a:tr>
              <a:tr h="332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т.ч. циррозы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51,5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204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3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73280" cy="1188368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смертности населения по основным причинам смерти.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100 тыс. населения)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 smtClean="0">
                <a:effectLst/>
              </a:rPr>
              <a:t>Анализируя </a:t>
            </a:r>
            <a:r>
              <a:rPr lang="ru-RU" sz="1200" dirty="0">
                <a:effectLst/>
              </a:rPr>
              <a:t>структуру общей смертности населения видно, что показатель общей смертности в 2022 г. снизился по сравнению с предыдущим годом. В 2022 г. по ЦЗ Комрат умерло 313 человек, что составляет </a:t>
            </a:r>
            <a:r>
              <a:rPr lang="ru-RU" sz="1200" dirty="0">
                <a:solidFill>
                  <a:srgbClr val="FF0000"/>
                </a:solidFill>
                <a:effectLst/>
              </a:rPr>
              <a:t>891 </a:t>
            </a:r>
            <a:r>
              <a:rPr lang="ru-RU" sz="1200" dirty="0">
                <a:effectLst/>
              </a:rPr>
              <a:t>на 100 тыс. населения. В 2021 г. умерло 448 человек и показатель смертности был </a:t>
            </a:r>
            <a:r>
              <a:rPr lang="ru-RU" sz="1200" dirty="0">
                <a:solidFill>
                  <a:srgbClr val="FF0000"/>
                </a:solidFill>
                <a:effectLst/>
              </a:rPr>
              <a:t>1272,7</a:t>
            </a:r>
            <a:r>
              <a:rPr lang="ru-RU" sz="1200" dirty="0">
                <a:effectLst/>
              </a:rPr>
              <a:t> на 100 тыс. </a:t>
            </a:r>
            <a:r>
              <a:rPr lang="ru-RU" sz="1200" dirty="0" smtClean="0">
                <a:effectLst/>
              </a:rPr>
              <a:t>населения, что </a:t>
            </a:r>
            <a:r>
              <a:rPr lang="ru-RU" sz="1200" dirty="0" smtClean="0">
                <a:effectLst/>
              </a:rPr>
              <a:t>ниже показателей по Гагаузии </a:t>
            </a:r>
            <a:r>
              <a:rPr lang="ru-RU" sz="1200" dirty="0" smtClean="0">
                <a:solidFill>
                  <a:srgbClr val="FF0000"/>
                </a:solidFill>
                <a:effectLst/>
              </a:rPr>
              <a:t>1584 </a:t>
            </a:r>
            <a:r>
              <a:rPr lang="ru-RU" sz="1200" dirty="0" smtClean="0">
                <a:effectLst/>
              </a:rPr>
              <a:t>и по РМ </a:t>
            </a:r>
            <a:r>
              <a:rPr lang="ru-RU" sz="1200" dirty="0" smtClean="0">
                <a:solidFill>
                  <a:srgbClr val="FF0000"/>
                </a:solidFill>
                <a:effectLst/>
              </a:rPr>
              <a:t>1746,8</a:t>
            </a:r>
            <a:r>
              <a:rPr lang="ru-RU" sz="1200" dirty="0" smtClean="0">
                <a:effectLst/>
              </a:rPr>
              <a:t>.</a:t>
            </a:r>
            <a:r>
              <a:rPr lang="ru-RU" sz="12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>
                <a:effectLst/>
              </a:rPr>
              <a:t>Снижения показателей общей смертности можно объяснить значительным уменьшением смертности от ковида и от сердечно сосудистой патологии. Изменилась и структура общей смертности по причинам смерти. На первом месте как и в предыдущие годы смертность от патологии органов кровообращения. Данная патология на первом месте и по Гагаузии и по Молдове и почти во всем мире. По ЦЗ Комрат от патологии органов кровообращения умерло 159 человек и показатель составляет 452,9 на </a:t>
            </a:r>
            <a:r>
              <a:rPr lang="ru-RU" sz="1200" dirty="0" smtClean="0">
                <a:effectLst/>
              </a:rPr>
              <a:t>100 тыс.населения</a:t>
            </a:r>
            <a:r>
              <a:rPr lang="ru-RU" sz="1200" dirty="0">
                <a:effectLst/>
              </a:rPr>
              <a:t>. В 2021 году умерло 203 человека что на 43 человека больше чем 2022 году и показатель составлял 576,7 на 100 тыс. населения по району умерло 350 человек и показатель составляет 507,3  на 100 тыс. населения. В 2021 умерло 436 и показатель составляет 626,4 на 100 тыс. населения. Снизился показатель общей смертности  от данной  патологии  по ЦЗ Кирсово, ЦЗ Конгаз и ЦЗ Комрат.</a:t>
            </a:r>
          </a:p>
          <a:p>
            <a:pPr marL="0" indent="0" algn="just">
              <a:buNone/>
            </a:pPr>
            <a:r>
              <a:rPr lang="ru-RU" sz="1200" dirty="0">
                <a:effectLst/>
              </a:rPr>
              <a:t>На втором месте в структуре общей смертности стоит </a:t>
            </a:r>
            <a:r>
              <a:rPr lang="ru-RU" sz="1200" dirty="0">
                <a:solidFill>
                  <a:srgbClr val="FF0000"/>
                </a:solidFill>
                <a:effectLst/>
              </a:rPr>
              <a:t>ОНКО патологии</a:t>
            </a:r>
            <a:r>
              <a:rPr lang="ru-RU" sz="1200" dirty="0">
                <a:effectLst/>
              </a:rPr>
              <a:t>, которая несколько увеличилась в динамике. В 2022 году умерло 64 человек и показатель составляет 182,3. В 2021 году  61 человек и показатель составляет </a:t>
            </a:r>
            <a:r>
              <a:rPr lang="ru-RU" sz="1200" dirty="0" smtClean="0">
                <a:solidFill>
                  <a:srgbClr val="FF0000"/>
                </a:solidFill>
                <a:effectLst/>
              </a:rPr>
              <a:t>173,2</a:t>
            </a:r>
            <a:r>
              <a:rPr lang="ru-RU" sz="1200" dirty="0" smtClean="0">
                <a:effectLst/>
              </a:rPr>
              <a:t>, что </a:t>
            </a:r>
            <a:r>
              <a:rPr lang="ru-RU" sz="1200" dirty="0" smtClean="0">
                <a:effectLst/>
              </a:rPr>
              <a:t>ниже</a:t>
            </a:r>
            <a:r>
              <a:rPr lang="ru-RU" sz="1200" dirty="0" smtClean="0">
                <a:effectLst/>
              </a:rPr>
              <a:t>, чем </a:t>
            </a:r>
            <a:r>
              <a:rPr lang="ru-RU" sz="1200" dirty="0" smtClean="0">
                <a:effectLst/>
              </a:rPr>
              <a:t>по РМ (220,7) и по Гагаузии (247,5). </a:t>
            </a:r>
            <a:r>
              <a:rPr lang="ru-RU" sz="1200" dirty="0">
                <a:effectLst/>
              </a:rPr>
              <a:t>Возросла  смертность от ОНКО патологии в г. Комрат с 47 случаев смерти  до 54 и показатель с 179,3 до 201,4 на 100 тыс. населения. По ЦЗ Кирсово - показатель 223,8 и по ЦЗ Авдарма – 242,4. Снизился показатель по ЦЗ Чок-Майдан -125,0 ЦЗ </a:t>
            </a:r>
            <a:r>
              <a:rPr lang="ru-RU" sz="1200" dirty="0" smtClean="0">
                <a:effectLst/>
              </a:rPr>
              <a:t>Конгаз -</a:t>
            </a:r>
            <a:r>
              <a:rPr lang="ru-RU" sz="1200" dirty="0">
                <a:effectLst/>
              </a:rPr>
              <a:t>132,0 и по ЦЗ Бешалма -78,9.</a:t>
            </a:r>
          </a:p>
          <a:p>
            <a:pPr marL="0" indent="0" algn="just">
              <a:buNone/>
            </a:pPr>
            <a:r>
              <a:rPr lang="ru-RU" sz="1200" dirty="0">
                <a:effectLst/>
              </a:rPr>
              <a:t>На третьем месте патология органов пищеварения от которой умерло 22 человека и показатель составляет 62,6 на 100 </a:t>
            </a:r>
            <a:r>
              <a:rPr lang="ru-RU" sz="1200" dirty="0" smtClean="0">
                <a:effectLst/>
              </a:rPr>
              <a:t>тыс. населения</a:t>
            </a:r>
            <a:r>
              <a:rPr lang="ru-RU" sz="1200" dirty="0">
                <a:effectLst/>
              </a:rPr>
              <a:t>. В 2021 году умерло 27 человек и показатель составляет 76,7 на 100 тыс. населения. Уменьшилось количество смертности от цирроза с 20 </a:t>
            </a:r>
            <a:r>
              <a:rPr lang="ru-RU" sz="1200" dirty="0" smtClean="0">
                <a:effectLst/>
              </a:rPr>
              <a:t>до 16 </a:t>
            </a:r>
            <a:r>
              <a:rPr lang="ru-RU" sz="1200" dirty="0">
                <a:effectLst/>
              </a:rPr>
              <a:t>и показатель составляет 45,5 на 100 тыс. населения в 2022 г., а в 2021 56,8 на 100 тыс. населения.</a:t>
            </a:r>
          </a:p>
          <a:p>
            <a:pPr marL="0" indent="0" algn="just">
              <a:buNone/>
            </a:pPr>
            <a:r>
              <a:rPr lang="ru-RU" sz="1200" dirty="0">
                <a:effectLst/>
              </a:rPr>
              <a:t>На четвертом месте смертность от ковида от которого умерло 18 человек и показатель составляет 51,2 на 100 тыс.населения. В 2021 году умерло 95 человек и показатель составлял 269,8 на 100 тыс. населения .</a:t>
            </a:r>
          </a:p>
          <a:p>
            <a:pPr marL="0" indent="0" algn="just">
              <a:buNone/>
            </a:pPr>
            <a:r>
              <a:rPr lang="ru-RU" sz="1200" dirty="0" smtClean="0">
                <a:effectLst/>
              </a:rPr>
              <a:t>На </a:t>
            </a:r>
            <a:r>
              <a:rPr lang="ru-RU" sz="1200" dirty="0">
                <a:effectLst/>
              </a:rPr>
              <a:t>пятом месте травмы от которых  умерло по ЦЗ Комрат 15 чел. и показатель 42,7 на 100 </a:t>
            </a:r>
            <a:r>
              <a:rPr lang="ru-RU" sz="1200" dirty="0" smtClean="0">
                <a:effectLst/>
              </a:rPr>
              <a:t>тыс. населения</a:t>
            </a:r>
            <a:r>
              <a:rPr lang="ru-RU" sz="1200" dirty="0">
                <a:effectLst/>
              </a:rPr>
              <a:t>. По району   умерло  25 чел. и показатель  составляет  36,0 на 100 тыс. населения. Особенно  прискорбно, что в районе из умерших трое детей и двое умерли от </a:t>
            </a:r>
            <a:r>
              <a:rPr lang="ru-RU" sz="1200" dirty="0" smtClean="0">
                <a:effectLst/>
              </a:rPr>
              <a:t>травм.</a:t>
            </a:r>
            <a:endParaRPr lang="ru-RU" sz="1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2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73280" cy="11883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смертности населения трудоспособного возраста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02677"/>
              </p:ext>
            </p:extLst>
          </p:nvPr>
        </p:nvGraphicFramePr>
        <p:xfrm>
          <a:off x="179512" y="1844824"/>
          <a:ext cx="8784971" cy="19660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87159">
                  <a:extLst>
                    <a:ext uri="{9D8B030D-6E8A-4147-A177-3AD203B41FA5}">
                      <a16:colId xmlns:a16="http://schemas.microsoft.com/office/drawing/2014/main" val="2793956133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3501567115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173755243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306133225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3513649669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3832197834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4233908475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2356110896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2856020876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1846943857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683867752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1715415232"/>
                    </a:ext>
                  </a:extLst>
                </a:gridCol>
                <a:gridCol w="633151">
                  <a:extLst>
                    <a:ext uri="{9D8B030D-6E8A-4147-A177-3AD203B41FA5}">
                      <a16:colId xmlns:a16="http://schemas.microsoft.com/office/drawing/2014/main" val="378883738"/>
                    </a:ext>
                  </a:extLst>
                </a:gridCol>
              </a:tblGrid>
              <a:tr h="1931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ЦЗ Комрат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Район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406357"/>
                  </a:ext>
                </a:extLst>
              </a:tr>
              <a:tr h="416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Абс. цифры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Уд. Вес в %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 100 тыс. нас.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Абс. цифры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Уд. Вес %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 100 тыс. нас.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258845"/>
                  </a:ext>
                </a:extLst>
              </a:tr>
              <a:tr h="424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3386187615"/>
                  </a:ext>
                </a:extLst>
              </a:tr>
              <a:tr h="233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Стац.</a:t>
                      </a:r>
                      <a:endParaRPr lang="ru-RU" sz="14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37,1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133,3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68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37,3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23,8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158,1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81,5</a:t>
                      </a:r>
                      <a:endParaRPr lang="ru-RU" sz="1400" b="0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4003382614"/>
                  </a:ext>
                </a:extLst>
              </a:tr>
              <a:tr h="233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Дома</a:t>
                      </a:r>
                      <a:endParaRPr lang="ru-RU" sz="14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34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125,9</a:t>
                      </a:r>
                      <a:endParaRPr lang="ru-RU" sz="14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142,8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69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37,9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48,2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160,4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165,5</a:t>
                      </a:r>
                      <a:endParaRPr lang="ru-RU" sz="1400" b="0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272069621"/>
                  </a:ext>
                </a:extLst>
              </a:tr>
              <a:tr h="233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Др. ЛПУ</a:t>
                      </a:r>
                      <a:endParaRPr lang="ru-RU" sz="14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14,4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51,8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11,5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48,8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44,2</a:t>
                      </a:r>
                      <a:endParaRPr lang="ru-RU" sz="1400" b="0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3460705782"/>
                  </a:ext>
                </a:extLst>
              </a:tr>
              <a:tr h="233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Др. место</a:t>
                      </a:r>
                      <a:endParaRPr lang="ru-RU" sz="1400" b="1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13,4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48,1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13,4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55,8</a:t>
                      </a:r>
                      <a:endParaRPr lang="ru-RU" sz="14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51,2</a:t>
                      </a:r>
                      <a:endParaRPr lang="ru-RU" sz="1400" b="0" i="0" u="none" strike="noStrike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59" marR="6659" marT="6659" marB="0" anchor="ctr"/>
                </a:tc>
                <a:extLst>
                  <a:ext uri="{0D108BD9-81ED-4DB2-BD59-A6C34878D82A}">
                    <a16:rowId xmlns:a16="http://schemas.microsoft.com/office/drawing/2014/main" val="325922554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414908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Смертность населения  трудоспособного возраста   по  ЦЗ Комрат и  по району снизилась по сравнению с 2021 г. по ЦЗ Комрат за 2022 г. умерло 68 чел. и показатель на 100 тыс. т/с  населения составляет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313,3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в 2021 г. умерло 97 чел. 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449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100 тыс. т/с населения. По району за 2022 г.  умерло 147 чел.  и  показатель составляет 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342,6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100 тыс.  в сравнении с 2021 г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423,2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100 тыс. т/с населения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u="sng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Ниже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районного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показателя уровень  смертности  т/с населения по ЦЗ Конгаз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288,6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Авдарма 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238,0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ЦЗ Комрат 313,3. </a:t>
            </a:r>
            <a:r>
              <a:rPr lang="ru-RU" sz="1400" u="sng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Выше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ЦЗ Кирсова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534,8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Чок- Майдан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571,4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100 тыс. нас. Структура смертности населения т/с возраста по месту смерти имеет некоторые  изменения: уменьшилась смертность  в стационаре района и в других стационарах. Это  связано с эпидемией, больные 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ковидом, особенно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тяжёлые формы лечились только в стационаре ЦРБ  и республики.  Эти формы давали повышенную летальность в стационаре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3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effectLst/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смерти населения  трудоспособного возраста по основным причинам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100 тыс. населения.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533242"/>
              </p:ext>
            </p:extLst>
          </p:nvPr>
        </p:nvGraphicFramePr>
        <p:xfrm>
          <a:off x="179512" y="1844824"/>
          <a:ext cx="8784977" cy="47525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42599">
                  <a:extLst>
                    <a:ext uri="{9D8B030D-6E8A-4147-A177-3AD203B41FA5}">
                      <a16:colId xmlns:a16="http://schemas.microsoft.com/office/drawing/2014/main" val="332348159"/>
                    </a:ext>
                  </a:extLst>
                </a:gridCol>
                <a:gridCol w="739170">
                  <a:extLst>
                    <a:ext uri="{9D8B030D-6E8A-4147-A177-3AD203B41FA5}">
                      <a16:colId xmlns:a16="http://schemas.microsoft.com/office/drawing/2014/main" val="1822116901"/>
                    </a:ext>
                  </a:extLst>
                </a:gridCol>
                <a:gridCol w="695172">
                  <a:extLst>
                    <a:ext uri="{9D8B030D-6E8A-4147-A177-3AD203B41FA5}">
                      <a16:colId xmlns:a16="http://schemas.microsoft.com/office/drawing/2014/main" val="3969018902"/>
                    </a:ext>
                  </a:extLst>
                </a:gridCol>
                <a:gridCol w="739170">
                  <a:extLst>
                    <a:ext uri="{9D8B030D-6E8A-4147-A177-3AD203B41FA5}">
                      <a16:colId xmlns:a16="http://schemas.microsoft.com/office/drawing/2014/main" val="3775340205"/>
                    </a:ext>
                  </a:extLst>
                </a:gridCol>
                <a:gridCol w="659973">
                  <a:extLst>
                    <a:ext uri="{9D8B030D-6E8A-4147-A177-3AD203B41FA5}">
                      <a16:colId xmlns:a16="http://schemas.microsoft.com/office/drawing/2014/main" val="1970623649"/>
                    </a:ext>
                  </a:extLst>
                </a:gridCol>
                <a:gridCol w="1774595">
                  <a:extLst>
                    <a:ext uri="{9D8B030D-6E8A-4147-A177-3AD203B41FA5}">
                      <a16:colId xmlns:a16="http://schemas.microsoft.com/office/drawing/2014/main" val="3877598591"/>
                    </a:ext>
                  </a:extLst>
                </a:gridCol>
                <a:gridCol w="563177">
                  <a:extLst>
                    <a:ext uri="{9D8B030D-6E8A-4147-A177-3AD203B41FA5}">
                      <a16:colId xmlns:a16="http://schemas.microsoft.com/office/drawing/2014/main" val="1048047740"/>
                    </a:ext>
                  </a:extLst>
                </a:gridCol>
                <a:gridCol w="563177">
                  <a:extLst>
                    <a:ext uri="{9D8B030D-6E8A-4147-A177-3AD203B41FA5}">
                      <a16:colId xmlns:a16="http://schemas.microsoft.com/office/drawing/2014/main" val="3461338195"/>
                    </a:ext>
                  </a:extLst>
                </a:gridCol>
                <a:gridCol w="651174">
                  <a:extLst>
                    <a:ext uri="{9D8B030D-6E8A-4147-A177-3AD203B41FA5}">
                      <a16:colId xmlns:a16="http://schemas.microsoft.com/office/drawing/2014/main" val="3876373117"/>
                    </a:ext>
                  </a:extLst>
                </a:gridCol>
                <a:gridCol w="756770">
                  <a:extLst>
                    <a:ext uri="{9D8B030D-6E8A-4147-A177-3AD203B41FA5}">
                      <a16:colId xmlns:a16="http://schemas.microsoft.com/office/drawing/2014/main" val="2886491820"/>
                    </a:ext>
                  </a:extLst>
                </a:gridCol>
              </a:tblGrid>
              <a:tr h="4204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>
                          <a:effectLst/>
                        </a:rPr>
                        <a:t>Структура смертности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ЦЗ Комрат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Структура смертности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177505"/>
                  </a:ext>
                </a:extLst>
              </a:tr>
              <a:tr h="536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Абс. цифры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тыс.населения</a:t>
                      </a:r>
                      <a:endParaRPr lang="ru-RU" sz="9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Абс. цифры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 100 тыс.населения</a:t>
                      </a:r>
                    </a:p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613500789"/>
                  </a:ext>
                </a:extLst>
              </a:tr>
              <a:tr h="280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1298665651"/>
                  </a:ext>
                </a:extLst>
              </a:tr>
              <a:tr h="69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I место – Патология органов кровообращения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110,5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 место – Патология органов кровообращения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18" marR="6418" marT="641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97,9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1258967308"/>
                  </a:ext>
                </a:extLst>
              </a:tr>
              <a:tr h="470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 </a:t>
                      </a:r>
                      <a:r>
                        <a:rPr lang="ru-RU" sz="1200" u="none" strike="noStrike" dirty="0">
                          <a:effectLst/>
                        </a:rPr>
                        <a:t>место – ОНКО патология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92,5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 – ОНКО патология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18" marR="6418" marT="641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74,4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3287370014"/>
                  </a:ext>
                </a:extLst>
              </a:tr>
              <a:tr h="692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III </a:t>
                      </a:r>
                      <a:r>
                        <a:rPr lang="ru-RU" sz="1200" u="none" strike="noStrike" dirty="0">
                          <a:effectLst/>
                        </a:rPr>
                        <a:t>место–Травмы и отравления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III место  - Патология органов пищеварения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18" marR="6418" marT="641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4141441599"/>
                  </a:ext>
                </a:extLst>
              </a:tr>
              <a:tr h="69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IV место– Патология органов пищеварения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IV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место–Травмы и отравления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18" marR="6418" marT="641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3626392741"/>
                  </a:ext>
                </a:extLst>
              </a:tr>
              <a:tr h="69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V место  - Патология органов дыхания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 место– Патология органов дыхания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18" marR="6418" marT="641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4208063723"/>
                  </a:ext>
                </a:extLst>
              </a:tr>
              <a:tr h="27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VI </a:t>
                      </a:r>
                      <a:r>
                        <a:rPr lang="ru-RU" sz="1200" u="none" strike="noStrike" dirty="0">
                          <a:effectLst/>
                        </a:rPr>
                        <a:t>место-</a:t>
                      </a:r>
                      <a:r>
                        <a:rPr lang="en-US" sz="1200" u="none" strike="noStrike" dirty="0">
                          <a:effectLst/>
                        </a:rPr>
                        <a:t>COVID-19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место-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COVID-19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18" marR="6418" marT="641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4281599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b="1" dirty="0">
                <a:effectLst/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смерти населения  трудоспособного возраста по основным причинам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100 тыс. населения.</a:t>
            </a:r>
            <a:endParaRPr lang="ru-RU" sz="16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72816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сравнению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годом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изменилась структура смерти т/с возраста по причине смерти. На 1-ом месте  патология органов кровообращения  от которой умерли   по ЦЗ Комрат   24  человека  т/с возраста  и показатель   составляет 110,6 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нас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т/с возраста. По району умерло 42 чел. и показатель составляет 97,9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100 тыс.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2-м месте ОНКО патология  от которой умерли по ЦЗ Комрат 18 больных  и показатель составляет 82,9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100 тыс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т/с населения.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району 37чел. что на 5 чел. больше  и показатель  поднялся  до    86,2  с   74,4.  Нет смертности от ОНКО заболеваний в т/с возрасте в 2022г  с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Буджак, 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Ферапонтьевка,  и в с.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Авдарма, но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возросла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Кирсово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90,9 до 209,3 на100тыс т/с населения.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3-ем месте стоит патология органов пищеварения, которая в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снизилась  по  сравнении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2021 г.,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по ЦЗ Комрат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55,5 на 100 тыс до 18,4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уменьшился показатель смертности  от цирроза с 37,0 до 9,2 на 100  тыс. населения т/с  возраста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Снизился данный показатель и по району с 60,4 до 41,9 на 100 тыс. т/с населения.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4-ом месте   в структуре  смертности населения т/с возраста занимают травмы, от которых погибло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ЦЗ Комрат 9 чел. и по-казатель составляет 41,4., в  2021г этот показатель был 60,1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100 тыс.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т/с возраста.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району  смертность от травм так же меньше, в 2022г умерло16 чел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37,2, а 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г.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чел.,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-58,1 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тыс. т/с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5-ом месте патология органов дыхания, на 6-ом месте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оба эти показатели  снизились в динамике.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26037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амбулаторной помощи населению.</a:t>
            </a:r>
            <a:r>
              <a:rPr lang="ru-R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 болезненность населения.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28858"/>
              </p:ext>
            </p:extLst>
          </p:nvPr>
        </p:nvGraphicFramePr>
        <p:xfrm>
          <a:off x="107500" y="1700808"/>
          <a:ext cx="8929000" cy="367241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49660">
                  <a:extLst>
                    <a:ext uri="{9D8B030D-6E8A-4147-A177-3AD203B41FA5}">
                      <a16:colId xmlns:a16="http://schemas.microsoft.com/office/drawing/2014/main" val="3597413438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3129127206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2092425288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3896681821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143270153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2218430699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1548990963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2701458566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1703167802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1171066589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2778091989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897308871"/>
                    </a:ext>
                  </a:extLst>
                </a:gridCol>
                <a:gridCol w="614945">
                  <a:extLst>
                    <a:ext uri="{9D8B030D-6E8A-4147-A177-3AD203B41FA5}">
                      <a16:colId xmlns:a16="http://schemas.microsoft.com/office/drawing/2014/main" val="3259142211"/>
                    </a:ext>
                  </a:extLst>
                </a:gridCol>
              </a:tblGrid>
              <a:tr h="5346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всего 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из  </a:t>
                      </a:r>
                      <a:r>
                        <a:rPr lang="ru-RU" sz="1400" u="none" strike="noStrike" dirty="0">
                          <a:effectLst/>
                        </a:rPr>
                        <a:t>них:  взрослые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    дети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24430"/>
                  </a:ext>
                </a:extLst>
              </a:tr>
              <a:tr h="458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 Абс.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На </a:t>
                      </a:r>
                      <a:r>
                        <a:rPr lang="ru-RU" sz="1400" u="none" strike="noStrike" dirty="0">
                          <a:effectLst/>
                        </a:rPr>
                        <a:t>10тыс</a:t>
                      </a:r>
                      <a:r>
                        <a:rPr lang="ru-RU" sz="1400" u="none" strike="noStrike" dirty="0" smtClean="0">
                          <a:effectLst/>
                        </a:rPr>
                        <a:t>.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 Абс.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На </a:t>
                      </a:r>
                      <a:r>
                        <a:rPr lang="ru-RU" sz="1400" u="none" strike="noStrike" dirty="0">
                          <a:effectLst/>
                        </a:rPr>
                        <a:t>10тыс</a:t>
                      </a:r>
                      <a:r>
                        <a:rPr lang="ru-RU" sz="1400" u="none" strike="noStrike" dirty="0" smtClean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  Абс.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На </a:t>
                      </a:r>
                      <a:r>
                        <a:rPr lang="ru-RU" sz="1400" u="none" strike="noStrike" dirty="0">
                          <a:effectLst/>
                        </a:rPr>
                        <a:t>10тыс</a:t>
                      </a:r>
                      <a:r>
                        <a:rPr lang="ru-RU" sz="1400" u="none" strike="noStrike" dirty="0" smtClean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extLst>
                  <a:ext uri="{0D108BD9-81ED-4DB2-BD59-A6C34878D82A}">
                    <a16:rowId xmlns:a16="http://schemas.microsoft.com/office/drawing/2014/main" val="756396588"/>
                  </a:ext>
                </a:extLst>
              </a:tr>
              <a:tr h="299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b"/>
                </a:tc>
                <a:extLst>
                  <a:ext uri="{0D108BD9-81ED-4DB2-BD59-A6C34878D82A}">
                    <a16:rowId xmlns:a16="http://schemas.microsoft.com/office/drawing/2014/main" val="3847981867"/>
                  </a:ext>
                </a:extLst>
              </a:tr>
              <a:tr h="339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Комрат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25421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27133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9439,3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10075,0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21026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22686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10311,4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11125,5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4395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4447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6720,1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6799,7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extLst>
                  <a:ext uri="{0D108BD9-81ED-4DB2-BD59-A6C34878D82A}">
                    <a16:rowId xmlns:a16="http://schemas.microsoft.com/office/drawing/2014/main" val="2449535781"/>
                  </a:ext>
                </a:extLst>
              </a:tr>
              <a:tr h="339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Бешалма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3724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2901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9454,1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7364,8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3144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2354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10009,5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7494,4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580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547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7277,2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6863,2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extLst>
                  <a:ext uri="{0D108BD9-81ED-4DB2-BD59-A6C34878D82A}">
                    <a16:rowId xmlns:a16="http://schemas.microsoft.com/office/drawing/2014/main" val="4007958491"/>
                  </a:ext>
                </a:extLst>
              </a:tr>
              <a:tr h="339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Буджак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1182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1616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7471,5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10214,9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988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1184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7761,1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9300,8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432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6278,3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13980,6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extLst>
                  <a:ext uri="{0D108BD9-81ED-4DB2-BD59-A6C34878D82A}">
                    <a16:rowId xmlns:a16="http://schemas.microsoft.com/office/drawing/2014/main" val="3741840027"/>
                  </a:ext>
                </a:extLst>
              </a:tr>
              <a:tr h="339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Ферапонтьевка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681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725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8501,8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9051,2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658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695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9835,5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10388,6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1742,4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2272,7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extLst>
                  <a:ext uri="{0D108BD9-81ED-4DB2-BD59-A6C34878D82A}">
                    <a16:rowId xmlns:a16="http://schemas.microsoft.com/office/drawing/2014/main" val="3586409580"/>
                  </a:ext>
                </a:extLst>
              </a:tr>
              <a:tr h="339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Конгазчик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1475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1565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7430,7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7884,1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1170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1142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7349,2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7173,3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305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423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7760,8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10763,3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extLst>
                  <a:ext uri="{0D108BD9-81ED-4DB2-BD59-A6C34878D82A}">
                    <a16:rowId xmlns:a16="http://schemas.microsoft.com/office/drawing/2014/main" val="3656955103"/>
                  </a:ext>
                </a:extLst>
              </a:tr>
              <a:tr h="339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ЦЗ Комрат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32483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33940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9676,7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9631,3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26986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28061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9970,0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10367,2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5497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5879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6726,6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7194,0</a:t>
                      </a:r>
                      <a:endParaRPr lang="ru-RU" sz="12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extLst>
                  <a:ext uri="{0D108BD9-81ED-4DB2-BD59-A6C34878D82A}">
                    <a16:rowId xmlns:a16="http://schemas.microsoft.com/office/drawing/2014/main" val="2120010418"/>
                  </a:ext>
                </a:extLst>
              </a:tr>
              <a:tr h="339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Район</a:t>
                      </a:r>
                      <a:endParaRPr lang="ru-RU" sz="1400" b="1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56570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58624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8126,1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8421,2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46431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47532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8549,2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8751,9</a:t>
                      </a:r>
                      <a:endParaRPr lang="ru-RU" sz="1200" b="0" i="0" u="none" strike="noStrike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10139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11092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6624,6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7247,3</a:t>
                      </a:r>
                      <a:endParaRPr lang="ru-RU" sz="1200" b="0" i="0" u="none" strike="noStrike" dirty="0">
                        <a:solidFill>
                          <a:srgbClr val="1F4E7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43" marR="5343" marT="5343" marB="0" anchor="ctr"/>
                </a:tc>
                <a:extLst>
                  <a:ext uri="{0D108BD9-81ED-4DB2-BD59-A6C34878D82A}">
                    <a16:rowId xmlns:a16="http://schemas.microsoft.com/office/drawing/2014/main" val="15750773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501" y="5517232"/>
            <a:ext cx="89289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 болезненность   по ЦЗ Комрат составляет 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9631,3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остаётся на уровне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9676,7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Несколько увеличилась  болезненность детского возраста  с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6736,6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до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7194,0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что говорит об улучшении регистрации   заболевании. По району  уровень  болезненности   так же  несколько  увеличился по сравнению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2021г.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8126,1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до 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8421,2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тыс.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учреждения.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ПМСУ ЦЗ Комрат.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его составе состоят ОСВ: Конгазчик, Бешалма, Буджак, Ферапонтьевка. Здание ОСВ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Бешалма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нуждается в капитальном ремонте. В ОСВ 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Ферапонтьевка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нужен капитальный ремонт здания. В ЦЗ Комрат нужен срочный капитальный ремонт канализационной системы и водопровода! На каждом этаже в нескольких кабинетах потолки постоянно текут. Во многих шахтах протекают канализационные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трубы,а после дождей иногда вода находит ходы до 1-го этажа.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оснащения медицинским оборудованием.</a:t>
            </a:r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 снабжены всем необходимым для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работы:хорошими условиями труда,постоянной проточной холодной и горячей водой.,карпоративной связью,спецодеждой.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2018 года укомплектованы компьютерами и принтерами для обеспечения работы в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SIA AMP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многие компьютера уже надо обновлять, т.к. они очень плохо работают. </a:t>
            </a:r>
          </a:p>
          <a:p>
            <a:pPr marL="0" indent="0"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провести новую сеть для создания более быстрого и качественного интернета для работы в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</a:t>
            </a:r>
            <a:endParaRPr lang="ru-RU" sz="1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3.Необходим капитальный ремонт  в помещениях  комратской поликлиники и в офисах для  </a:t>
            </a:r>
            <a:r>
              <a:rPr lang="ru-RU" sz="140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14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40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конфиденциальности.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.                     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санитарным транспортом. Процент износа и состояния.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Санитарным транспортом ЦЗ Комрат оснащен, но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машина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изношенная,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купить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новую машину,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т.к. на ремонт и поддержание, в виду плохого состояния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тратятся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большие суммы.</a:t>
            </a:r>
            <a:endParaRPr lang="en-US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реабилитации зданий и их обеспечение медицинской техникой,</a:t>
            </a:r>
            <a:r>
              <a:rPr 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 2021 году завершен проект по «</a:t>
            </a:r>
            <a:r>
              <a:rPr lang="ru-RU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Стоимость проекта более 9 млн. лей.  В результате кардинально улучшился вид здания, стало более теплым</a:t>
            </a:r>
          </a:p>
        </p:txBody>
      </p:sp>
    </p:spTree>
    <p:extLst>
      <p:ext uri="{BB962C8B-B14F-4D97-AF65-F5344CB8AC3E}">
        <p14:creationId xmlns:p14="http://schemas.microsoft.com/office/powerpoint/2010/main" val="30240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26037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населения.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133979"/>
              </p:ext>
            </p:extLst>
          </p:nvPr>
        </p:nvGraphicFramePr>
        <p:xfrm>
          <a:off x="107504" y="1772817"/>
          <a:ext cx="8961641" cy="3760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794">
                  <a:extLst>
                    <a:ext uri="{9D8B030D-6E8A-4147-A177-3AD203B41FA5}">
                      <a16:colId xmlns:a16="http://schemas.microsoft.com/office/drawing/2014/main" val="2772393958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3661691658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160077559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3255477630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1662979797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1557895581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2832024803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979863262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1000422333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2095895573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2137167272"/>
                    </a:ext>
                  </a:extLst>
                </a:gridCol>
                <a:gridCol w="634484">
                  <a:extLst>
                    <a:ext uri="{9D8B030D-6E8A-4147-A177-3AD203B41FA5}">
                      <a16:colId xmlns:a16="http://schemas.microsoft.com/office/drawing/2014/main" val="2953237762"/>
                    </a:ext>
                  </a:extLst>
                </a:gridCol>
                <a:gridCol w="625523">
                  <a:extLst>
                    <a:ext uri="{9D8B030D-6E8A-4147-A177-3AD203B41FA5}">
                      <a16:colId xmlns:a16="http://schemas.microsoft.com/office/drawing/2014/main" val="950694090"/>
                    </a:ext>
                  </a:extLst>
                </a:gridCol>
              </a:tblGrid>
              <a:tr h="3144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 них:  взрослые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227170"/>
                  </a:ext>
                </a:extLst>
              </a:tr>
              <a:tr h="262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10тыс.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10тыс.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 10тыс.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65705"/>
                  </a:ext>
                </a:extLst>
              </a:tr>
              <a:tr h="287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425021"/>
                  </a:ext>
                </a:extLst>
              </a:tr>
              <a:tr h="379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Комрат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3684,2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3612,2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2865,4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2748,2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6218,6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6305,8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682287"/>
                  </a:ext>
                </a:extLst>
              </a:tr>
              <a:tr h="379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Бешалма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1698,4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1411,5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1359,4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1177,9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3036,3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2333,7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831382"/>
                  </a:ext>
                </a:extLst>
              </a:tr>
              <a:tr h="379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Буджак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2256,6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4810,3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1531,8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2859,4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5242,7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9935,2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371843"/>
                  </a:ext>
                </a:extLst>
              </a:tr>
              <a:tr h="463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Ферапонтьевка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235,7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724,1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6651,7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9984,8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762450"/>
                  </a:ext>
                </a:extLst>
              </a:tr>
              <a:tr h="44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Конгазчик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2876,5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3193,9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1903,2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1526,4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6819,3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949,1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630854"/>
                  </a:ext>
                </a:extLst>
              </a:tr>
              <a:tr h="443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ЦЗ Комрат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11737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3274,2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3330,7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2448,0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5814,9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6254,3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2985239"/>
                  </a:ext>
                </a:extLst>
              </a:tr>
              <a:tr h="379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21342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21469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3065,7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3083,9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11650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2301,6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</a:rPr>
                        <a:t>2145,1</a:t>
                      </a:r>
                      <a:endParaRPr lang="ru-RU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5777,2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6415,5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523994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5534839"/>
            <a:ext cx="910952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   взрослого населения незначительно ниже 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2448,0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тыс.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населения,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2507,1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  это снижение связано  со значительным снижением  случаев заболеваемости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ковидом-19.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детей несколько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выше,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 в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2021г.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 ЦЗ Комрат в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г. 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5814,9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6254,3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по району 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5777,2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6415,5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это повышение связано с повышением уровня  простудными заболеваниями  и  заболеваниями    органов дыхания у детей.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91400" cy="1260376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осмотры населения по ЦЗ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Комрат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74528"/>
              </p:ext>
            </p:extLst>
          </p:nvPr>
        </p:nvGraphicFramePr>
        <p:xfrm>
          <a:off x="251522" y="1844820"/>
          <a:ext cx="8784971" cy="482453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32246">
                  <a:extLst>
                    <a:ext uri="{9D8B030D-6E8A-4147-A177-3AD203B41FA5}">
                      <a16:colId xmlns:a16="http://schemas.microsoft.com/office/drawing/2014/main" val="7405806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82036271"/>
                    </a:ext>
                  </a:extLst>
                </a:gridCol>
                <a:gridCol w="717444">
                  <a:extLst>
                    <a:ext uri="{9D8B030D-6E8A-4147-A177-3AD203B41FA5}">
                      <a16:colId xmlns:a16="http://schemas.microsoft.com/office/drawing/2014/main" val="3608698686"/>
                    </a:ext>
                  </a:extLst>
                </a:gridCol>
                <a:gridCol w="502628">
                  <a:extLst>
                    <a:ext uri="{9D8B030D-6E8A-4147-A177-3AD203B41FA5}">
                      <a16:colId xmlns:a16="http://schemas.microsoft.com/office/drawing/2014/main" val="2563646167"/>
                    </a:ext>
                  </a:extLst>
                </a:gridCol>
                <a:gridCol w="423265">
                  <a:extLst>
                    <a:ext uri="{9D8B030D-6E8A-4147-A177-3AD203B41FA5}">
                      <a16:colId xmlns:a16="http://schemas.microsoft.com/office/drawing/2014/main" val="2910824671"/>
                    </a:ext>
                  </a:extLst>
                </a:gridCol>
                <a:gridCol w="423265">
                  <a:extLst>
                    <a:ext uri="{9D8B030D-6E8A-4147-A177-3AD203B41FA5}">
                      <a16:colId xmlns:a16="http://schemas.microsoft.com/office/drawing/2014/main" val="3643088324"/>
                    </a:ext>
                  </a:extLst>
                </a:gridCol>
                <a:gridCol w="423265">
                  <a:extLst>
                    <a:ext uri="{9D8B030D-6E8A-4147-A177-3AD203B41FA5}">
                      <a16:colId xmlns:a16="http://schemas.microsoft.com/office/drawing/2014/main" val="27751384"/>
                    </a:ext>
                  </a:extLst>
                </a:gridCol>
                <a:gridCol w="469561">
                  <a:extLst>
                    <a:ext uri="{9D8B030D-6E8A-4147-A177-3AD203B41FA5}">
                      <a16:colId xmlns:a16="http://schemas.microsoft.com/office/drawing/2014/main" val="3094609818"/>
                    </a:ext>
                  </a:extLst>
                </a:gridCol>
                <a:gridCol w="423265">
                  <a:extLst>
                    <a:ext uri="{9D8B030D-6E8A-4147-A177-3AD203B41FA5}">
                      <a16:colId xmlns:a16="http://schemas.microsoft.com/office/drawing/2014/main" val="2209787537"/>
                    </a:ext>
                  </a:extLst>
                </a:gridCol>
                <a:gridCol w="423265">
                  <a:extLst>
                    <a:ext uri="{9D8B030D-6E8A-4147-A177-3AD203B41FA5}">
                      <a16:colId xmlns:a16="http://schemas.microsoft.com/office/drawing/2014/main" val="3933226211"/>
                    </a:ext>
                  </a:extLst>
                </a:gridCol>
                <a:gridCol w="423265">
                  <a:extLst>
                    <a:ext uri="{9D8B030D-6E8A-4147-A177-3AD203B41FA5}">
                      <a16:colId xmlns:a16="http://schemas.microsoft.com/office/drawing/2014/main" val="4043450847"/>
                    </a:ext>
                  </a:extLst>
                </a:gridCol>
                <a:gridCol w="529082">
                  <a:extLst>
                    <a:ext uri="{9D8B030D-6E8A-4147-A177-3AD203B41FA5}">
                      <a16:colId xmlns:a16="http://schemas.microsoft.com/office/drawing/2014/main" val="2605715272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1648260196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1144753412"/>
                    </a:ext>
                  </a:extLst>
                </a:gridCol>
              </a:tblGrid>
              <a:tr h="35564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подлежало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осмотрено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выявлено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Среднересп. показатель  за 2021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99469"/>
                  </a:ext>
                </a:extLst>
              </a:tr>
              <a:tr h="168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РМ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</a:rPr>
                        <a:t>АТО Гагаузия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3504604161"/>
                  </a:ext>
                </a:extLst>
              </a:tr>
              <a:tr h="168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абс.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абс.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абс.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абс.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58326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Антропометрия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27111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26970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20613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23335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76,03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86,50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673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3,26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87,7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84,6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4003760683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Измерение А.Д.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27113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26970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21659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23350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79,88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86,60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647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2,89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88,1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1764150469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Холестерин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15950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15835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9968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10357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62,50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65,40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723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7,25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6,90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72,3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3477070232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Сахар крови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15465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15932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10146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10807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65,61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67,80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5,05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4,80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76,3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73,6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1907602279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Осм.кожи щ/ж,лимф/уз,м/ж,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27111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26970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21357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22657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78,78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84,00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347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1,62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1,40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87,1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85,2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2565345528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Цитолог.тест Б-П (жен.25-64л.из гр.риска)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3097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3255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1880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2129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60,70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65,40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3,72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4,40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51,9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48,5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1206944742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Колоноскопия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29,21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39,10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10,26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8,60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387444769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Гемоккульт-тест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6416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5899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1174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855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18,30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14,50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4,77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8,00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1999949673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МРС (из гр.риска)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581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668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88,95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84,10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79,4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90,2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2586127900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Глазнаия тономерия(ст.40лет)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7657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7938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4768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5300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62,27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66,70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5,52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63,6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61,8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3416589327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Рентгенограм гр.кл.(из гр. риска)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2251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1663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1872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84,07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83,10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0,66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3258235148"/>
                  </a:ext>
                </a:extLst>
              </a:tr>
              <a:tr h="3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Анализ мокроты на   АКУБ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338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40,33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27,70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0,77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1" marR="4791" marT="4791" marB="0" anchor="ctr"/>
                </a:tc>
                <a:extLst>
                  <a:ext uri="{0D108BD9-81ED-4DB2-BD59-A6C34878D82A}">
                    <a16:rowId xmlns:a16="http://schemas.microsoft.com/office/drawing/2014/main" val="296338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119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704856" cy="789959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беременным.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550288"/>
            <a:ext cx="892899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данную таблицу  приходим  к выводу  что из года в год уменьшается количество  взятых на учёт беременных женщин, следовательно уменьшается и количество родов. Ухудшился показатель своевременного взятия на учёт  до 12 ти недель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80,70%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 г. до  77% в 2022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г., что не намного меньше чем по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РМ (за 2021 84,4%, а по Гагаузии 81,4%).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Уменьшилось количество  преждевременных  родов, несколько  возрос показатель наблюдения беременных по стандартам.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86359"/>
              </p:ext>
            </p:extLst>
          </p:nvPr>
        </p:nvGraphicFramePr>
        <p:xfrm>
          <a:off x="251522" y="1676401"/>
          <a:ext cx="8640960" cy="3873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324">
                  <a:extLst>
                    <a:ext uri="{9D8B030D-6E8A-4147-A177-3AD203B41FA5}">
                      <a16:colId xmlns:a16="http://schemas.microsoft.com/office/drawing/2014/main" val="3638238415"/>
                    </a:ext>
                  </a:extLst>
                </a:gridCol>
                <a:gridCol w="920003">
                  <a:extLst>
                    <a:ext uri="{9D8B030D-6E8A-4147-A177-3AD203B41FA5}">
                      <a16:colId xmlns:a16="http://schemas.microsoft.com/office/drawing/2014/main" val="1700712360"/>
                    </a:ext>
                  </a:extLst>
                </a:gridCol>
                <a:gridCol w="920003">
                  <a:extLst>
                    <a:ext uri="{9D8B030D-6E8A-4147-A177-3AD203B41FA5}">
                      <a16:colId xmlns:a16="http://schemas.microsoft.com/office/drawing/2014/main" val="1931243261"/>
                    </a:ext>
                  </a:extLst>
                </a:gridCol>
                <a:gridCol w="920003">
                  <a:extLst>
                    <a:ext uri="{9D8B030D-6E8A-4147-A177-3AD203B41FA5}">
                      <a16:colId xmlns:a16="http://schemas.microsoft.com/office/drawing/2014/main" val="2639868120"/>
                    </a:ext>
                  </a:extLst>
                </a:gridCol>
                <a:gridCol w="920003">
                  <a:extLst>
                    <a:ext uri="{9D8B030D-6E8A-4147-A177-3AD203B41FA5}">
                      <a16:colId xmlns:a16="http://schemas.microsoft.com/office/drawing/2014/main" val="2376007049"/>
                    </a:ext>
                  </a:extLst>
                </a:gridCol>
                <a:gridCol w="849236">
                  <a:extLst>
                    <a:ext uri="{9D8B030D-6E8A-4147-A177-3AD203B41FA5}">
                      <a16:colId xmlns:a16="http://schemas.microsoft.com/office/drawing/2014/main" val="1428920188"/>
                    </a:ext>
                  </a:extLst>
                </a:gridCol>
                <a:gridCol w="679388">
                  <a:extLst>
                    <a:ext uri="{9D8B030D-6E8A-4147-A177-3AD203B41FA5}">
                      <a16:colId xmlns:a16="http://schemas.microsoft.com/office/drawing/2014/main" val="1780234385"/>
                    </a:ext>
                  </a:extLst>
                </a:gridCol>
              </a:tblGrid>
              <a:tr h="1718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2020г.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2021г.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71289"/>
                  </a:ext>
                </a:extLst>
              </a:tr>
              <a:tr h="17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Абс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Абс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Абс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2789736781"/>
                  </a:ext>
                </a:extLst>
              </a:tr>
              <a:tr h="106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Взяты  на  ,,Д" учет    берем.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2046479038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из них:   до  12 недель    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81,60%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80,70%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2780779585"/>
                  </a:ext>
                </a:extLst>
              </a:tr>
              <a:tr h="336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Из числа закончившейся беременностей   закончили: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3456847410"/>
                  </a:ext>
                </a:extLst>
              </a:tr>
              <a:tr h="268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           а)  родами  в  срок  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69,10%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93,20%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92,70%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17479764"/>
                  </a:ext>
                </a:extLst>
              </a:tr>
              <a:tr h="29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           б)  преждевременными   родами   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3,80%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2,20%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1,30%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1466780150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           в)  аборты  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5,10%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4,40%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5,80%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2583229327"/>
                  </a:ext>
                </a:extLst>
              </a:tr>
              <a:tr h="336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Из  числа  беременность  осмотрены  гинекологом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82,60%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3684703195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 в.т.ч: до  12 нед.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82,60%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79,80%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3656524091"/>
                  </a:ext>
                </a:extLst>
              </a:tr>
              <a:tr h="268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            в  30 нед.   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91,70%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81,80%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86,90%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172236795"/>
                  </a:ext>
                </a:extLst>
              </a:tr>
              <a:tr h="268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УЗИ  в  сроке  18-21нед: 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83,70%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80,40%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86,20%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2728984219"/>
                  </a:ext>
                </a:extLst>
              </a:tr>
              <a:tr h="29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    Обследованы  на  сифилис  в  12 нед.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2345345841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            в  28-30 нед.    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139953641"/>
                  </a:ext>
                </a:extLst>
              </a:tr>
              <a:tr h="29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Обследованы  на  ВИЧ        100%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100,00%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3398611628"/>
                  </a:ext>
                </a:extLst>
              </a:tr>
              <a:tr h="290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         Наблюдались по стандартам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76,80%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78,70%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86,80%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4" marR="7254" marT="7254" marB="0" anchor="ctr"/>
                </a:tc>
                <a:extLst>
                  <a:ext uri="{0D108BD9-81ED-4DB2-BD59-A6C34878D82A}">
                    <a16:rowId xmlns:a16="http://schemas.microsoft.com/office/drawing/2014/main" val="2784029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92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704856" cy="789959"/>
          </a:xfrm>
        </p:spPr>
        <p:txBody>
          <a:bodyPr/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 детям по ЦЗ Комрат.</a:t>
            </a:r>
            <a:endParaRPr lang="ru-RU" sz="3200" dirty="0"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629841"/>
            <a:ext cx="8829470" cy="2187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демографические данные видно, что рождаемость из года в год снижается. Если в 2020 г. исполнилось 1 год 425 детям, в 2021г. 366 детям, то 2022 г.  исполнилось 1 год только 357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детям. Из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таблицы вытекает, что значительно увеличился удельный вес детей, наблюдаемых по стандартам с 59,8% в 2021 г. до 80,1% в 2022г., увеличился удельный вес детей, кормящихся грудью. А так же значительно возрос процент детей которым проводился комплексный медицинский осмотр с 67,1% в 2021г. до 94,2%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г. На грудном вскармливании:   до 1 года по Гагаузии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56,1%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 РМ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69,1 %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Видно, что наши показатели ниже, но все таки выше, чем предыдущие 2 года.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95053"/>
              </p:ext>
            </p:extLst>
          </p:nvPr>
        </p:nvGraphicFramePr>
        <p:xfrm>
          <a:off x="179512" y="1772816"/>
          <a:ext cx="8829469" cy="2857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679">
                  <a:extLst>
                    <a:ext uri="{9D8B030D-6E8A-4147-A177-3AD203B41FA5}">
                      <a16:colId xmlns:a16="http://schemas.microsoft.com/office/drawing/2014/main" val="251267760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2877725570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3444136506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3813079315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686487310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319102453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3610933002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644094439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482695399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1175868988"/>
                    </a:ext>
                  </a:extLst>
                </a:gridCol>
                <a:gridCol w="802679">
                  <a:extLst>
                    <a:ext uri="{9D8B030D-6E8A-4147-A177-3AD203B41FA5}">
                      <a16:colId xmlns:a16="http://schemas.microsoft.com/office/drawing/2014/main" val="2852707193"/>
                    </a:ext>
                  </a:extLst>
                </a:gridCol>
              </a:tblGrid>
              <a:tr h="2880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исполн. 1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Наблюдались </a:t>
                      </a:r>
                      <a:r>
                        <a:rPr lang="ru-RU" sz="1200" dirty="0">
                          <a:effectLst/>
                        </a:rPr>
                        <a:t>по стандартам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Кормились   грудью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проф. осмотр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extLst>
                  <a:ext uri="{0D108BD9-81ED-4DB2-BD59-A6C34878D82A}">
                    <a16:rowId xmlns:a16="http://schemas.microsoft.com/office/drawing/2014/main" val="1970542372"/>
                  </a:ext>
                </a:extLst>
              </a:tr>
              <a:tr h="290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до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до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82333"/>
                  </a:ext>
                </a:extLst>
              </a:tr>
              <a:tr h="229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3-х мес.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6-ти мес.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года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b"/>
                </a:tc>
                <a:extLst>
                  <a:ext uri="{0D108BD9-81ED-4DB2-BD59-A6C34878D82A}">
                    <a16:rowId xmlns:a16="http://schemas.microsoft.com/office/drawing/2014/main" val="818238210"/>
                  </a:ext>
                </a:extLst>
              </a:tr>
              <a:tr h="68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33,7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extLst>
                  <a:ext uri="{0D108BD9-81ED-4DB2-BD59-A6C34878D82A}">
                    <a16:rowId xmlns:a16="http://schemas.microsoft.com/office/drawing/2014/main" val="153970745"/>
                  </a:ext>
                </a:extLst>
              </a:tr>
              <a:tr h="68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59,8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</a:rPr>
                        <a:t>40,1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extLst>
                  <a:ext uri="{0D108BD9-81ED-4DB2-BD59-A6C34878D82A}">
                    <a16:rowId xmlns:a16="http://schemas.microsoft.com/office/drawing/2014/main" val="4266050561"/>
                  </a:ext>
                </a:extLst>
              </a:tr>
              <a:tr h="68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80,1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84,0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72,5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61,9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08" marR="56708" marT="0" marB="0" anchor="ctr"/>
                </a:tc>
                <a:extLst>
                  <a:ext uri="{0D108BD9-81ED-4DB2-BD59-A6C34878D82A}">
                    <a16:rowId xmlns:a16="http://schemas.microsoft.com/office/drawing/2014/main" val="311429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74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704856" cy="789959"/>
          </a:xfrm>
        </p:spPr>
        <p:txBody>
          <a:bodyPr/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 детям по ЦЗ Комрат.</a:t>
            </a:r>
            <a:endParaRPr lang="ru-RU" sz="3200" dirty="0">
              <a:solidFill>
                <a:schemeClr val="tx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136160"/>
              </p:ext>
            </p:extLst>
          </p:nvPr>
        </p:nvGraphicFramePr>
        <p:xfrm>
          <a:off x="107504" y="1844824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0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детей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07375"/>
              </p:ext>
            </p:extLst>
          </p:nvPr>
        </p:nvGraphicFramePr>
        <p:xfrm>
          <a:off x="251520" y="1772816"/>
          <a:ext cx="8669188" cy="398481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680240">
                  <a:extLst>
                    <a:ext uri="{9D8B030D-6E8A-4147-A177-3AD203B41FA5}">
                      <a16:colId xmlns:a16="http://schemas.microsoft.com/office/drawing/2014/main" val="3562534375"/>
                    </a:ext>
                  </a:extLst>
                </a:gridCol>
                <a:gridCol w="1238455">
                  <a:extLst>
                    <a:ext uri="{9D8B030D-6E8A-4147-A177-3AD203B41FA5}">
                      <a16:colId xmlns:a16="http://schemas.microsoft.com/office/drawing/2014/main" val="3140175225"/>
                    </a:ext>
                  </a:extLst>
                </a:gridCol>
                <a:gridCol w="1756019">
                  <a:extLst>
                    <a:ext uri="{9D8B030D-6E8A-4147-A177-3AD203B41FA5}">
                      <a16:colId xmlns:a16="http://schemas.microsoft.com/office/drawing/2014/main" val="1195962975"/>
                    </a:ext>
                  </a:extLst>
                </a:gridCol>
                <a:gridCol w="1756019">
                  <a:extLst>
                    <a:ext uri="{9D8B030D-6E8A-4147-A177-3AD203B41FA5}">
                      <a16:colId xmlns:a16="http://schemas.microsoft.com/office/drawing/2014/main" val="2181661803"/>
                    </a:ext>
                  </a:extLst>
                </a:gridCol>
                <a:gridCol w="1238455">
                  <a:extLst>
                    <a:ext uri="{9D8B030D-6E8A-4147-A177-3AD203B41FA5}">
                      <a16:colId xmlns:a16="http://schemas.microsoft.com/office/drawing/2014/main" val="3736287646"/>
                    </a:ext>
                  </a:extLst>
                </a:gridCol>
              </a:tblGrid>
              <a:tr h="31350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ЦЗ Комрат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Среднересп. показатель за 2021г.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3890"/>
                  </a:ext>
                </a:extLst>
              </a:tr>
              <a:tr h="286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РМ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АТО Гагаузия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749909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Заболеваемость детей 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581,5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625,4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813,7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880,9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9290778"/>
                  </a:ext>
                </a:extLst>
              </a:tr>
              <a:tr h="27094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41209"/>
                  </a:ext>
                </a:extLst>
              </a:tr>
              <a:tr h="3295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Инфекционные и паразитарные болезни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11,2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18,7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44,4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27,5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8195926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Эндокринные болезни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2,6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2,3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5204652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Болезни нервной системы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2,9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3,6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222325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Болезни органов дыхания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484,4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495,2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594,2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702,4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4699900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Болезни органов пищеварения 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12,8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9,4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0967855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Болезни мочеполовой системы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5,6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6,6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1642468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Врождённые пороки развития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2,6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2,6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5,4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7775774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Травмы и отравления 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18,6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11,9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1509903"/>
                  </a:ext>
                </a:extLst>
              </a:tr>
              <a:tr h="306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COVID-19</a:t>
                      </a:r>
                      <a:endParaRPr lang="en-US" sz="1100" b="1" i="0" u="none" strike="noStrike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10,2</a:t>
                      </a:r>
                      <a:endParaRPr lang="ru-RU" sz="1100" b="1" i="0" u="none" strike="noStrike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10,6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10,7</a:t>
                      </a:r>
                      <a:endParaRPr lang="ru-RU" sz="1100" b="1" i="0" u="none" strike="noStrike" dirty="0">
                        <a:solidFill>
                          <a:srgbClr val="44546A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93959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851029"/>
            <a:ext cx="8669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видно,что за 2022 г. было много заболевших Ковид-19 детей. Виден незначительный рост болезней органов дыхания, но значительно ниже, чем по Гагаузии и по РМ. Низкий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выявления паразитарных заболевание связан с изменением стандарта ведения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сняты ежегодное обследование на гельминты детей,кроме 3 и 7 летнего возраста)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20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tabLst>
                <a:tab pos="3143250" algn="l"/>
              </a:tabLst>
            </a:pPr>
            <a:r>
              <a:rPr kumimoji="0"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вспомогательных служб за 2022 год</a:t>
            </a:r>
            <a:r>
              <a:rPr kumimoji="0" lang="ru-RU" sz="2800" b="1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8656" y="155775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кабинета физиотерапии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44793"/>
              </p:ext>
            </p:extLst>
          </p:nvPr>
        </p:nvGraphicFramePr>
        <p:xfrm>
          <a:off x="142202" y="1904502"/>
          <a:ext cx="8894294" cy="17296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00624">
                  <a:extLst>
                    <a:ext uri="{9D8B030D-6E8A-4147-A177-3AD203B41FA5}">
                      <a16:colId xmlns:a16="http://schemas.microsoft.com/office/drawing/2014/main" val="1174677078"/>
                    </a:ext>
                  </a:extLst>
                </a:gridCol>
                <a:gridCol w="1606513">
                  <a:extLst>
                    <a:ext uri="{9D8B030D-6E8A-4147-A177-3AD203B41FA5}">
                      <a16:colId xmlns:a16="http://schemas.microsoft.com/office/drawing/2014/main" val="3605537251"/>
                    </a:ext>
                  </a:extLst>
                </a:gridCol>
                <a:gridCol w="1661910">
                  <a:extLst>
                    <a:ext uri="{9D8B030D-6E8A-4147-A177-3AD203B41FA5}">
                      <a16:colId xmlns:a16="http://schemas.microsoft.com/office/drawing/2014/main" val="3187064131"/>
                    </a:ext>
                  </a:extLst>
                </a:gridCol>
                <a:gridCol w="1440321">
                  <a:extLst>
                    <a:ext uri="{9D8B030D-6E8A-4147-A177-3AD203B41FA5}">
                      <a16:colId xmlns:a16="http://schemas.microsoft.com/office/drawing/2014/main" val="333504751"/>
                    </a:ext>
                  </a:extLst>
                </a:gridCol>
                <a:gridCol w="1384926">
                  <a:extLst>
                    <a:ext uri="{9D8B030D-6E8A-4147-A177-3AD203B41FA5}">
                      <a16:colId xmlns:a16="http://schemas.microsoft.com/office/drawing/2014/main" val="4113473912"/>
                    </a:ext>
                  </a:extLst>
                </a:gridCol>
              </a:tblGrid>
              <a:tr h="22186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17931"/>
                  </a:ext>
                </a:extLst>
              </a:tr>
              <a:tr h="399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всего проц.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 100 </a:t>
                      </a:r>
                      <a:r>
                        <a:rPr lang="ru-RU" sz="1400" u="none" strike="noStrike" dirty="0" smtClean="0">
                          <a:effectLst/>
                        </a:rPr>
                        <a:t>посещ.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всего проц.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 100 </a:t>
                      </a:r>
                      <a:r>
                        <a:rPr lang="ru-RU" sz="1400" u="none" strike="noStrike" dirty="0" smtClean="0">
                          <a:effectLst/>
                        </a:rPr>
                        <a:t>посещ.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7661001"/>
                  </a:ext>
                </a:extLst>
              </a:tr>
              <a:tr h="213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Комрат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6595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6707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1249331"/>
                  </a:ext>
                </a:extLst>
              </a:tr>
              <a:tr h="221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Бешалма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6073143"/>
                  </a:ext>
                </a:extLst>
              </a:tr>
              <a:tr h="221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ВСЕГО по ЦЗ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6595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7370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7,4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4875948"/>
                  </a:ext>
                </a:extLst>
              </a:tr>
              <a:tr h="221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Гагаузия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9100766"/>
                  </a:ext>
                </a:extLst>
              </a:tr>
              <a:tr h="221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 республике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64011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7510" y="4874416"/>
            <a:ext cx="2183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Рентгенодиагностика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15823"/>
              </p:ext>
            </p:extLst>
          </p:nvPr>
        </p:nvGraphicFramePr>
        <p:xfrm>
          <a:off x="142202" y="5212970"/>
          <a:ext cx="8894292" cy="124036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73209">
                  <a:extLst>
                    <a:ext uri="{9D8B030D-6E8A-4147-A177-3AD203B41FA5}">
                      <a16:colId xmlns:a16="http://schemas.microsoft.com/office/drawing/2014/main" val="3456444280"/>
                    </a:ext>
                  </a:extLst>
                </a:gridCol>
                <a:gridCol w="1189246">
                  <a:extLst>
                    <a:ext uri="{9D8B030D-6E8A-4147-A177-3AD203B41FA5}">
                      <a16:colId xmlns:a16="http://schemas.microsoft.com/office/drawing/2014/main" val="579526521"/>
                    </a:ext>
                  </a:extLst>
                </a:gridCol>
                <a:gridCol w="1230255">
                  <a:extLst>
                    <a:ext uri="{9D8B030D-6E8A-4147-A177-3AD203B41FA5}">
                      <a16:colId xmlns:a16="http://schemas.microsoft.com/office/drawing/2014/main" val="3833720180"/>
                    </a:ext>
                  </a:extLst>
                </a:gridCol>
                <a:gridCol w="1230255">
                  <a:extLst>
                    <a:ext uri="{9D8B030D-6E8A-4147-A177-3AD203B41FA5}">
                      <a16:colId xmlns:a16="http://schemas.microsoft.com/office/drawing/2014/main" val="1616261576"/>
                    </a:ext>
                  </a:extLst>
                </a:gridCol>
                <a:gridCol w="1066221">
                  <a:extLst>
                    <a:ext uri="{9D8B030D-6E8A-4147-A177-3AD203B41FA5}">
                      <a16:colId xmlns:a16="http://schemas.microsoft.com/office/drawing/2014/main" val="5649787"/>
                    </a:ext>
                  </a:extLst>
                </a:gridCol>
                <a:gridCol w="1025214">
                  <a:extLst>
                    <a:ext uri="{9D8B030D-6E8A-4147-A177-3AD203B41FA5}">
                      <a16:colId xmlns:a16="http://schemas.microsoft.com/office/drawing/2014/main" val="643302935"/>
                    </a:ext>
                  </a:extLst>
                </a:gridCol>
                <a:gridCol w="1079892">
                  <a:extLst>
                    <a:ext uri="{9D8B030D-6E8A-4147-A177-3AD203B41FA5}">
                      <a16:colId xmlns:a16="http://schemas.microsoft.com/office/drawing/2014/main" val="2306676726"/>
                    </a:ext>
                  </a:extLst>
                </a:gridCol>
              </a:tblGrid>
              <a:tr h="2480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47824"/>
                  </a:ext>
                </a:extLst>
              </a:tr>
              <a:tr h="248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исслед.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 10.000 нас.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 100 посещ.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исслед.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 10.000 нас.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 100 посещ.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1865440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ЦЗ Комрат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11237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3218,58 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11985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3401,07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10,45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5972887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Гагаузия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6372,1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4374415"/>
                  </a:ext>
                </a:extLst>
              </a:tr>
              <a:tr h="248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 республике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5918,4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721118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202" y="3819511"/>
            <a:ext cx="889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видно, что наши показатели ниже республики и Гагаузии,связано это с тем,что специалист длительно болеет. Из нижней таблицы видно, что ренгенодиагностика на 100 посещений выше чем по Гагаузии и республике.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17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tabLst>
                <a:tab pos="3143250" algn="l"/>
              </a:tabLst>
            </a:pPr>
            <a:r>
              <a:rPr kumimoji="0"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вспомогательных служб за 2022 год</a:t>
            </a:r>
            <a:r>
              <a:rPr kumimoji="0" lang="ru-RU" sz="2800" b="1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850" y="15168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 служба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1459" y="5034662"/>
            <a:ext cx="206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71589"/>
              </p:ext>
            </p:extLst>
          </p:nvPr>
        </p:nvGraphicFramePr>
        <p:xfrm>
          <a:off x="127073" y="1841209"/>
          <a:ext cx="8889850" cy="18973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56694">
                  <a:extLst>
                    <a:ext uri="{9D8B030D-6E8A-4147-A177-3AD203B41FA5}">
                      <a16:colId xmlns:a16="http://schemas.microsoft.com/office/drawing/2014/main" val="397932693"/>
                    </a:ext>
                  </a:extLst>
                </a:gridCol>
                <a:gridCol w="1633289">
                  <a:extLst>
                    <a:ext uri="{9D8B030D-6E8A-4147-A177-3AD203B41FA5}">
                      <a16:colId xmlns:a16="http://schemas.microsoft.com/office/drawing/2014/main" val="3824323020"/>
                    </a:ext>
                  </a:extLst>
                </a:gridCol>
                <a:gridCol w="1633289">
                  <a:extLst>
                    <a:ext uri="{9D8B030D-6E8A-4147-A177-3AD203B41FA5}">
                      <a16:colId xmlns:a16="http://schemas.microsoft.com/office/drawing/2014/main" val="2438892607"/>
                    </a:ext>
                  </a:extLst>
                </a:gridCol>
                <a:gridCol w="1633289">
                  <a:extLst>
                    <a:ext uri="{9D8B030D-6E8A-4147-A177-3AD203B41FA5}">
                      <a16:colId xmlns:a16="http://schemas.microsoft.com/office/drawing/2014/main" val="4207827013"/>
                    </a:ext>
                  </a:extLst>
                </a:gridCol>
                <a:gridCol w="1633289">
                  <a:extLst>
                    <a:ext uri="{9D8B030D-6E8A-4147-A177-3AD203B41FA5}">
                      <a16:colId xmlns:a16="http://schemas.microsoft.com/office/drawing/2014/main" val="1728402626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2614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абс.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на 1 обращ.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абс.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на 1 обращ. с/вр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4129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Комрат (всего)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314403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2,87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379244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4,60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4991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Комрат (сем.вр.)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314403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379244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4,62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6571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Бешалма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8975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Буджак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5915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Конгазчик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90607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ВСЕГО ЦЗ: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316626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4,88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380961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3,84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7705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Гагаузия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3,10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692183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 республике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674615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22332"/>
              </p:ext>
            </p:extLst>
          </p:nvPr>
        </p:nvGraphicFramePr>
        <p:xfrm>
          <a:off x="127073" y="5373216"/>
          <a:ext cx="8889851" cy="14401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77135">
                  <a:extLst>
                    <a:ext uri="{9D8B030D-6E8A-4147-A177-3AD203B41FA5}">
                      <a16:colId xmlns:a16="http://schemas.microsoft.com/office/drawing/2014/main" val="143176409"/>
                    </a:ext>
                  </a:extLst>
                </a:gridCol>
                <a:gridCol w="1068786">
                  <a:extLst>
                    <a:ext uri="{9D8B030D-6E8A-4147-A177-3AD203B41FA5}">
                      <a16:colId xmlns:a16="http://schemas.microsoft.com/office/drawing/2014/main" val="3144823884"/>
                    </a:ext>
                  </a:extLst>
                </a:gridCol>
                <a:gridCol w="1068786">
                  <a:extLst>
                    <a:ext uri="{9D8B030D-6E8A-4147-A177-3AD203B41FA5}">
                      <a16:colId xmlns:a16="http://schemas.microsoft.com/office/drawing/2014/main" val="3737689837"/>
                    </a:ext>
                  </a:extLst>
                </a:gridCol>
                <a:gridCol w="1068786">
                  <a:extLst>
                    <a:ext uri="{9D8B030D-6E8A-4147-A177-3AD203B41FA5}">
                      <a16:colId xmlns:a16="http://schemas.microsoft.com/office/drawing/2014/main" val="2376140277"/>
                    </a:ext>
                  </a:extLst>
                </a:gridCol>
                <a:gridCol w="1068786">
                  <a:extLst>
                    <a:ext uri="{9D8B030D-6E8A-4147-A177-3AD203B41FA5}">
                      <a16:colId xmlns:a16="http://schemas.microsoft.com/office/drawing/2014/main" val="355798905"/>
                    </a:ext>
                  </a:extLst>
                </a:gridCol>
                <a:gridCol w="1068786">
                  <a:extLst>
                    <a:ext uri="{9D8B030D-6E8A-4147-A177-3AD203B41FA5}">
                      <a16:colId xmlns:a16="http://schemas.microsoft.com/office/drawing/2014/main" val="1829519451"/>
                    </a:ext>
                  </a:extLst>
                </a:gridCol>
                <a:gridCol w="1068786">
                  <a:extLst>
                    <a:ext uri="{9D8B030D-6E8A-4147-A177-3AD203B41FA5}">
                      <a16:colId xmlns:a16="http://schemas.microsoft.com/office/drawing/2014/main" val="2104484129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Закончили 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 Проведен. койко дни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Средняя  длительность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70294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66294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Комрат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4949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9,82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177544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Бешалма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20912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ВСЕГО ЦЗ: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648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566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6128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8,32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9,46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625745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7073" y="3957444"/>
            <a:ext cx="888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первой таблицы видно, что на одно обращение проводится лабораторных исследований больше чем по республике и Гагаузии.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второй таблицы видно, что за 2022 год больше пациентов пролечились в условиях дневного стационара, что связано со снятием ковидных ограничений.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47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tabLst>
                <a:tab pos="3143250" algn="l"/>
              </a:tabLst>
            </a:pPr>
            <a:r>
              <a:rPr kumimoji="0"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вспомогательных служб за 2022 год</a:t>
            </a:r>
            <a:r>
              <a:rPr kumimoji="0" lang="ru-RU" sz="2800" b="1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7802" y="15149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диагностика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1" y="4853187"/>
            <a:ext cx="87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 увеличение проведенных обследований почти вдвое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снижения заболеваемости Ковид-19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65791"/>
              </p:ext>
            </p:extLst>
          </p:nvPr>
        </p:nvGraphicFramePr>
        <p:xfrm>
          <a:off x="179512" y="1884248"/>
          <a:ext cx="8784976" cy="27688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04594">
                  <a:extLst>
                    <a:ext uri="{9D8B030D-6E8A-4147-A177-3AD203B41FA5}">
                      <a16:colId xmlns:a16="http://schemas.microsoft.com/office/drawing/2014/main" val="791420251"/>
                    </a:ext>
                  </a:extLst>
                </a:gridCol>
                <a:gridCol w="1609776">
                  <a:extLst>
                    <a:ext uri="{9D8B030D-6E8A-4147-A177-3AD203B41FA5}">
                      <a16:colId xmlns:a16="http://schemas.microsoft.com/office/drawing/2014/main" val="4041617606"/>
                    </a:ext>
                  </a:extLst>
                </a:gridCol>
                <a:gridCol w="1547861">
                  <a:extLst>
                    <a:ext uri="{9D8B030D-6E8A-4147-A177-3AD203B41FA5}">
                      <a16:colId xmlns:a16="http://schemas.microsoft.com/office/drawing/2014/main" val="1734145320"/>
                    </a:ext>
                  </a:extLst>
                </a:gridCol>
                <a:gridCol w="1630415">
                  <a:extLst>
                    <a:ext uri="{9D8B030D-6E8A-4147-A177-3AD203B41FA5}">
                      <a16:colId xmlns:a16="http://schemas.microsoft.com/office/drawing/2014/main" val="1019574309"/>
                    </a:ext>
                  </a:extLst>
                </a:gridCol>
                <a:gridCol w="1692330">
                  <a:extLst>
                    <a:ext uri="{9D8B030D-6E8A-4147-A177-3AD203B41FA5}">
                      <a16:colId xmlns:a16="http://schemas.microsoft.com/office/drawing/2014/main" val="1973957040"/>
                    </a:ext>
                  </a:extLst>
                </a:gridCol>
              </a:tblGrid>
              <a:tr h="2525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983501"/>
                  </a:ext>
                </a:extLst>
              </a:tr>
              <a:tr h="252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Всего иссл.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 1000 посящ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Всего иссл.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 1000 посящ.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2376520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Комрат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3774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088695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Буджак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59,7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0300193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Ферапонтьевка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4435135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Конгазчик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7924196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Бешалма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48,7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1597909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ЭКГ (каб.26а)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3788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38,2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0600573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ЦЗ Комрат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5717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8587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0740508"/>
                  </a:ext>
                </a:extLst>
              </a:tr>
              <a:tr h="252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Гагаузия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2151578"/>
                  </a:ext>
                </a:extLst>
              </a:tr>
              <a:tr h="243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Республика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158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549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1521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 инвалидности по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району за 2022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32295"/>
              </p:ext>
            </p:extLst>
          </p:nvPr>
        </p:nvGraphicFramePr>
        <p:xfrm>
          <a:off x="107505" y="1772816"/>
          <a:ext cx="8928991" cy="21602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84065">
                  <a:extLst>
                    <a:ext uri="{9D8B030D-6E8A-4147-A177-3AD203B41FA5}">
                      <a16:colId xmlns:a16="http://schemas.microsoft.com/office/drawing/2014/main" val="3255130606"/>
                    </a:ext>
                  </a:extLst>
                </a:gridCol>
                <a:gridCol w="951100">
                  <a:extLst>
                    <a:ext uri="{9D8B030D-6E8A-4147-A177-3AD203B41FA5}">
                      <a16:colId xmlns:a16="http://schemas.microsoft.com/office/drawing/2014/main" val="990207863"/>
                    </a:ext>
                  </a:extLst>
                </a:gridCol>
                <a:gridCol w="1029176">
                  <a:extLst>
                    <a:ext uri="{9D8B030D-6E8A-4147-A177-3AD203B41FA5}">
                      <a16:colId xmlns:a16="http://schemas.microsoft.com/office/drawing/2014/main" val="2876979307"/>
                    </a:ext>
                  </a:extLst>
                </a:gridCol>
                <a:gridCol w="794950">
                  <a:extLst>
                    <a:ext uri="{9D8B030D-6E8A-4147-A177-3AD203B41FA5}">
                      <a16:colId xmlns:a16="http://schemas.microsoft.com/office/drawing/2014/main" val="1844273114"/>
                    </a:ext>
                  </a:extLst>
                </a:gridCol>
                <a:gridCol w="766559">
                  <a:extLst>
                    <a:ext uri="{9D8B030D-6E8A-4147-A177-3AD203B41FA5}">
                      <a16:colId xmlns:a16="http://schemas.microsoft.com/office/drawing/2014/main" val="422335533"/>
                    </a:ext>
                  </a:extLst>
                </a:gridCol>
                <a:gridCol w="922709">
                  <a:extLst>
                    <a:ext uri="{9D8B030D-6E8A-4147-A177-3AD203B41FA5}">
                      <a16:colId xmlns:a16="http://schemas.microsoft.com/office/drawing/2014/main" val="169640756"/>
                    </a:ext>
                  </a:extLst>
                </a:gridCol>
                <a:gridCol w="851732">
                  <a:extLst>
                    <a:ext uri="{9D8B030D-6E8A-4147-A177-3AD203B41FA5}">
                      <a16:colId xmlns:a16="http://schemas.microsoft.com/office/drawing/2014/main" val="730630746"/>
                    </a:ext>
                  </a:extLst>
                </a:gridCol>
                <a:gridCol w="1050470">
                  <a:extLst>
                    <a:ext uri="{9D8B030D-6E8A-4147-A177-3AD203B41FA5}">
                      <a16:colId xmlns:a16="http://schemas.microsoft.com/office/drawing/2014/main" val="3799182254"/>
                    </a:ext>
                  </a:extLst>
                </a:gridCol>
                <a:gridCol w="1178230">
                  <a:extLst>
                    <a:ext uri="{9D8B030D-6E8A-4147-A177-3AD203B41FA5}">
                      <a16:colId xmlns:a16="http://schemas.microsoft.com/office/drawing/2014/main" val="3391404802"/>
                    </a:ext>
                  </a:extLst>
                </a:gridCol>
              </a:tblGrid>
              <a:tr h="2065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2" marR="4852" marT="48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группа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группа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группа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76892"/>
                  </a:ext>
                </a:extLst>
              </a:tr>
              <a:tr h="177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дети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взрослые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взрослые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взрослые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дети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взрослые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extLst>
                  <a:ext uri="{0D108BD9-81ED-4DB2-BD59-A6C34878D82A}">
                    <a16:rowId xmlns:a16="http://schemas.microsoft.com/office/drawing/2014/main" val="3845330910"/>
                  </a:ext>
                </a:extLst>
              </a:tr>
              <a:tr h="25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ЦЗ Комрат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168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1160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239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162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1567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extLst>
                  <a:ext uri="{0D108BD9-81ED-4DB2-BD59-A6C34878D82A}">
                    <a16:rowId xmlns:a16="http://schemas.microsoft.com/office/drawing/2014/main" val="4002041645"/>
                  </a:ext>
                </a:extLst>
              </a:tr>
              <a:tr h="25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ЦЗ Конгаз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35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594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243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939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extLst>
                  <a:ext uri="{0D108BD9-81ED-4DB2-BD59-A6C34878D82A}">
                    <a16:rowId xmlns:a16="http://schemas.microsoft.com/office/drawing/2014/main" val="1139079840"/>
                  </a:ext>
                </a:extLst>
              </a:tr>
              <a:tr h="25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ЦЗ Кирсово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55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128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499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extLst>
                  <a:ext uri="{0D108BD9-81ED-4DB2-BD59-A6C34878D82A}">
                    <a16:rowId xmlns:a16="http://schemas.microsoft.com/office/drawing/2014/main" val="320753524"/>
                  </a:ext>
                </a:extLst>
              </a:tr>
              <a:tr h="25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ЦЗ Авдарма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extLst>
                  <a:ext uri="{0D108BD9-81ED-4DB2-BD59-A6C34878D82A}">
                    <a16:rowId xmlns:a16="http://schemas.microsoft.com/office/drawing/2014/main" val="3584892412"/>
                  </a:ext>
                </a:extLst>
              </a:tr>
              <a:tr h="25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ЦЗ Чок-Майдан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34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202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294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extLst>
                  <a:ext uri="{0D108BD9-81ED-4DB2-BD59-A6C34878D82A}">
                    <a16:rowId xmlns:a16="http://schemas.microsoft.com/office/drawing/2014/main" val="690443460"/>
                  </a:ext>
                </a:extLst>
              </a:tr>
              <a:tr h="25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ЦЗ Дезгинжа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362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extLst>
                  <a:ext uri="{0D108BD9-81ED-4DB2-BD59-A6C34878D82A}">
                    <a16:rowId xmlns:a16="http://schemas.microsoft.com/office/drawing/2014/main" val="1771821061"/>
                  </a:ext>
                </a:extLst>
              </a:tr>
              <a:tr h="2537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147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433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102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2606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831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308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3870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2" marR="4852" marT="4852" marB="0" anchor="ctr"/>
                </a:tc>
                <a:extLst>
                  <a:ext uri="{0D108BD9-81ED-4DB2-BD59-A6C34878D82A}">
                    <a16:rowId xmlns:a16="http://schemas.microsoft.com/office/drawing/2014/main" val="41163842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168" y="450912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04363"/>
              </p:ext>
            </p:extLst>
          </p:nvPr>
        </p:nvGraphicFramePr>
        <p:xfrm>
          <a:off x="107505" y="3949977"/>
          <a:ext cx="8894712" cy="2016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78019354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7903625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455135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2560813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12305319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993555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5353784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51772059"/>
                    </a:ext>
                  </a:extLst>
                </a:gridCol>
                <a:gridCol w="1117849">
                  <a:extLst>
                    <a:ext uri="{9D8B030D-6E8A-4147-A177-3AD203B41FA5}">
                      <a16:colId xmlns:a16="http://schemas.microsoft.com/office/drawing/2014/main" val="1583120839"/>
                    </a:ext>
                  </a:extLst>
                </a:gridCol>
              </a:tblGrid>
              <a:tr h="2520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группа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группа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группа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82607"/>
                  </a:ext>
                </a:extLst>
              </a:tr>
              <a:tr h="252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взрослые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дети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взрослые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дети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взрослые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дети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взрослые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:a16="http://schemas.microsoft.com/office/drawing/2014/main" val="1983227057"/>
                  </a:ext>
                </a:extLst>
              </a:tr>
              <a:tr h="25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ЦЗ Комрат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1056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:a16="http://schemas.microsoft.com/office/drawing/2014/main" val="2362920497"/>
                  </a:ext>
                </a:extLst>
              </a:tr>
              <a:tr h="25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г. Комрат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:a16="http://schemas.microsoft.com/office/drawing/2014/main" val="2268238719"/>
                  </a:ext>
                </a:extLst>
              </a:tr>
              <a:tr h="25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Буджак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:a16="http://schemas.microsoft.com/office/drawing/2014/main" val="1092026633"/>
                  </a:ext>
                </a:extLst>
              </a:tr>
              <a:tr h="25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Конгазчик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:a16="http://schemas.microsoft.com/office/drawing/2014/main" val="2197200646"/>
                  </a:ext>
                </a:extLst>
              </a:tr>
              <a:tr h="25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Бешалма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:a16="http://schemas.microsoft.com/office/drawing/2014/main" val="190237925"/>
                  </a:ext>
                </a:extLst>
              </a:tr>
              <a:tr h="25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Ферапонтьвка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500" marR="53500" marT="0" marB="0" anchor="ctr"/>
                </a:tc>
                <a:extLst>
                  <a:ext uri="{0D108BD9-81ED-4DB2-BD59-A6C34878D82A}">
                    <a16:rowId xmlns:a16="http://schemas.microsoft.com/office/drawing/2014/main" val="15762844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5" y="6094588"/>
            <a:ext cx="892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 увеличение количества лиц с ограниченными возможностями, что также связано со снятием ковидных ограничений.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79511" y="2743305"/>
            <a:ext cx="1871439" cy="1872159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/>
              <a:t>Всего населения</a:t>
            </a:r>
          </a:p>
          <a:p>
            <a:pPr algn="ctr"/>
            <a:endParaRPr lang="ru-RU" sz="1600" dirty="0"/>
          </a:p>
          <a:p>
            <a:pPr algn="ctr"/>
            <a:r>
              <a:rPr lang="ru-RU" b="1" dirty="0"/>
              <a:t>35466</a:t>
            </a:r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1617861" y="1513211"/>
            <a:ext cx="1729234" cy="12279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Взрослое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население</a:t>
            </a:r>
          </a:p>
          <a:p>
            <a:pPr algn="ctr"/>
            <a:r>
              <a:rPr lang="ru-RU" b="1" dirty="0"/>
              <a:t>27334</a:t>
            </a:r>
            <a:endParaRPr lang="ru-RU" sz="1600" b="1" dirty="0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3635896" y="1513210"/>
            <a:ext cx="1729234" cy="136581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Дети</a:t>
            </a:r>
          </a:p>
          <a:p>
            <a:pPr algn="ctr"/>
            <a:endParaRPr lang="ru-RU" sz="1000" dirty="0">
              <a:latin typeface="Microsoft Sans Serif" pitchFamily="34" charset="0"/>
            </a:endParaRPr>
          </a:p>
          <a:p>
            <a:pPr algn="ctr"/>
            <a:r>
              <a:rPr lang="ru-RU" b="1" dirty="0"/>
              <a:t>8132</a:t>
            </a:r>
            <a:endParaRPr lang="ru-RU" sz="1600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508104" y="1934502"/>
            <a:ext cx="1729234" cy="13173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chemeClr val="bg2"/>
                </a:solidFill>
                <a:latin typeface="Microsoft Sans Serif" pitchFamily="34" charset="0"/>
              </a:rPr>
              <a:t>Женщины</a:t>
            </a:r>
          </a:p>
          <a:p>
            <a:pPr algn="ctr"/>
            <a:endParaRPr lang="ru-RU" sz="1000" dirty="0">
              <a:solidFill>
                <a:schemeClr val="bg2"/>
              </a:solidFill>
              <a:latin typeface="Microsoft Sans Serif" pitchFamily="34" charset="0"/>
            </a:endParaRP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18749</a:t>
            </a:r>
            <a:r>
              <a:rPr lang="ru-RU" sz="1600" b="1" dirty="0" smtClean="0">
                <a:solidFill>
                  <a:schemeClr val="bg2"/>
                </a:solidFill>
              </a:rPr>
              <a:t> 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7017431" y="2954700"/>
            <a:ext cx="2016745" cy="1528654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Репродуктивного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возраста</a:t>
            </a:r>
          </a:p>
          <a:p>
            <a:pPr algn="ctr"/>
            <a:endParaRPr lang="ru-RU" sz="1000" dirty="0">
              <a:latin typeface="Microsoft Sans Serif" pitchFamily="34" charset="0"/>
            </a:endParaRPr>
          </a:p>
          <a:p>
            <a:pPr algn="ctr"/>
            <a:r>
              <a:rPr lang="ru-RU" b="1" dirty="0"/>
              <a:t>8817</a:t>
            </a:r>
            <a:endParaRPr lang="ru-RU" sz="1600" b="1" dirty="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66775" y="5060918"/>
            <a:ext cx="1873498" cy="1656184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Застрахованное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население</a:t>
            </a:r>
          </a:p>
          <a:p>
            <a:pPr algn="ctr"/>
            <a:r>
              <a:rPr lang="en-US" b="1" dirty="0"/>
              <a:t>28570</a:t>
            </a:r>
            <a:endParaRPr lang="ru-RU" sz="1600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680969" y="5176155"/>
            <a:ext cx="2160240" cy="137728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Незастрахованное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население</a:t>
            </a:r>
          </a:p>
          <a:p>
            <a:pPr algn="ctr"/>
            <a:r>
              <a:rPr lang="en-US" b="1" dirty="0"/>
              <a:t>6896</a:t>
            </a:r>
            <a:endParaRPr lang="ru-RU" b="1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147022" y="4860032"/>
            <a:ext cx="1945258" cy="151216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Население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трудоспособного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возраста</a:t>
            </a:r>
          </a:p>
          <a:p>
            <a:pPr algn="ctr"/>
            <a:r>
              <a:rPr lang="ru-RU" b="1" dirty="0"/>
              <a:t>21768</a:t>
            </a:r>
            <a:endParaRPr lang="ru-RU" sz="1600" b="1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318822" y="4721810"/>
            <a:ext cx="1729234" cy="129947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Пенсионеры</a:t>
            </a:r>
          </a:p>
          <a:p>
            <a:pPr algn="ctr"/>
            <a:endParaRPr lang="ru-RU" sz="1000" dirty="0">
              <a:latin typeface="Microsoft Sans Serif" pitchFamily="34" charset="0"/>
            </a:endParaRPr>
          </a:p>
          <a:p>
            <a:pPr algn="ctr"/>
            <a:r>
              <a:rPr lang="ru-RU" b="1" dirty="0"/>
              <a:t>6392</a:t>
            </a:r>
            <a:endParaRPr lang="ru-RU" sz="1600" b="1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799732" y="2665073"/>
            <a:ext cx="270010" cy="2642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088532" y="2590707"/>
            <a:ext cx="1691379" cy="7275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193924" y="3115930"/>
            <a:ext cx="3458196" cy="4197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708646" y="3251890"/>
            <a:ext cx="273926" cy="3168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95736" y="3840160"/>
            <a:ext cx="5328592" cy="9700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069742" y="4193368"/>
            <a:ext cx="3162140" cy="9625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853354" y="4483354"/>
            <a:ext cx="1493741" cy="69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475656" y="4615465"/>
            <a:ext cx="71885" cy="4124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60648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ОБСЛУЖИВАЕМОЕ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КОМРАТ.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1521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Первичный выход  на инвалидность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67" y="4677660"/>
            <a:ext cx="882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видно увеличение первичного выхода на инвалидность, что также связано не с ростом потологий, а со снятием ковидных ограничений. По автономным ЦЗ наибольшие показатели по ЦЗ Кирсово.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20048"/>
              </p:ext>
            </p:extLst>
          </p:nvPr>
        </p:nvGraphicFramePr>
        <p:xfrm>
          <a:off x="179514" y="1772818"/>
          <a:ext cx="8784973" cy="277011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88097">
                  <a:extLst>
                    <a:ext uri="{9D8B030D-6E8A-4147-A177-3AD203B41FA5}">
                      <a16:colId xmlns:a16="http://schemas.microsoft.com/office/drawing/2014/main" val="2178842631"/>
                    </a:ext>
                  </a:extLst>
                </a:gridCol>
                <a:gridCol w="693779">
                  <a:extLst>
                    <a:ext uri="{9D8B030D-6E8A-4147-A177-3AD203B41FA5}">
                      <a16:colId xmlns:a16="http://schemas.microsoft.com/office/drawing/2014/main" val="4048973509"/>
                    </a:ext>
                  </a:extLst>
                </a:gridCol>
                <a:gridCol w="615729">
                  <a:extLst>
                    <a:ext uri="{9D8B030D-6E8A-4147-A177-3AD203B41FA5}">
                      <a16:colId xmlns:a16="http://schemas.microsoft.com/office/drawing/2014/main" val="2508350588"/>
                    </a:ext>
                  </a:extLst>
                </a:gridCol>
                <a:gridCol w="780501">
                  <a:extLst>
                    <a:ext uri="{9D8B030D-6E8A-4147-A177-3AD203B41FA5}">
                      <a16:colId xmlns:a16="http://schemas.microsoft.com/office/drawing/2014/main" val="1384825649"/>
                    </a:ext>
                  </a:extLst>
                </a:gridCol>
                <a:gridCol w="780501">
                  <a:extLst>
                    <a:ext uri="{9D8B030D-6E8A-4147-A177-3AD203B41FA5}">
                      <a16:colId xmlns:a16="http://schemas.microsoft.com/office/drawing/2014/main" val="1337530372"/>
                    </a:ext>
                  </a:extLst>
                </a:gridCol>
                <a:gridCol w="754484">
                  <a:extLst>
                    <a:ext uri="{9D8B030D-6E8A-4147-A177-3AD203B41FA5}">
                      <a16:colId xmlns:a16="http://schemas.microsoft.com/office/drawing/2014/main" val="2634327671"/>
                    </a:ext>
                  </a:extLst>
                </a:gridCol>
                <a:gridCol w="607056">
                  <a:extLst>
                    <a:ext uri="{9D8B030D-6E8A-4147-A177-3AD203B41FA5}">
                      <a16:colId xmlns:a16="http://schemas.microsoft.com/office/drawing/2014/main" val="913395396"/>
                    </a:ext>
                  </a:extLst>
                </a:gridCol>
                <a:gridCol w="607056">
                  <a:extLst>
                    <a:ext uri="{9D8B030D-6E8A-4147-A177-3AD203B41FA5}">
                      <a16:colId xmlns:a16="http://schemas.microsoft.com/office/drawing/2014/main" val="2165795650"/>
                    </a:ext>
                  </a:extLst>
                </a:gridCol>
                <a:gridCol w="607056">
                  <a:extLst>
                    <a:ext uri="{9D8B030D-6E8A-4147-A177-3AD203B41FA5}">
                      <a16:colId xmlns:a16="http://schemas.microsoft.com/office/drawing/2014/main" val="4057056584"/>
                    </a:ext>
                  </a:extLst>
                </a:gridCol>
                <a:gridCol w="485645">
                  <a:extLst>
                    <a:ext uri="{9D8B030D-6E8A-4147-A177-3AD203B41FA5}">
                      <a16:colId xmlns:a16="http://schemas.microsoft.com/office/drawing/2014/main" val="3871215488"/>
                    </a:ext>
                  </a:extLst>
                </a:gridCol>
                <a:gridCol w="485645">
                  <a:extLst>
                    <a:ext uri="{9D8B030D-6E8A-4147-A177-3AD203B41FA5}">
                      <a16:colId xmlns:a16="http://schemas.microsoft.com/office/drawing/2014/main" val="2818933927"/>
                    </a:ext>
                  </a:extLst>
                </a:gridCol>
                <a:gridCol w="589712">
                  <a:extLst>
                    <a:ext uri="{9D8B030D-6E8A-4147-A177-3AD203B41FA5}">
                      <a16:colId xmlns:a16="http://schemas.microsoft.com/office/drawing/2014/main" val="2402062753"/>
                    </a:ext>
                  </a:extLst>
                </a:gridCol>
                <a:gridCol w="589712">
                  <a:extLst>
                    <a:ext uri="{9D8B030D-6E8A-4147-A177-3AD203B41FA5}">
                      <a16:colId xmlns:a16="http://schemas.microsoft.com/office/drawing/2014/main" val="1942535386"/>
                    </a:ext>
                  </a:extLst>
                </a:gridCol>
              </a:tblGrid>
              <a:tr h="5252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Медицинское учреждение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2020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695453"/>
                  </a:ext>
                </a:extLst>
              </a:tr>
              <a:tr h="399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III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III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III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Итого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446062475"/>
                  </a:ext>
                </a:extLst>
              </a:tr>
              <a:tr h="263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ЦЗ Комрат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90824571"/>
                  </a:ext>
                </a:extLst>
              </a:tr>
              <a:tr h="2635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ЦЗ Конгаз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2791777927"/>
                  </a:ext>
                </a:extLst>
              </a:tr>
              <a:tr h="2635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ЦЗ Кирсово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3284774324"/>
                  </a:ext>
                </a:extLst>
              </a:tr>
              <a:tr h="2635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ЦЗ Авдарма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365855659"/>
                  </a:ext>
                </a:extLst>
              </a:tr>
              <a:tr h="2635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ЦЗ Чок-Майдан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782984863"/>
                  </a:ext>
                </a:extLst>
              </a:tr>
              <a:tr h="2635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ЦЗ Дезгинжа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007160253"/>
                  </a:ext>
                </a:extLst>
              </a:tr>
              <a:tr h="2635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12766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926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1521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Первичный выход  на инвалидность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32" y="5589240"/>
            <a:ext cx="882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видно увеличение первичного выхода на инвалидность, что также связано не с ростом потологий, а со снятием ковидных ограничений, но паказатели по ЦЗ Комрат и по району значительно ниже, чем по Молдове.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50743"/>
              </p:ext>
            </p:extLst>
          </p:nvPr>
        </p:nvGraphicFramePr>
        <p:xfrm>
          <a:off x="144267" y="1844824"/>
          <a:ext cx="8784974" cy="34563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60758">
                  <a:extLst>
                    <a:ext uri="{9D8B030D-6E8A-4147-A177-3AD203B41FA5}">
                      <a16:colId xmlns:a16="http://schemas.microsoft.com/office/drawing/2014/main" val="2178842631"/>
                    </a:ext>
                  </a:extLst>
                </a:gridCol>
                <a:gridCol w="1104036">
                  <a:extLst>
                    <a:ext uri="{9D8B030D-6E8A-4147-A177-3AD203B41FA5}">
                      <a16:colId xmlns:a16="http://schemas.microsoft.com/office/drawing/2014/main" val="4048973509"/>
                    </a:ext>
                  </a:extLst>
                </a:gridCol>
                <a:gridCol w="1104036">
                  <a:extLst>
                    <a:ext uri="{9D8B030D-6E8A-4147-A177-3AD203B41FA5}">
                      <a16:colId xmlns:a16="http://schemas.microsoft.com/office/drawing/2014/main" val="2508350588"/>
                    </a:ext>
                  </a:extLst>
                </a:gridCol>
                <a:gridCol w="1104036">
                  <a:extLst>
                    <a:ext uri="{9D8B030D-6E8A-4147-A177-3AD203B41FA5}">
                      <a16:colId xmlns:a16="http://schemas.microsoft.com/office/drawing/2014/main" val="2634327671"/>
                    </a:ext>
                  </a:extLst>
                </a:gridCol>
                <a:gridCol w="1104036">
                  <a:extLst>
                    <a:ext uri="{9D8B030D-6E8A-4147-A177-3AD203B41FA5}">
                      <a16:colId xmlns:a16="http://schemas.microsoft.com/office/drawing/2014/main" val="913395396"/>
                    </a:ext>
                  </a:extLst>
                </a:gridCol>
                <a:gridCol w="1104036">
                  <a:extLst>
                    <a:ext uri="{9D8B030D-6E8A-4147-A177-3AD203B41FA5}">
                      <a16:colId xmlns:a16="http://schemas.microsoft.com/office/drawing/2014/main" val="3871215488"/>
                    </a:ext>
                  </a:extLst>
                </a:gridCol>
                <a:gridCol w="1104036">
                  <a:extLst>
                    <a:ext uri="{9D8B030D-6E8A-4147-A177-3AD203B41FA5}">
                      <a16:colId xmlns:a16="http://schemas.microsoft.com/office/drawing/2014/main" val="2818933927"/>
                    </a:ext>
                  </a:extLst>
                </a:gridCol>
              </a:tblGrid>
              <a:tr h="1058039">
                <a:tc rowSpan="2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2022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695453"/>
                  </a:ext>
                </a:extLst>
              </a:tr>
              <a:tr h="805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Абс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 100 тыс.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Абс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 </a:t>
                      </a:r>
                      <a:r>
                        <a:rPr lang="ru-RU" sz="1400" u="none" strike="noStrike" dirty="0" smtClean="0">
                          <a:effectLst/>
                        </a:rPr>
                        <a:t>100 тыс.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Абс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На </a:t>
                      </a:r>
                      <a:r>
                        <a:rPr lang="ru-RU" sz="1400" u="none" strike="noStrike" dirty="0" smtClean="0">
                          <a:effectLst/>
                        </a:rPr>
                        <a:t>100 тыс.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446062475"/>
                  </a:ext>
                </a:extLst>
              </a:tr>
              <a:tr h="530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ЦЗ Комрат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212,6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119,9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292,0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90824571"/>
                  </a:ext>
                </a:extLst>
              </a:tr>
              <a:tr h="530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219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,7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230,7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298,8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2791777927"/>
                  </a:ext>
                </a:extLst>
              </a:tr>
              <a:tr h="530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Молдова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490,2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36585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2654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1152128"/>
          </a:xfrm>
        </p:spPr>
        <p:txBody>
          <a:bodyPr/>
          <a:lstStyle/>
          <a:p>
            <a:pPr lvl="0">
              <a:tabLst>
                <a:tab pos="3143250" algn="l"/>
              </a:tabLst>
            </a:pPr>
            <a:r>
              <a:rPr kumimoji="0"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Экспертиза временной нетрудоспособности  за  2022 год.</a:t>
            </a:r>
            <a:endParaRPr kumimoji="0" lang="ru-RU" sz="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238" y="5301208"/>
            <a:ext cx="867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видно уменьшение случаев ВНТ и средней продолжительности ВНТ, что связано с тем, что в 2021 году было много тяжелых форм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ковид-19.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63080"/>
              </p:ext>
            </p:extLst>
          </p:nvPr>
        </p:nvGraphicFramePr>
        <p:xfrm>
          <a:off x="219840" y="1844824"/>
          <a:ext cx="8676204" cy="30963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92068">
                  <a:extLst>
                    <a:ext uri="{9D8B030D-6E8A-4147-A177-3AD203B41FA5}">
                      <a16:colId xmlns:a16="http://schemas.microsoft.com/office/drawing/2014/main" val="2178842631"/>
                    </a:ext>
                  </a:extLst>
                </a:gridCol>
                <a:gridCol w="2892068">
                  <a:extLst>
                    <a:ext uri="{9D8B030D-6E8A-4147-A177-3AD203B41FA5}">
                      <a16:colId xmlns:a16="http://schemas.microsoft.com/office/drawing/2014/main" val="2508350588"/>
                    </a:ext>
                  </a:extLst>
                </a:gridCol>
                <a:gridCol w="2892068">
                  <a:extLst>
                    <a:ext uri="{9D8B030D-6E8A-4147-A177-3AD203B41FA5}">
                      <a16:colId xmlns:a16="http://schemas.microsoft.com/office/drawing/2014/main" val="913395396"/>
                    </a:ext>
                  </a:extLst>
                </a:gridCol>
              </a:tblGrid>
              <a:tr h="1235773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2021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2022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3830695453"/>
                  </a:ext>
                </a:extLst>
              </a:tr>
              <a:tr h="620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Число случаев ВНТ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3687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3376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190824571"/>
                  </a:ext>
                </a:extLst>
              </a:tr>
              <a:tr h="620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Число дней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49265</a:t>
                      </a: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39993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2791777927"/>
                  </a:ext>
                </a:extLst>
              </a:tr>
              <a:tr h="620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Средняя длительность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/>
                </a:tc>
                <a:extLst>
                  <a:ext uri="{0D108BD9-81ED-4DB2-BD59-A6C34878D82A}">
                    <a16:rowId xmlns:a16="http://schemas.microsoft.com/office/drawing/2014/main" val="36585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9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785671" cy="72008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деятельность</a:t>
            </a:r>
            <a:endParaRPr lang="ru-RU" b="1" dirty="0" smtClean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06566" y="5301208"/>
            <a:ext cx="84978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заключенным с НМСК контрактом на оказание первичной медицинской помощи и медицинской помощи на дому финансирование составило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2020 год – 19 041 113,01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2021 год – </a:t>
            </a:r>
            <a:r>
              <a:rPr lang="ru-RU" b="1" dirty="0">
                <a:latin typeface="Times New Roman" pitchFamily="18" charset="0"/>
              </a:rPr>
              <a:t>24 844 339,89</a:t>
            </a:r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30,5% больше, чем в 2020 году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2022 год – 26 783 706,60 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15,9% больше, чем в 2021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51343"/>
              </p:ext>
            </p:extLst>
          </p:nvPr>
        </p:nvGraphicFramePr>
        <p:xfrm>
          <a:off x="322387" y="1700808"/>
          <a:ext cx="8355904" cy="34563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88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Финансирование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Контракт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26 </a:t>
                      </a:r>
                      <a:r>
                        <a:rPr lang="ru-RU" sz="1400" u="none" strike="noStrike" dirty="0">
                          <a:effectLst/>
                        </a:rPr>
                        <a:t>783 706,60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24 844 339,89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19 041 113,01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Первичное звено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25 315 718,69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23 424 271,15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17 988 232,91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</a:rPr>
                        <a:t>Коммунитарный</a:t>
                      </a:r>
                      <a:r>
                        <a:rPr lang="ru-RU" sz="1400" u="none" strike="noStrike" dirty="0">
                          <a:effectLst/>
                        </a:rPr>
                        <a:t> центр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746 636,91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727 441,74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468 323,00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Центр дружественной молодежи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606 691,00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590 567,00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520 568,00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Уход на дому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114 660,00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102 060,00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63 989,10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0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ПМСУ ЦЗ Комрат</a:t>
            </a:r>
            <a:b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фондов ОМС за 2020 - 2022 годы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45262"/>
              </p:ext>
            </p:extLst>
          </p:nvPr>
        </p:nvGraphicFramePr>
        <p:xfrm>
          <a:off x="107504" y="1340768"/>
          <a:ext cx="89289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68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032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Финансирование 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дому, а именно на КЦПЗ и ЦЗДМ  в 2022 году было недостаточным и 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объясняется тем, что сумма контракта, заключенного с НМСК не покрывало всех реальных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при том, что штаты были введены по минимуму.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руководством были приняты вынужденные меры по оптимизации расходов во избежание накопления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долгов, и чтобы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уложиться в контрактную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планировали замещения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должностей, а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2.4 «Прочие расходы, всего» – запланировано только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79 505,65 леев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принятым руководством большая часть затрат на прочие расходы запланирована со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спец. счета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ПМСУ ЦЗ Комрат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Несмотря на незначительное увеличение финансирования за последние два года, в свете стремительного роста цен практически на все виды услуг и особенно на электроэнергию,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топливо и др., руководство реально понимает, что финансовых средств на покрытие всех расходов будет недостаточно. Тогда учреждению необходимо будет погашать в первую очередь задолженности по энергоносителям во избежание отключения, и только с оставшихся средств выплачивать заработную плату, которое неизбежно приведет к стремлению и так недостающих кадров  уехать на заработки.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93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331640" y="202630"/>
            <a:ext cx="7812360" cy="106613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фактических расходов в целом  по учреждению  на сумму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29 235 087,81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 за 2022 год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09504"/>
              </p:ext>
            </p:extLst>
          </p:nvPr>
        </p:nvGraphicFramePr>
        <p:xfrm>
          <a:off x="1327096" y="1700808"/>
          <a:ext cx="6336702" cy="13681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1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4 972 282,40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Медикаменты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752 979,06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Заработная плата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17 099 115,21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Показатели качества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1 860 422,17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Взносы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в с</a:t>
                      </a:r>
                      <a:r>
                        <a:rPr lang="ru-RU" sz="1100" u="none" strike="noStrike" dirty="0" smtClean="0">
                          <a:effectLst/>
                        </a:rPr>
                        <a:t>оц. фонд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4 550 288,97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854292"/>
              </p:ext>
            </p:extLst>
          </p:nvPr>
        </p:nvGraphicFramePr>
        <p:xfrm>
          <a:off x="251520" y="3140968"/>
          <a:ext cx="8662615" cy="349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732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295202" y="116632"/>
            <a:ext cx="7560766" cy="576064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расходы первичной медицинской помощи ЦЗ Комрат  на 2022 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71108"/>
              </p:ext>
            </p:extLst>
          </p:nvPr>
        </p:nvGraphicFramePr>
        <p:xfrm>
          <a:off x="107504" y="1772816"/>
          <a:ext cx="8928416" cy="50405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2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4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9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7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Контракт №05-08/344 от 31.12.2021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Утвержденный 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Фактические 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Отклонение от плана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Дебиторская задолженность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Кредиторская задолженность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4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I. </a:t>
                      </a:r>
                      <a:r>
                        <a:rPr lang="ru-RU" sz="800" u="none" strike="noStrike" dirty="0">
                          <a:effectLst/>
                        </a:rPr>
                        <a:t>Доходы,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25 715 405,65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25 315 718,69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430 850,81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4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Сумма контракта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25 315 718,69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25 315 718,69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430 850,81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4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Дебиторская задолженность на 01.01.2022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399 686,96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II. </a:t>
                      </a:r>
                      <a:r>
                        <a:rPr lang="ru-RU" sz="800" u="none" strike="noStrike" dirty="0">
                          <a:effectLst/>
                        </a:rPr>
                        <a:t>Расходы,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27 588 721,11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25 971 957,23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-1 616 763,88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94,14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15 020,37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Расходы по персоналу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22 251 393,28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21 649 466,88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-601 926,40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97,29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Зарплата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17 944 672,00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17 459 247,48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-485 424,52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97,29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2.1.1.1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Зарплата (основной фонд)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15 691 425,70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15 691 425,70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2.1.1.2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Зарплата (показатели качества)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2 253 246,30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1 767 821,78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-485 424,52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78,46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Взносы в </a:t>
                      </a:r>
                      <a:r>
                        <a:rPr lang="ru-RU" sz="800" u="none" strike="noStrike" dirty="0" err="1">
                          <a:effectLst/>
                        </a:rPr>
                        <a:t>соц.фонд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4 306 721,28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4 190 219,40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-116 501,88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97,29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Медикаменты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515 422,83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589 088,45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73 665,62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114,29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Прочие расходы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4 821 905,00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3 733 401,90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-1 088 503,10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77,43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15 020,37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2.4.1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Текущий ремонт основных средств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50 000,00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30 000,00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-20 000,00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Переподготовка кадров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308 468,17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69 642,80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-238 825,37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22,58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Топливо,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560 692,19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361 909,29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-198 782,90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64,55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9 235,93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2.4.3.1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ГСМ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174 662,01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136 922,40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-37 739,61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78,39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2 960,45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2.4.3.2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386 030,18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224 986,89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-161 043,29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58,28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6 275,48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Электроэнергия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427 401,00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222 470,93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-204 930,07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52,05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err="1">
                          <a:effectLst/>
                        </a:rPr>
                        <a:t>Теплоэнергия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608 645,85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264 188,18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-344 457,67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43,41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Вода и канализация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126 960,00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100 647,27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-26 312,73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79,27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Командировочные </a:t>
                      </a:r>
                      <a:r>
                        <a:rPr lang="ru-RU" sz="800" u="none" strike="noStrike" dirty="0" err="1">
                          <a:effectLst/>
                        </a:rPr>
                        <a:t>расх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20 000,00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1 743,20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-18 256,80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8,72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Прочие, в том числе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1 128 262,20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1 033 017,66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-95 244,54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91,56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1 449,44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Приобретение основных средств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697 071,00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Капитальный ремонт зданий и сооружений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269 341,26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269 078,85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-262,41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99,90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Медицинские услуги с третьими лицами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625 063,33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431 482,00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-193 581,33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69,03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4 335,00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5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2.4.12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Износ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949 221,72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584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Остаток на  01.01.2022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</a:rPr>
                        <a:t>1 873 315,46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584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Остаток на  01.01.2023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1 701 149,59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0" marR="5420" marT="542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3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475655" y="260350"/>
            <a:ext cx="7346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фактических расходов в первичном звене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25 971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957,23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леев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256507"/>
              </p:ext>
            </p:extLst>
          </p:nvPr>
        </p:nvGraphicFramePr>
        <p:xfrm>
          <a:off x="511464" y="1628800"/>
          <a:ext cx="826635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7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8"/>
          <p:cNvSpPr>
            <a:spLocks noChangeArrowheads="1"/>
          </p:cNvSpPr>
          <p:nvPr/>
        </p:nvSpPr>
        <p:spPr bwMode="auto">
          <a:xfrm>
            <a:off x="1475656" y="188913"/>
            <a:ext cx="75683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первичной медицинской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2022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915661"/>
              </p:ext>
            </p:extLst>
          </p:nvPr>
        </p:nvGraphicFramePr>
        <p:xfrm>
          <a:off x="323850" y="1700808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3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79511" y="2743305"/>
            <a:ext cx="1871439" cy="1872159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/>
              <a:t>Всего населения</a:t>
            </a:r>
          </a:p>
          <a:p>
            <a:pPr algn="ctr"/>
            <a:endParaRPr lang="ru-RU" sz="1600" dirty="0"/>
          </a:p>
          <a:p>
            <a:pPr algn="ctr"/>
            <a:r>
              <a:rPr lang="ru-RU" b="1" dirty="0"/>
              <a:t>69969</a:t>
            </a:r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1617861" y="1513211"/>
            <a:ext cx="1729234" cy="12279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Взрослое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население</a:t>
            </a:r>
          </a:p>
          <a:p>
            <a:pPr algn="ctr"/>
            <a:r>
              <a:rPr lang="ru-RU" b="1" dirty="0"/>
              <a:t>54602</a:t>
            </a:r>
            <a:endParaRPr lang="ru-RU" sz="1600" b="1" dirty="0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3635896" y="1513210"/>
            <a:ext cx="1729234" cy="136581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Дети</a:t>
            </a:r>
          </a:p>
          <a:p>
            <a:pPr algn="ctr"/>
            <a:endParaRPr lang="ru-RU" sz="1000" dirty="0">
              <a:latin typeface="Microsoft Sans Serif" pitchFamily="34" charset="0"/>
            </a:endParaRPr>
          </a:p>
          <a:p>
            <a:pPr algn="ctr"/>
            <a:r>
              <a:rPr lang="ru-RU" b="1" dirty="0"/>
              <a:t>15367</a:t>
            </a:r>
            <a:endParaRPr lang="ru-RU" sz="1600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508104" y="1934502"/>
            <a:ext cx="1729234" cy="13173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Женщины</a:t>
            </a:r>
          </a:p>
          <a:p>
            <a:pPr algn="ctr"/>
            <a:endParaRPr lang="ru-RU" sz="1000" dirty="0">
              <a:latin typeface="Microsoft Sans Serif" pitchFamily="34" charset="0"/>
            </a:endParaRPr>
          </a:p>
          <a:p>
            <a:pPr algn="ctr"/>
            <a:r>
              <a:rPr lang="en-US" b="1" dirty="0"/>
              <a:t>35189</a:t>
            </a:r>
            <a:endParaRPr lang="ru-RU" sz="1600" b="1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7017431" y="2954700"/>
            <a:ext cx="2016745" cy="1528654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Репродуктивного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возраста</a:t>
            </a:r>
          </a:p>
          <a:p>
            <a:pPr algn="ctr"/>
            <a:endParaRPr lang="ru-RU" sz="1000" dirty="0">
              <a:latin typeface="Microsoft Sans Serif" pitchFamily="34" charset="0"/>
            </a:endParaRPr>
          </a:p>
          <a:p>
            <a:pPr algn="ctr"/>
            <a:r>
              <a:rPr lang="ru-RU" b="1" dirty="0"/>
              <a:t>17095</a:t>
            </a:r>
            <a:endParaRPr lang="ru-RU" sz="1600" b="1" dirty="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66775" y="5060918"/>
            <a:ext cx="1873498" cy="1656184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Застрахованное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население</a:t>
            </a:r>
          </a:p>
          <a:p>
            <a:pPr algn="ctr"/>
            <a:r>
              <a:rPr lang="ru-RU" b="1" dirty="0"/>
              <a:t>53708</a:t>
            </a:r>
            <a:endParaRPr lang="ru-RU" sz="1600" b="1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680969" y="5176155"/>
            <a:ext cx="2160240" cy="137728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Незастрахованное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население</a:t>
            </a:r>
          </a:p>
          <a:p>
            <a:pPr algn="ctr"/>
            <a:r>
              <a:rPr lang="en-US" b="1" dirty="0"/>
              <a:t>16261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147022" y="4860032"/>
            <a:ext cx="1945258" cy="151216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Население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трудоспособного</a:t>
            </a:r>
          </a:p>
          <a:p>
            <a:pPr algn="ctr"/>
            <a:r>
              <a:rPr lang="ru-RU" sz="1600" dirty="0">
                <a:latin typeface="Microsoft Sans Serif" pitchFamily="34" charset="0"/>
              </a:rPr>
              <a:t>возраста</a:t>
            </a:r>
          </a:p>
          <a:p>
            <a:pPr algn="ctr"/>
            <a:r>
              <a:rPr lang="ru-RU" b="1" dirty="0"/>
              <a:t>43003</a:t>
            </a:r>
            <a:endParaRPr lang="ru-RU" sz="1600" b="1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318822" y="4721810"/>
            <a:ext cx="1729234" cy="129947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>
                <a:latin typeface="Microsoft Sans Serif" pitchFamily="34" charset="0"/>
              </a:rPr>
              <a:t>Пенсионеры</a:t>
            </a:r>
          </a:p>
          <a:p>
            <a:pPr algn="ctr"/>
            <a:endParaRPr lang="ru-RU" sz="1000" dirty="0">
              <a:latin typeface="Microsoft Sans Serif" pitchFamily="34" charset="0"/>
            </a:endParaRPr>
          </a:p>
          <a:p>
            <a:pPr algn="ctr"/>
            <a:r>
              <a:rPr lang="ru-RU" b="1" dirty="0"/>
              <a:t>13118</a:t>
            </a:r>
            <a:endParaRPr lang="ru-RU" sz="1600" b="1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799732" y="2665073"/>
            <a:ext cx="270010" cy="2642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088532" y="2590707"/>
            <a:ext cx="1691379" cy="7275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193924" y="3115930"/>
            <a:ext cx="3458196" cy="4197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708646" y="3251890"/>
            <a:ext cx="273926" cy="3168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95736" y="3840160"/>
            <a:ext cx="5328592" cy="9700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069742" y="4193368"/>
            <a:ext cx="3162140" cy="9625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853354" y="4483354"/>
            <a:ext cx="1493741" cy="69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475656" y="4615465"/>
            <a:ext cx="71885" cy="4124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60648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ОБСЛУЖИВАЕМОЕ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КОМРАТСКОМУ району.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0" name="Rectangle 1474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77472" cy="57606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расходы по уходу на дому, КЦПЗ, ЦЗДМ ЦЗ Комрат  за 202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09746"/>
              </p:ext>
            </p:extLst>
          </p:nvPr>
        </p:nvGraphicFramePr>
        <p:xfrm>
          <a:off x="204558" y="1717639"/>
          <a:ext cx="8755571" cy="51176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0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8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71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Контракт №05-08/344 от 31.12.2021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Утвержденный 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Фактические 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Отклонение от плана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Дебиторская задолженность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Кредиторская задолженность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I. </a:t>
                      </a:r>
                      <a:r>
                        <a:rPr lang="ru-RU" sz="800" u="none" strike="noStrike" dirty="0">
                          <a:effectLst/>
                        </a:rPr>
                        <a:t>Доходы,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1 494 271,98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1 467 987,91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98,24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27 328,20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Сумма контракта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1 467 987,91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1 467 987,91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27 328,20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Дебиторская задолженность на 01.01.2022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26 284,07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II. </a:t>
                      </a:r>
                      <a:r>
                        <a:rPr lang="ru-RU" sz="800" u="none" strike="noStrike" dirty="0">
                          <a:effectLst/>
                        </a:rPr>
                        <a:t>Расходы,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1 682 208,96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1 589 049,35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-93 159,61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94,46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24 841,36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Расходы по персоналу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1 346 696,27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1 272 237,10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-74 459,17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267,54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19 111,27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2.1.1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Зарплата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1 087 859,95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1 025 997,66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-61 862,29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172,41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19 111,27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2.1.1.1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Зарплата (основной фонд)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965 608,30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933 397,27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-32 211,03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19 111,27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2.1.1.2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Зарплата (показатели качества)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122 251,65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92 600,39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-29 651,26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Взносы в </a:t>
                      </a:r>
                      <a:r>
                        <a:rPr lang="ru-RU" sz="800" u="none" strike="noStrike" dirty="0" err="1">
                          <a:effectLst/>
                        </a:rPr>
                        <a:t>соц.фонд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258 836,32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246 239,44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-12 596,88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Медикаменты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85 348,55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64 315,34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-21 033,21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5 730,09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Прочие 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250 164,14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252 496,91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2 332,77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100,93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Текущий ремонт основных средств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Переподготовка кадров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7 870,57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4 244,52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-3 626,05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Топливо,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5 751,00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5 751,00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2.4.3.1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ГСМ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5 751,00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5 751,00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2.4.3.2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Электроэнергия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45 531,07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34 553,26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-10 977,81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Теплоэнергия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93 138,00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89 041,24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-4 096,76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Вода и канализация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14 525,00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14 525,00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Командировочные расходы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306,94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-1 693,06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Прочие, в том числе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66 348,50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49 032,23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-17 316,27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Приобретение основных средств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15 000,00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-15 000,00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зданий и сооружений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8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Медицинские услуги с третьими лицами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2.4.12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Износ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55 042,72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2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Остаток на  01.01.2022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187 936,98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62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Остаток на  01.01.2023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121 949,71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8" marR="6208" marT="6208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37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187624" y="260350"/>
            <a:ext cx="7776989" cy="792163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фактических расходов по уходу на дому, КЦПЗ, ЦЗДМ в 2022 году на сумму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1 589 049,35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леев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576512"/>
              </p:ext>
            </p:extLst>
          </p:nvPr>
        </p:nvGraphicFramePr>
        <p:xfrm>
          <a:off x="251520" y="1700808"/>
          <a:ext cx="864536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800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B6A6E67-80F2-4B50-B234-2763F50CCEEC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pPr algn="r">
                <a:defRPr/>
              </a:pPr>
              <a:t>62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6626" name="Прямоугольник 8"/>
          <p:cNvSpPr>
            <a:spLocks noChangeArrowheads="1"/>
          </p:cNvSpPr>
          <p:nvPr/>
        </p:nvSpPr>
        <p:spPr bwMode="auto">
          <a:xfrm>
            <a:off x="1331640" y="188913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по медицинскому уходу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дому, КЦПЗ, ЦЗДМ в 2022 году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509626"/>
              </p:ext>
            </p:extLst>
          </p:nvPr>
        </p:nvGraphicFramePr>
        <p:xfrm>
          <a:off x="467544" y="1680915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4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B6A6E67-80F2-4B50-B234-2763F50CCEEC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pPr algn="r">
                <a:defRPr/>
              </a:pPr>
              <a:t>63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6626" name="Прямоугольник 8"/>
          <p:cNvSpPr>
            <a:spLocks noChangeArrowheads="1"/>
          </p:cNvSpPr>
          <p:nvPr/>
        </p:nvSpPr>
        <p:spPr bwMode="auto">
          <a:xfrm>
            <a:off x="1331640" y="188913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фактических расходов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1 674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081,23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леев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505509"/>
              </p:ext>
            </p:extLst>
          </p:nvPr>
        </p:nvGraphicFramePr>
        <p:xfrm>
          <a:off x="356150" y="1755051"/>
          <a:ext cx="835293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3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B6A6E67-80F2-4B50-B234-2763F50CCEEC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pPr algn="r">
                <a:defRPr/>
              </a:pPr>
              <a:t>64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6626" name="Прямоугольник 8"/>
          <p:cNvSpPr>
            <a:spLocks noChangeArrowheads="1"/>
          </p:cNvSpPr>
          <p:nvPr/>
        </p:nvSpPr>
        <p:spPr bwMode="auto">
          <a:xfrm>
            <a:off x="1331640" y="404664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 по спец счету в 2022 году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13897"/>
              </p:ext>
            </p:extLst>
          </p:nvPr>
        </p:nvGraphicFramePr>
        <p:xfrm>
          <a:off x="323528" y="170080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6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494" y="188640"/>
            <a:ext cx="7350968" cy="10668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– методическая работа.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служб: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совместные онлайн обучающие семинары  с привлечением семейных врачей района.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преемственность со скорой помощью, регулярно передаются данные вызовов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пандемии, конечно,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проводилось в полном объеме обучение: (повышение квалификации было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совета по качеству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институциональных протоколов на базе национальных, с которыми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ознакамливает семейных врачей.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00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080" y="188640"/>
            <a:ext cx="7391400" cy="10668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выводы, перспективные планы.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4888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кадров!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ставок  с/врача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вакантные!! И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работающих врачей  пенсионного возраста !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срочный ремонт системы водоснабжения и канализации. В феврале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была заменена в срочном порядке  водопроводная труба в подвальном помещении.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расход финансовых средств на обслуживание и ремонт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машины-необходимо приобрести новую.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срочный капитальный ремонт ОСВ Бешалма и ОСВ Ферапонтьевка.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249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1259632" y="2708920"/>
            <a:ext cx="7391400" cy="27607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8800" dirty="0">
                <a:solidFill>
                  <a:schemeClr val="tx1">
                    <a:lumMod val="75000"/>
                  </a:schemeClr>
                </a:solidFill>
                <a:latin typeface="Century" pitchFamily="18" charset="0"/>
                <a:ea typeface="Cambria Math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31640" y="476672"/>
            <a:ext cx="72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ОБСЛУЖИВАЕМОЕ НАСЕЛЕНИЕ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CC4F7B-E508-4800-BFDA-B9DCEB5D1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039060"/>
              </p:ext>
            </p:extLst>
          </p:nvPr>
        </p:nvGraphicFramePr>
        <p:xfrm>
          <a:off x="467544" y="1602160"/>
          <a:ext cx="8280920" cy="50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7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26070" cy="12961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застрахованного населения</a:t>
            </a:r>
            <a:b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Комратского района </a:t>
            </a:r>
            <a:b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en-US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393B71B-19EE-4199-B6DA-B6DFB5C6F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329851"/>
              </p:ext>
            </p:extLst>
          </p:nvPr>
        </p:nvGraphicFramePr>
        <p:xfrm>
          <a:off x="395536" y="1772817"/>
          <a:ext cx="8534183" cy="3960438"/>
        </p:xfrm>
        <a:graphic>
          <a:graphicData uri="http://schemas.openxmlformats.org/drawingml/2006/table">
            <a:tbl>
              <a:tblPr/>
              <a:tblGrid>
                <a:gridCol w="1699655">
                  <a:extLst>
                    <a:ext uri="{9D8B030D-6E8A-4147-A177-3AD203B41FA5}">
                      <a16:colId xmlns:a16="http://schemas.microsoft.com/office/drawing/2014/main" val="3802329686"/>
                    </a:ext>
                  </a:extLst>
                </a:gridCol>
                <a:gridCol w="1139088">
                  <a:extLst>
                    <a:ext uri="{9D8B030D-6E8A-4147-A177-3AD203B41FA5}">
                      <a16:colId xmlns:a16="http://schemas.microsoft.com/office/drawing/2014/main" val="3777436446"/>
                    </a:ext>
                  </a:extLst>
                </a:gridCol>
                <a:gridCol w="1139088">
                  <a:extLst>
                    <a:ext uri="{9D8B030D-6E8A-4147-A177-3AD203B41FA5}">
                      <a16:colId xmlns:a16="http://schemas.microsoft.com/office/drawing/2014/main" val="3055575126"/>
                    </a:ext>
                  </a:extLst>
                </a:gridCol>
                <a:gridCol w="1139088">
                  <a:extLst>
                    <a:ext uri="{9D8B030D-6E8A-4147-A177-3AD203B41FA5}">
                      <a16:colId xmlns:a16="http://schemas.microsoft.com/office/drawing/2014/main" val="38744026"/>
                    </a:ext>
                  </a:extLst>
                </a:gridCol>
                <a:gridCol w="1139088">
                  <a:extLst>
                    <a:ext uri="{9D8B030D-6E8A-4147-A177-3AD203B41FA5}">
                      <a16:colId xmlns:a16="http://schemas.microsoft.com/office/drawing/2014/main" val="697957000"/>
                    </a:ext>
                  </a:extLst>
                </a:gridCol>
                <a:gridCol w="1139088">
                  <a:extLst>
                    <a:ext uri="{9D8B030D-6E8A-4147-A177-3AD203B41FA5}">
                      <a16:colId xmlns:a16="http://schemas.microsoft.com/office/drawing/2014/main" val="230737173"/>
                    </a:ext>
                  </a:extLst>
                </a:gridCol>
                <a:gridCol w="1139088">
                  <a:extLst>
                    <a:ext uri="{9D8B030D-6E8A-4147-A177-3AD203B41FA5}">
                      <a16:colId xmlns:a16="http://schemas.microsoft.com/office/drawing/2014/main" val="401207362"/>
                    </a:ext>
                  </a:extLst>
                </a:gridCol>
              </a:tblGrid>
              <a:tr h="226311"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Всего населения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Всего застрах.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Население т/с возраста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Всего застрах.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82741"/>
                  </a:ext>
                </a:extLst>
              </a:tr>
              <a:tr h="495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Абс.</a:t>
                      </a:r>
                    </a:p>
                  </a:txBody>
                  <a:tcPr marL="6760" marR="6760" marT="67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Абс.</a:t>
                      </a:r>
                    </a:p>
                  </a:txBody>
                  <a:tcPr marL="6760" marR="6760" marT="676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21645"/>
                  </a:ext>
                </a:extLst>
              </a:tr>
              <a:tr h="27581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Комрат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27131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23233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85,6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16381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12436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75,9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778022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Буджак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1552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1223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78,8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1040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711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68,3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14797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Ферапонтьевка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788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554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70,3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478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244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51,0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79139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Конгазчик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2052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1397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68,0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1360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680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50,0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64939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Бешалма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3943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2163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54,8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2509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729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29,0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138898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ЦЗ Комрат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35466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28570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80,5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21768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14800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67,9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73519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Конгаз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16021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10891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67,9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9786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4671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47,7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6203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Кирсово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6888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6801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98,7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4363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2167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49,6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7447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Авдарма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3484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2556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73,3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2106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1178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55,9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67952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Чок-Майдан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3350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1957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58,4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2125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732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34,4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35138"/>
                  </a:ext>
                </a:extLst>
              </a:tr>
              <a:tr h="2687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Дезгинжа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4760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2933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61,6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2855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effectLst/>
                          <a:latin typeface="Tahoma" panose="020B0604030504040204" pitchFamily="34" charset="0"/>
                        </a:rPr>
                        <a:t>1028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36,0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96759"/>
                  </a:ext>
                </a:extLst>
              </a:tr>
              <a:tr h="27581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Район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3C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69969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53708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76,7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43003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24198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56,2</a:t>
                      </a:r>
                    </a:p>
                  </a:txBody>
                  <a:tcPr marL="6760" marR="6760" marT="67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9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392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6729C1-FCAB-4589-A8C0-EF37007EB9B5}"/>
              </a:ext>
            </a:extLst>
          </p:cNvPr>
          <p:cNvSpPr txBox="1"/>
          <p:nvPr/>
        </p:nvSpPr>
        <p:spPr>
          <a:xfrm>
            <a:off x="395536" y="5877272"/>
            <a:ext cx="853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таблицы </a:t>
            </a:r>
            <a:r>
              <a:rPr lang="ru-RU" dirty="0" smtClean="0"/>
              <a:t>видно,что самый низкий процент застрахованных в с.Бешалма, с.Чок-Майдан,с.Дезгинжа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9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475656" y="115888"/>
            <a:ext cx="7211144" cy="1152872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 по ПМСУ ЦЗ Комрат.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92686"/>
              </p:ext>
            </p:extLst>
          </p:nvPr>
        </p:nvGraphicFramePr>
        <p:xfrm>
          <a:off x="251520" y="1844824"/>
          <a:ext cx="8675242" cy="475252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73525">
                  <a:extLst>
                    <a:ext uri="{9D8B030D-6E8A-4147-A177-3AD203B41FA5}">
                      <a16:colId xmlns:a16="http://schemas.microsoft.com/office/drawing/2014/main" val="1886112484"/>
                    </a:ext>
                  </a:extLst>
                </a:gridCol>
                <a:gridCol w="855307">
                  <a:extLst>
                    <a:ext uri="{9D8B030D-6E8A-4147-A177-3AD203B41FA5}">
                      <a16:colId xmlns:a16="http://schemas.microsoft.com/office/drawing/2014/main" val="2899665886"/>
                    </a:ext>
                  </a:extLst>
                </a:gridCol>
                <a:gridCol w="855307">
                  <a:extLst>
                    <a:ext uri="{9D8B030D-6E8A-4147-A177-3AD203B41FA5}">
                      <a16:colId xmlns:a16="http://schemas.microsoft.com/office/drawing/2014/main" val="531180274"/>
                    </a:ext>
                  </a:extLst>
                </a:gridCol>
                <a:gridCol w="736341">
                  <a:extLst>
                    <a:ext uri="{9D8B030D-6E8A-4147-A177-3AD203B41FA5}">
                      <a16:colId xmlns:a16="http://schemas.microsoft.com/office/drawing/2014/main" val="2738989164"/>
                    </a:ext>
                  </a:extLst>
                </a:gridCol>
                <a:gridCol w="770626">
                  <a:extLst>
                    <a:ext uri="{9D8B030D-6E8A-4147-A177-3AD203B41FA5}">
                      <a16:colId xmlns:a16="http://schemas.microsoft.com/office/drawing/2014/main" val="4064437987"/>
                    </a:ext>
                  </a:extLst>
                </a:gridCol>
                <a:gridCol w="1466237">
                  <a:extLst>
                    <a:ext uri="{9D8B030D-6E8A-4147-A177-3AD203B41FA5}">
                      <a16:colId xmlns:a16="http://schemas.microsoft.com/office/drawing/2014/main" val="40891255"/>
                    </a:ext>
                  </a:extLst>
                </a:gridCol>
                <a:gridCol w="1004645">
                  <a:extLst>
                    <a:ext uri="{9D8B030D-6E8A-4147-A177-3AD203B41FA5}">
                      <a16:colId xmlns:a16="http://schemas.microsoft.com/office/drawing/2014/main" val="1444740415"/>
                    </a:ext>
                  </a:extLst>
                </a:gridCol>
                <a:gridCol w="1113254">
                  <a:extLst>
                    <a:ext uri="{9D8B030D-6E8A-4147-A177-3AD203B41FA5}">
                      <a16:colId xmlns:a16="http://schemas.microsoft.com/office/drawing/2014/main" val="2654808558"/>
                    </a:ext>
                  </a:extLst>
                </a:gridCol>
              </a:tblGrid>
              <a:tr h="4576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Штатных единиц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Фактически занятые должности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Физических лиц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Укомплек тованность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4585168"/>
                  </a:ext>
                </a:extLst>
              </a:tr>
              <a:tr h="73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движение</a:t>
                      </a:r>
                      <a:endParaRPr lang="ru-RU" sz="12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57195"/>
                  </a:ext>
                </a:extLst>
              </a:tr>
              <a:tr h="5456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Всего штатных единиц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149,5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146,25</a:t>
                      </a:r>
                      <a:endParaRPr lang="ru-RU" sz="12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152,5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6,25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138,5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128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90,8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9133168"/>
                  </a:ext>
                </a:extLst>
              </a:tr>
              <a:tr h="369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В т.ч. : врачи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42,5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39,75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42</a:t>
                      </a:r>
                      <a:endParaRPr lang="ru-RU" sz="12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-0,25</a:t>
                      </a:r>
                      <a:endParaRPr lang="ru-RU" sz="12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66,6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841593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В т.ч. семейные врачи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23,5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23,75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23,25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-0,5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17,25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72,6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(55,91</a:t>
                      </a:r>
                      <a:r>
                        <a:rPr lang="ru-RU" sz="1200" u="none" strike="noStrike" dirty="0" smtClean="0">
                          <a:effectLst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363692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</a:rPr>
                        <a:t>Средний </a:t>
                      </a:r>
                      <a:r>
                        <a:rPr lang="ru-RU" sz="1200" u="none" strike="noStrike" dirty="0">
                          <a:effectLst/>
                        </a:rPr>
                        <a:t>м/персонал,</a:t>
                      </a:r>
                      <a:endParaRPr lang="ru-RU" sz="12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72,75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71,25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73,5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2,25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73,5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65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32111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в том числе с/м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45,5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46,5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46,5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46,5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368254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Млад. м/перс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14,5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14,5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11,5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-3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11,5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282423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Прочий персонал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19,75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20,75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25,5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4,75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25,5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1" i="0" u="none" strike="noStrike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743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7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MedInstr">
  <a:themeElements>
    <a:clrScheme name="Тема Office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CC"/>
      </a:dk2>
      <a:lt2>
        <a:srgbClr val="FFFFFF"/>
      </a:lt2>
      <a:accent1>
        <a:srgbClr val="FFCCF5"/>
      </a:accent1>
      <a:accent2>
        <a:srgbClr val="CCCDFF"/>
      </a:accent2>
      <a:accent3>
        <a:srgbClr val="CAB8E2"/>
      </a:accent3>
      <a:accent4>
        <a:srgbClr val="DADADA"/>
      </a:accent4>
      <a:accent5>
        <a:srgbClr val="FFE2F9"/>
      </a:accent5>
      <a:accent6>
        <a:srgbClr val="B9BAE7"/>
      </a:accent6>
      <a:hlink>
        <a:srgbClr val="B7EBA9"/>
      </a:hlink>
      <a:folHlink>
        <a:srgbClr val="E3C4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2C4FF"/>
        </a:accent1>
        <a:accent2>
          <a:srgbClr val="D0B1F0"/>
        </a:accent2>
        <a:accent3>
          <a:srgbClr val="CAB8E2"/>
        </a:accent3>
        <a:accent4>
          <a:srgbClr val="DADADA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CF5"/>
        </a:accent1>
        <a:accent2>
          <a:srgbClr val="CCCDFF"/>
        </a:accent2>
        <a:accent3>
          <a:srgbClr val="CAB8E2"/>
        </a:accent3>
        <a:accent4>
          <a:srgbClr val="DADADA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E6C87E"/>
        </a:accent1>
        <a:accent2>
          <a:srgbClr val="FFCCD2"/>
        </a:accent2>
        <a:accent3>
          <a:srgbClr val="CAB8E2"/>
        </a:accent3>
        <a:accent4>
          <a:srgbClr val="DADADA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CC"/>
        </a:dk2>
        <a:lt2>
          <a:srgbClr val="FFFFFF"/>
        </a:lt2>
        <a:accent1>
          <a:srgbClr val="FFCEBD"/>
        </a:accent1>
        <a:accent2>
          <a:srgbClr val="A6EDDF"/>
        </a:accent2>
        <a:accent3>
          <a:srgbClr val="CAB8E2"/>
        </a:accent3>
        <a:accent4>
          <a:srgbClr val="DADADA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2C4FF"/>
        </a:accent1>
        <a:accent2>
          <a:srgbClr val="D0B1F0"/>
        </a:accent2>
        <a:accent3>
          <a:srgbClr val="FFFFFF"/>
        </a:accent3>
        <a:accent4>
          <a:srgbClr val="000000"/>
        </a:accent4>
        <a:accent5>
          <a:srgbClr val="EEDEFF"/>
        </a:accent5>
        <a:accent6>
          <a:srgbClr val="BCA0D9"/>
        </a:accent6>
        <a:hlink>
          <a:srgbClr val="EDDBFF"/>
        </a:hlink>
        <a:folHlink>
          <a:srgbClr val="F3E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F5"/>
        </a:accent1>
        <a:accent2>
          <a:srgbClr val="CCCDFF"/>
        </a:accent2>
        <a:accent3>
          <a:srgbClr val="FFFFFF"/>
        </a:accent3>
        <a:accent4>
          <a:srgbClr val="000000"/>
        </a:accent4>
        <a:accent5>
          <a:srgbClr val="FFE2F9"/>
        </a:accent5>
        <a:accent6>
          <a:srgbClr val="B9BAE7"/>
        </a:accent6>
        <a:hlink>
          <a:srgbClr val="B7EBA9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C87E"/>
        </a:accent1>
        <a:accent2>
          <a:srgbClr val="FFCCD2"/>
        </a:accent2>
        <a:accent3>
          <a:srgbClr val="FFFFFF"/>
        </a:accent3>
        <a:accent4>
          <a:srgbClr val="000000"/>
        </a:accent4>
        <a:accent5>
          <a:srgbClr val="F0E0C0"/>
        </a:accent5>
        <a:accent6>
          <a:srgbClr val="E7B9BE"/>
        </a:accent6>
        <a:hlink>
          <a:srgbClr val="D6E67E"/>
        </a:hlink>
        <a:folHlink>
          <a:srgbClr val="E3C4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EBD"/>
        </a:accent1>
        <a:accent2>
          <a:srgbClr val="A6EDDF"/>
        </a:accent2>
        <a:accent3>
          <a:srgbClr val="FFFFFF"/>
        </a:accent3>
        <a:accent4>
          <a:srgbClr val="000000"/>
        </a:accent4>
        <a:accent5>
          <a:srgbClr val="FFE3DB"/>
        </a:accent5>
        <a:accent6>
          <a:srgbClr val="96D7CA"/>
        </a:accent6>
        <a:hlink>
          <a:srgbClr val="E3C4FF"/>
        </a:hlink>
        <a:folHlink>
          <a:srgbClr val="E6D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irurg">
  <a:themeElements>
    <a:clrScheme name="Тема Office 2">
      <a:dk1>
        <a:srgbClr val="000000"/>
      </a:dk1>
      <a:lt1>
        <a:srgbClr val="FFFFCC"/>
      </a:lt1>
      <a:dk2>
        <a:srgbClr val="000000"/>
      </a:dk2>
      <a:lt2>
        <a:srgbClr val="B2B2B2"/>
      </a:lt2>
      <a:accent1>
        <a:srgbClr val="A68500"/>
      </a:accent1>
      <a:accent2>
        <a:srgbClr val="78991F"/>
      </a:accent2>
      <a:accent3>
        <a:srgbClr val="FFFFE2"/>
      </a:accent3>
      <a:accent4>
        <a:srgbClr val="000000"/>
      </a:accent4>
      <a:accent5>
        <a:srgbClr val="D0C2AA"/>
      </a:accent5>
      <a:accent6>
        <a:srgbClr val="6C8A1B"/>
      </a:accent6>
      <a:hlink>
        <a:srgbClr val="A66A11"/>
      </a:hlink>
      <a:folHlink>
        <a:srgbClr val="8080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E2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E2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E2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E2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FF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FF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FF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CC"/>
      </a:lt1>
      <a:dk2>
        <a:srgbClr val="000000"/>
      </a:dk2>
      <a:lt2>
        <a:srgbClr val="B2B2B2"/>
      </a:lt2>
      <a:accent1>
        <a:srgbClr val="A68500"/>
      </a:accent1>
      <a:accent2>
        <a:srgbClr val="78991F"/>
      </a:accent2>
      <a:accent3>
        <a:srgbClr val="FFFFE2"/>
      </a:accent3>
      <a:accent4>
        <a:srgbClr val="000000"/>
      </a:accent4>
      <a:accent5>
        <a:srgbClr val="D0C2AA"/>
      </a:accent5>
      <a:accent6>
        <a:srgbClr val="6C8A1B"/>
      </a:accent6>
      <a:hlink>
        <a:srgbClr val="A66A11"/>
      </a:hlink>
      <a:folHlink>
        <a:srgbClr val="8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E2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E2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E2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E2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A600"/>
        </a:accent1>
        <a:accent2>
          <a:srgbClr val="A69200"/>
        </a:accent2>
        <a:accent3>
          <a:srgbClr val="FFFFFF"/>
        </a:accent3>
        <a:accent4>
          <a:srgbClr val="000000"/>
        </a:accent4>
        <a:accent5>
          <a:srgbClr val="D0D0AA"/>
        </a:accent5>
        <a:accent6>
          <a:srgbClr val="968400"/>
        </a:accent6>
        <a:hlink>
          <a:srgbClr val="778000"/>
        </a:hlink>
        <a:folHlink>
          <a:srgbClr val="8C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8500"/>
        </a:accent1>
        <a:accent2>
          <a:srgbClr val="78991F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6C8A1B"/>
        </a:accent6>
        <a:hlink>
          <a:srgbClr val="A66A11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078B2"/>
        </a:accent1>
        <a:accent2>
          <a:srgbClr val="8C8C00"/>
        </a:accent2>
        <a:accent3>
          <a:srgbClr val="FFFFFF"/>
        </a:accent3>
        <a:accent4>
          <a:srgbClr val="000000"/>
        </a:accent4>
        <a:accent5>
          <a:srgbClr val="B3BED5"/>
        </a:accent5>
        <a:accent6>
          <a:srgbClr val="7E7E00"/>
        </a:accent6>
        <a:hlink>
          <a:srgbClr val="6153A6"/>
        </a:hlink>
        <a:folHlink>
          <a:srgbClr val="994C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7349"/>
        </a:accent1>
        <a:accent2>
          <a:srgbClr val="3085A1"/>
        </a:accent2>
        <a:accent3>
          <a:srgbClr val="FFFFFF"/>
        </a:accent3>
        <a:accent4>
          <a:srgbClr val="000000"/>
        </a:accent4>
        <a:accent5>
          <a:srgbClr val="D5BCB1"/>
        </a:accent5>
        <a:accent6>
          <a:srgbClr val="2A7891"/>
        </a:accent6>
        <a:hlink>
          <a:srgbClr val="808000"/>
        </a:hlink>
        <a:folHlink>
          <a:srgbClr val="8154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d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MedInstr</Template>
  <TotalTime>10235</TotalTime>
  <Words>9764</Words>
  <Application>Microsoft Office PowerPoint</Application>
  <PresentationFormat>On-screen Show (4:3)</PresentationFormat>
  <Paragraphs>3623</Paragraphs>
  <Slides>67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4" baseType="lpstr">
      <vt:lpstr>NSimSun</vt:lpstr>
      <vt:lpstr>Arial</vt:lpstr>
      <vt:lpstr>Arial Cyr</vt:lpstr>
      <vt:lpstr>Calibri</vt:lpstr>
      <vt:lpstr>Cambria Math</vt:lpstr>
      <vt:lpstr>Century</vt:lpstr>
      <vt:lpstr>Liberation Serif</vt:lpstr>
      <vt:lpstr>Microsoft Sans Serif</vt:lpstr>
      <vt:lpstr>Tahoma</vt:lpstr>
      <vt:lpstr>Times New Roman</vt:lpstr>
      <vt:lpstr>Wingdings</vt:lpstr>
      <vt:lpstr>MedInstr</vt:lpstr>
      <vt:lpstr>1_Default Design</vt:lpstr>
      <vt:lpstr>Hirurg</vt:lpstr>
      <vt:lpstr>2_Default Design</vt:lpstr>
      <vt:lpstr>Med</vt:lpstr>
      <vt:lpstr>Документ</vt:lpstr>
      <vt:lpstr>АНАЛИЗ   ДЕЯТЕЛЬНОСТИ</vt:lpstr>
      <vt:lpstr>PowerPoint Presentation</vt:lpstr>
      <vt:lpstr>PowerPoint Presentation</vt:lpstr>
      <vt:lpstr>Материально-техническая база учреждения.</vt:lpstr>
      <vt:lpstr>PowerPoint Presentation</vt:lpstr>
      <vt:lpstr>PowerPoint Presentation</vt:lpstr>
      <vt:lpstr>PowerPoint Presentation</vt:lpstr>
      <vt:lpstr>Количество застрахованного населения Комратского района  за 2022 год.</vt:lpstr>
      <vt:lpstr>Кадры по ПМСУ ЦЗ Комрат.</vt:lpstr>
      <vt:lpstr>Кадры по ПМСУ ЦЗ Комрат. (по годам)</vt:lpstr>
      <vt:lpstr>Кадры по ПМСУ ЦЗ Комрат. (факт. 2022)</vt:lpstr>
      <vt:lpstr>PowerPoint Presentation</vt:lpstr>
      <vt:lpstr>PowerPoint Presentation</vt:lpstr>
      <vt:lpstr>PowerPoint Presentation</vt:lpstr>
      <vt:lpstr>Посещение к врачам. (количество посещений на одного жителя)</vt:lpstr>
      <vt:lpstr>Посещение к врачам. (количество посещений)</vt:lpstr>
      <vt:lpstr>УДЕЛЬНЫЙ ВЕС ПРОФИЛАКТИЧЕСКИХ ПОСЕЩЕНИЙ. (всего)</vt:lpstr>
      <vt:lpstr>Посещения к врачам за 2022</vt:lpstr>
      <vt:lpstr>Естественное движение населения.  Рождаемость</vt:lpstr>
      <vt:lpstr>Естественное движение населения.  Рождаемость</vt:lpstr>
      <vt:lpstr>Естественное движение населения. Смертность</vt:lpstr>
      <vt:lpstr>Естественное движение населения. Смертность</vt:lpstr>
      <vt:lpstr>Естественное движение населения. Естественный прирост</vt:lpstr>
      <vt:lpstr>Естественное движение населения. Естественный прирост</vt:lpstr>
      <vt:lpstr>Медико-демографические показатели.  (на 1 тыс. населения)</vt:lpstr>
      <vt:lpstr>Медико-демографические показатели. (естественный прирост)</vt:lpstr>
      <vt:lpstr>Медико-демографические показатели (младенческая и детская смертность)</vt:lpstr>
      <vt:lpstr>Демографические показатели по комратскому району 2020  - 2022г.</vt:lpstr>
      <vt:lpstr>Структура общей смертности населения. Анализ общей смертности населения по возрастным группам.</vt:lpstr>
      <vt:lpstr>Структура общей смертности населения. Анализ общей смертности населения по возрастным группам.</vt:lpstr>
      <vt:lpstr>Структура общей смертности населения по месту смерти</vt:lpstr>
      <vt:lpstr>Структура общей смертности населения по месту смерти</vt:lpstr>
      <vt:lpstr>Общая смертность населения по населенным пунктам за 2022 г.</vt:lpstr>
      <vt:lpstr>Структура общей смертности населения по основным причинам смерти. (на 100 тыс. населения)</vt:lpstr>
      <vt:lpstr>Структура общей смертности населения по основным причинам смерти. (на 100 тыс. населения)</vt:lpstr>
      <vt:lpstr>Анализ смертности населения трудоспособного возраста</vt:lpstr>
      <vt:lpstr> Анализ смерти населения  трудоспособного возраста по основным причинам на 100 тыс. населения.</vt:lpstr>
      <vt:lpstr> Анализ смерти населения  трудоспособного возраста по основным причинам на 100 тыс. населения.</vt:lpstr>
      <vt:lpstr>Показатели амбулаторной помощи населению. Общая болезненность населения.</vt:lpstr>
      <vt:lpstr>Общая заболеваемость населения.</vt:lpstr>
      <vt:lpstr>Профилактические осмотры населения по ЦЗ Комрат</vt:lpstr>
      <vt:lpstr>Медицинская помощь беременным.</vt:lpstr>
      <vt:lpstr>Оказание медицинской помощи  детям по ЦЗ Комрат.</vt:lpstr>
      <vt:lpstr>Оказание медицинской помощи  детям по ЦЗ Комрат.</vt:lpstr>
      <vt:lpstr>Общая заболеваемость детей</vt:lpstr>
      <vt:lpstr>Деятельность вспомогательных служб за 2022 год. </vt:lpstr>
      <vt:lpstr>Деятельность вспомогательных служб за 2022 год. </vt:lpstr>
      <vt:lpstr>Деятельность вспомогательных служб за 2022 год. </vt:lpstr>
      <vt:lpstr>Уровень  инвалидности по району за 2022 год.</vt:lpstr>
      <vt:lpstr>Первичный выход  на инвалидность</vt:lpstr>
      <vt:lpstr>Первичный выход  на инвалидность</vt:lpstr>
      <vt:lpstr>Экспертиза временной нетрудоспособности  за  2022 год.</vt:lpstr>
      <vt:lpstr>PowerPoint Presentation</vt:lpstr>
      <vt:lpstr>Финансирование ПМСУ ЦЗ Комрат из фондов ОМС за 2020 - 2022 годы </vt:lpstr>
      <vt:lpstr>Выводы</vt:lpstr>
      <vt:lpstr>Распределение фактических расходов в целом  по учреждению  на сумму 29 235 087,81 лей за 2022 год</vt:lpstr>
      <vt:lpstr>Фактические расходы первичной медицинской помощи ЦЗ Комрат  на 2022 год</vt:lpstr>
      <vt:lpstr>PowerPoint Presentation</vt:lpstr>
      <vt:lpstr>PowerPoint Presentation</vt:lpstr>
      <vt:lpstr>Фактические расходы по уходу на дому, КЦПЗ, ЦЗДМ ЦЗ Комрат  за 2022 год</vt:lpstr>
      <vt:lpstr>Распределение фактических расходов по уходу на дому, КЦПЗ, ЦЗДМ в 2022 году на сумму 1 589 049,35 леев</vt:lpstr>
      <vt:lpstr>PowerPoint Presentation</vt:lpstr>
      <vt:lpstr>PowerPoint Presentation</vt:lpstr>
      <vt:lpstr>PowerPoint Presentation</vt:lpstr>
      <vt:lpstr>Организационно – методическая работа.</vt:lpstr>
      <vt:lpstr>Проблемы, выводы, перспективные планы. 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</dc:title>
  <dc:creator>User</dc:creator>
  <cp:lastModifiedBy>Acer</cp:lastModifiedBy>
  <cp:revision>685</cp:revision>
  <cp:lastPrinted>2015-03-16T11:42:00Z</cp:lastPrinted>
  <dcterms:created xsi:type="dcterms:W3CDTF">2013-02-20T13:55:49Z</dcterms:created>
  <dcterms:modified xsi:type="dcterms:W3CDTF">2023-03-21T14:20:16Z</dcterms:modified>
</cp:coreProperties>
</file>